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6FF03C5A-D183-4C05-AD44-26682DCF34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19BA3AC-C770-437F-A1B3-94C798AF78C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25E7CFA-BC88-4E25-8EA6-6DC0EF43493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P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E8E9A76-8521-4500-A6E9-4BF15B97461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89FE4E3-2341-487E-93B9-0817F417ADBB}" type="slidenum">
              <a:t>‹nº›</a:t>
            </a:fld>
            <a:endParaRPr lang="pt-PT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66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48A436A-B563-47D1-9519-CA1E869FAC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C405348-C910-4A05-8A47-9AFB2994F8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Marcador de Posição do Cabeçalho 3">
            <a:extLst>
              <a:ext uri="{FF2B5EF4-FFF2-40B4-BE49-F238E27FC236}">
                <a16:creationId xmlns:a16="http://schemas.microsoft.com/office/drawing/2014/main" id="{637F7177-5F40-4C64-8818-8FABFBF15BC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l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EE3296A-4D02-4372-844F-2E48CAFC22C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EB0A379-A718-4E08-B0EC-083EB3FC0CD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l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FA48AE1-DE99-46A5-8BDB-6103A72664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AB72648-45E9-4023-A438-FE58F25F8B5B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10799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algn="l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9648EA6-4D66-43DD-957D-66C49DA6EA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06AFB8-72EA-4E4B-B2A3-1EC7C0366A88}" type="slidenum">
              <a:t>1</a:t>
            </a:fld>
            <a:endParaRPr lang="zxx-none"/>
          </a:p>
        </p:txBody>
      </p:sp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47645ED-782D-4198-8CF4-0118D8EE436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4EFB315-1365-4497-BC69-3B38A7CDD2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2ADB26-E699-4889-9A0D-BC6B91753C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6B6FB2C-8C23-41E9-ABBD-94F94EF714E3}" type="slidenum">
              <a:t>2</a:t>
            </a:fld>
            <a:endParaRPr lang="zxx-none"/>
          </a:p>
        </p:txBody>
      </p:sp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1E47F39-8EF0-4B0C-96B5-B3FB78C669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454038A-A558-4B13-AF4E-E1A2FFC4E3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EFB4806-16F4-43A6-9E02-0896918292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0D6EC3-50D4-483B-8CDD-A0EDCFC51A2B}" type="slidenum">
              <a:t>3</a:t>
            </a:fld>
            <a:endParaRPr lang="zxx-none"/>
          </a:p>
        </p:txBody>
      </p:sp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6FB29C2-FD4E-45CA-8B30-777C27E774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51A40F7-5637-4E7E-BF00-3365C56BE5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29DB80F-2472-44AF-9BE6-DEDA3EA16B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048EA58-C46C-4368-A773-DCE4B5EB2BDD}" type="slidenum">
              <a:t>4</a:t>
            </a:fld>
            <a:endParaRPr lang="zxx-none"/>
          </a:p>
        </p:txBody>
      </p:sp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B27F093-4FB4-4DAA-BCA9-23AAB7DA22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D6CBCF1-1073-4D24-B548-FBBFA47E46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D1515A8-9BF3-4841-A7D4-A60ED7BD4D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EA9F1ED-66EA-48D6-A8D1-FA096C7C27FA}" type="slidenum">
              <a:t>5</a:t>
            </a:fld>
            <a:endParaRPr lang="zxx-none"/>
          </a:p>
        </p:txBody>
      </p:sp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DAC74F3-4129-4CF3-88F8-9AEC2E9231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34817D9-D485-4832-AB3E-A7BD40BBB1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F7EF2-5A63-40E0-85E4-5B3BEF51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84CCD2-3BD7-424D-B380-E2D39B21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8A2118-1CAA-4A30-8C75-2BF3B5DE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CBBF2A-03F3-4925-86F5-8A2630A8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50E19C7-B8AA-4DCA-900A-F511A35C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D10BBD-FD43-4197-8AB1-C39BD5650D48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54433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FC59A-2391-4EF2-A646-CEB5456B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4375B99-8B07-4FE6-93A5-472367F3B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F91F3C0-5DD2-49E1-9823-811C931A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9B8FD07-26D3-4629-8E2F-DFD1D3AA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C95977-CCFF-4888-907A-B477009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323DAD-F178-452B-8526-A8D248E0D5A8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53793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6DE905-38EA-420F-8A3E-31DE23305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9614AE1-BBD2-4DED-A918-14C4B99E4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D152EB-D584-42F5-8BA5-99EFE632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54C14B5-CBC5-411B-A9E2-A8A4A39F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7F1894-A06C-43DC-A476-82326D6E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09A164-ADDC-4831-85F3-C3F96431B9F1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47383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AFAEB-5C51-4531-8B8A-94D99C80A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7EAFE4-5E22-4526-B38D-0495D7F7F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E346AD6-5F72-4C5B-9528-F9D7EA66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1804442-05B3-4696-99B9-D6ABB5C2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1AB4E0-1E1C-442D-BA92-CF1FD309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E1FF71-D0D2-4DDA-BB19-00B844599454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08202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9552C-CF90-4427-8462-1F82801E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4ECC37D-61EA-4031-8369-72F5C1ECD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B90BDF-8689-4A10-9972-0EA54F5F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688806-79A9-4F77-A852-F21640BB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29A079-49EF-4F51-8828-34D526D7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C4A73F-E3CD-489C-AE7B-8EA1AA3E1A24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86822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BCB04-9E35-429D-B969-21B7089D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11FD2FA-4BF1-4186-A6FB-5840CFBD9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9780114-9463-4B72-B27D-82C54265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EB1E721-C43E-45BE-A436-070487B7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1B4904-812E-404E-BE84-8EF54156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170504-AE80-4C72-B0EB-AC969F117924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79454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5DEBA-0C17-4083-910D-C30AABEC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FDA9E9-22F5-4DEB-A1E5-F68D563EA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12FC08E-6B39-46D7-8DF0-7B932E1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56DE0D4-B1F2-4E2D-B618-D2614D7B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DDCE7A1-35D5-4B17-A15F-CDB4E8B9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E7C7CAB-A006-466E-9886-558695DE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86F2E4-C020-43F4-B066-1C2BD1E6EB04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86272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163F8-748F-48A7-A734-2D11AB7C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A66420-1934-4159-B60C-6114D9D2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9EF2B3F-C663-4B69-A542-2D5AA973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5B424F3-5B31-44C6-B13A-7017E5AAA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7A66054-9708-4889-A937-1EEDAA94A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A140331-5321-4048-B5C6-C10AEDD2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BED4090-C422-428B-886F-341B2E8F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203CEC3-4E5C-4BD2-B5C1-A8730100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201F97-23F1-4485-B576-6F72A923987E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37225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F6E51-8646-4C49-A58C-A50393B9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995C565-74C9-4732-AB31-60A3B6C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50139AB-B013-4C6A-BB8E-C2355352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949185-B0F1-41C9-B2A2-CFDCD230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F5D8DD-9243-4683-B5B8-88838556F968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9036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1F88CCD-782F-40AC-85FA-C5DF508F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F846446-1C04-4C5E-8396-058159C4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7901381-DF09-45B8-84BB-6E6192A0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F7D5D9-C9D4-45C4-836C-99EF8D43022A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82340955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7B2AE-DD38-47B1-88B8-520DD6EF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888F2C-623C-4C06-8F84-7810F777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4CCAD37-A396-4CE3-874D-35ECA3D4B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D399E2B-1858-49DB-8BD6-6A7A78D1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C30468C-1F27-423F-9D14-7F4DBE9F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67A8803-F677-40E3-AFEC-DE603A2D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0663A2-A4AD-4954-89C4-6D6B1B34AE23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779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115D7-0AB6-4BB2-9E9C-355DBA69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777FB5-4802-4223-92DB-3774F9E6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1DEBBC6-1676-436F-B4D7-D9DF408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018CD33-3660-4342-B46E-7F0A5914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88C1D-3F59-42E6-B54E-1AA63321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FD7AF5-FC70-44FD-AD7B-C9E79C344472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960346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D561F-1CFF-45BF-BB0B-3D72CA2E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A010311-7FBA-4EBA-9085-386356218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5C82B36-2F40-4BF5-88C1-E9812D80D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FC2E850-9648-4754-911C-4B961E98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E429674-6C31-4D54-8B96-93DE0269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817A6AC-6273-4BAB-BFE5-66D10159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0F1A5C-4AA2-4777-B998-DD8BBCCA1A70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63978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C5055-DE14-4D97-99F8-09569A37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4DAB4D7-7190-4680-8FEB-D8EA20DEE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1F32D4-0633-4B80-85DA-5E27E248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AE55C7-5F01-4EA1-BA39-B94AAEF6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28A555-2CB8-4886-811A-08140D46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A5D431-7EA8-478A-A000-5CE34F0CAFCF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901903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00B52-78A1-4280-B67B-8A1831427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55BED28-8676-4B6A-87D6-38226A02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C3D5F2-63A0-4C82-8ABB-BE20E9CF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EC80EB-2FED-45C8-A64A-7382D3A3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1A7C8A-CC94-44AC-98C8-F74046E0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F9D003-045B-4D94-BC84-2B648302CE00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3411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500FB-5437-49F9-A2C6-90E095D5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831051-1900-4872-9A49-5873738E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6A19DB-5DDC-445D-AF9B-5C2A0628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0EB1C2-6318-4373-9767-E75DF6FA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1FCB8B-9588-45B2-8231-B632645B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9F79E3-963F-476A-8241-F649218C7A0E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99118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36173-F8BE-4675-B1F3-D182600C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7DEFBC-1339-47B0-B115-EF742C45F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AD21C57-C3F8-4477-B648-6764BD522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1E29CD7-25EA-4951-B672-49573283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2CC5299-6D1F-4054-B940-591A71AD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EEBE645-283E-4583-887C-48313A98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9C2FF1-5B72-4D15-B764-F455FAD4D656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85175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052B9-E8D1-4419-9F52-9FF66DAA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1C4F0FE-6243-4FB3-B819-808F437E4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F6ADE10-97DD-4B63-A54F-1D00F5FB9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E175A7-7C13-4DE6-936C-1D6958F5A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DCBFACB-956D-46B3-B00D-0E0764B1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70E3C7E-9266-43C3-A191-869D0B93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97732F4-1C05-485B-83D4-1B16C9EC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96359D0-190E-4F76-AD2D-647BBEDB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C329B3-D7DE-4FE9-AED6-7B678AE1FD2D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812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2DBA0-D497-4085-879D-53346D9B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B9CF690-6590-4391-911D-6F97C1A5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D8C260-49ED-4BDE-B563-7BCABE1F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EEE4725-EFA1-4E74-9CC5-A72316EE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63603-0719-426C-8FF3-04CE3F85FFEC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4260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7C506D8-FB44-4A6B-A4BA-FC4162E0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30EB9DD-8C85-40EB-8A28-44425E84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C0DE2FD-EEB6-4AC5-AD34-7F5B4E4C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C1FCF3-EFC7-4AAB-A671-C9F60DBD47B3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3251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E0E6-DDAE-46BB-98CC-F396E3C5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6FFD76-F3C0-4F68-9FE7-A848723F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25561C4-6EBE-4569-93EF-5127BC597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33B5BF8-F911-4017-BA3A-CFCDEF87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D59BA91-B57E-4898-B6B5-4FB0E66E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D6188A2-5E9E-487A-8AEC-CC504DAC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37FCD1-4091-4DC6-924A-CE95B0E146AE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78882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8C52E-2F5D-4B7D-A40D-DD58C9B7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E52BE75-2350-46A0-A81A-BE9046F9C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4C53141-03C7-428B-82FB-B40113FD1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8794497-B52E-444B-8F24-DB00CF5A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FDC67E0-108A-4D00-8C7C-DEB25F3F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D79C7D9-B85B-4248-BAA1-65199BD0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2CBE95-4C86-474C-8634-B9F6BD0F9F09}" type="slidenum">
              <a:t>‹nº›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2348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05E6CD2-6BB8-4B7B-8E94-B168E53CE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521480E-C20F-4A3E-A125-642A60878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zx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A75ACCE-789F-4145-AB9B-9C7375B9AD0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l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C68A55-F667-4F09-9BD5-A37B5FBDF75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D52814-3CBE-46D0-8A04-DF186E7E5B1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9D0E329-3543-4135-B33E-A05022E88613}" type="slidenum">
              <a:t>‹nº›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zxx-none" sz="33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060"/>
        </a:spcAft>
        <a:tabLst/>
        <a:defRPr lang="zxx-none" sz="24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493754B-B175-434F-AFA9-E89393E42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77A081F-B03C-4E74-AF27-4980E0D19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zx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8365B63-1A9A-4947-93DA-95FC32B1203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l" rtl="0" hangingPunct="0">
              <a:buNone/>
              <a:tabLst/>
              <a:defRPr lang="zxx-none" sz="1400" kern="1200">
                <a:solidFill>
                  <a:srgbClr val="999999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E9D2559-CF5E-41F6-810E-019E6564860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80000" y="5165280"/>
            <a:ext cx="4320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300" kern="1200">
                <a:solidFill>
                  <a:srgbClr val="999999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9205D5-7EF0-4CAA-9148-DF4CAEC9A06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solidFill>
                  <a:srgbClr val="999999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fld id="{065B6F85-B4ED-4EE0-B04C-B31D83A5DC0E}" type="slidenum">
              <a:t>‹nº›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zxx-none" sz="33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060"/>
        </a:spcAft>
        <a:tabLst/>
        <a:defRPr lang="zxx-none" sz="24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Número do Diapositivo 3">
            <a:extLst>
              <a:ext uri="{FF2B5EF4-FFF2-40B4-BE49-F238E27FC236}">
                <a16:creationId xmlns:a16="http://schemas.microsoft.com/office/drawing/2014/main" id="{C0FC6089-9F6B-47CA-86A7-D1F6CBCB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1577FA-9DE2-4C14-99BB-C3DEF2E81100}" type="slidenum">
              <a:t>1</a:t>
            </a:fld>
            <a:endParaRPr lang="zxx-non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D34BE5-3D17-424E-A4CF-39D0FB07E3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56600"/>
            <a:ext cx="9360000" cy="1705680"/>
          </a:xfrm>
        </p:spPr>
        <p:txBody>
          <a:bodyPr>
            <a:spAutoFit/>
          </a:bodyPr>
          <a:lstStyle/>
          <a:p>
            <a:pPr lvl="0" algn="l"/>
            <a:r>
              <a:rPr lang="zxx-none" sz="3600" b="1"/>
              <a:t>Fixed transaction ordering and admission in blockchains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6DEA21-FA24-4E9C-A4BC-8FC77C2903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8000" y="4500000"/>
            <a:ext cx="2052000" cy="95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98DEC8-CACF-4FC1-B790-A4B6A1084A6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75999" y="3996000"/>
            <a:ext cx="3096000" cy="2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F5A712-3906-49D5-B367-5E2F6A3B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16000" y="4384080"/>
            <a:ext cx="1444680" cy="137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582710-051C-4B9F-9CAA-2CABA99247D9}"/>
              </a:ext>
            </a:extLst>
          </p:cNvPr>
          <p:cNvSpPr txBox="1"/>
          <p:nvPr/>
        </p:nvSpPr>
        <p:spPr>
          <a:xfrm>
            <a:off x="276277" y="2413450"/>
            <a:ext cx="3592179" cy="179237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PT" sz="2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Paulo Mendes da Silva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PT" sz="1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psilva@gsd.inesc-id.pt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xx-none" sz="1600" b="0" i="0" u="none" strike="noStrike" kern="1200" dirty="0">
                <a:ln>
                  <a:noFill/>
                </a:ln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INESC-ID / IST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xx-none" sz="1600" b="0" i="0" u="none" strike="noStrike" kern="1200" dirty="0">
                <a:ln>
                  <a:noFill/>
                </a:ln>
                <a:latin typeface="Arial" panose="020B0604020202020204" pitchFamily="34" charset="0"/>
                <a:ea typeface="Andale Sans UI" pitchFamily="2"/>
                <a:cs typeface="Arial" panose="020B0604020202020204" pitchFamily="34" charset="0"/>
              </a:rPr>
              <a:t>Universidade de Lisboa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zxx-none" sz="1300" b="0" i="0" u="none" strike="noStrike" kern="1200" dirty="0">
              <a:ln>
                <a:noFill/>
              </a:ln>
              <a:effectLst>
                <a:outerShdw dist="17961" dir="2700000">
                  <a:scrgbClr r="0" g="0" b="0"/>
                </a:outerShdw>
              </a:effectLst>
              <a:latin typeface="American Typewriter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zxx-none" sz="1600" b="0" i="0" u="none" strike="noStrike" kern="1200" dirty="0">
              <a:ln>
                <a:noFill/>
              </a:ln>
              <a:latin typeface="American Typewriter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zxx-none" sz="1300" b="0" i="0" u="none" strike="noStrike" kern="1200" dirty="0">
              <a:ln>
                <a:noFill/>
              </a:ln>
              <a:effectLst>
                <a:outerShdw dist="17961" dir="2700000">
                  <a:scrgbClr r="0" g="0" b="0"/>
                </a:outerShdw>
              </a:effectLst>
              <a:latin typeface="American Typewriter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2DEB56-DADB-4EDB-992F-86A4E3FB02D2}"/>
              </a:ext>
            </a:extLst>
          </p:cNvPr>
          <p:cNvSpPr txBox="1"/>
          <p:nvPr/>
        </p:nvSpPr>
        <p:spPr>
          <a:xfrm>
            <a:off x="4896000" y="1728000"/>
            <a:ext cx="4679640" cy="30289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lvl="0" hangingPunct="0"/>
            <a:r>
              <a:rPr lang="zxx-none" sz="1300" dirty="0">
                <a:latin typeface="American Typewriter" pitchFamily="18"/>
                <a:ea typeface="Andale Sans UI" pitchFamily="2"/>
                <a:cs typeface="Tahoma" pitchFamily="2"/>
              </a:rPr>
              <a:t>PhD advisors:</a:t>
            </a:r>
          </a:p>
          <a:p>
            <a:pPr lvl="0" hangingPunct="0"/>
            <a:r>
              <a:rPr lang="pt-PT" sz="2600" dirty="0">
                <a:latin typeface="Arial" pitchFamily="18"/>
                <a:ea typeface="Andale Sans UI" pitchFamily="2"/>
                <a:cs typeface="Tahoma" pitchFamily="2"/>
              </a:rPr>
              <a:t>João Barreto</a:t>
            </a:r>
          </a:p>
          <a:p>
            <a:pPr lvl="0" hangingPunct="0"/>
            <a:r>
              <a:rPr lang="pt-PT" sz="2600" dirty="0">
                <a:latin typeface="Arial" pitchFamily="18"/>
                <a:ea typeface="Andale Sans UI" pitchFamily="2"/>
                <a:cs typeface="Tahoma" pitchFamily="2"/>
              </a:rPr>
              <a:t>Miguel Matos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300" dirty="0">
              <a:latin typeface="American Typewriter" pitchFamily="18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300" dirty="0">
                <a:latin typeface="American Typewriter" pitchFamily="18"/>
                <a:cs typeface="Tahoma" pitchFamily="2"/>
              </a:rPr>
              <a:t>PhD stage: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Early stage. Started March 2017.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300" dirty="0">
                <a:latin typeface="American Typewriter" pitchFamily="18"/>
                <a:cs typeface="Tahoma" pitchFamily="2"/>
              </a:rPr>
              <a:t>Research area: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Distributed systems, blockchains, Ethereum, total order, dissemination.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6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6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3">
            <a:extLst>
              <a:ext uri="{FF2B5EF4-FFF2-40B4-BE49-F238E27FC236}">
                <a16:creationId xmlns:a16="http://schemas.microsoft.com/office/drawing/2014/main" id="{0BFB8A78-E944-4053-A0CB-16A65AA2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2B057-8B67-43FD-ADCD-1D3DE23571EA}" type="slidenum">
              <a:t>2</a:t>
            </a:fld>
            <a:endParaRPr lang="zxx-non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8A64B2-305E-4843-8876-86AB848A7B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zxx-none"/>
              <a:t>Work motivation and overview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4D80A67-2992-4244-8170-F738325B81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8360" y="1317300"/>
            <a:ext cx="5291640" cy="4461480"/>
          </a:xfrm>
        </p:spPr>
        <p:txBody>
          <a:bodyPr/>
          <a:lstStyle/>
          <a:p>
            <a:pPr lvl="0">
              <a:spcAft>
                <a:spcPts val="2098"/>
              </a:spcAft>
              <a:buSzPct val="100000"/>
              <a:buAutoNum type="arabicParenR"/>
            </a:pPr>
            <a:r>
              <a:rPr lang="pt-PT" sz="2000" dirty="0"/>
              <a:t> </a:t>
            </a:r>
            <a:r>
              <a:rPr lang="en-US" sz="2000" dirty="0"/>
              <a:t>Ethereum transaction execution order and admittance are unreliable.</a:t>
            </a:r>
          </a:p>
          <a:p>
            <a:pPr lvl="0">
              <a:spcAft>
                <a:spcPts val="2098"/>
              </a:spcAft>
              <a:buSzPct val="100000"/>
              <a:buAutoNum type="arabicParenR"/>
            </a:pPr>
            <a:r>
              <a:rPr lang="en-US" sz="2000" dirty="0"/>
              <a:t> Insufficient funds, double spending attacks and long transaction commit times.</a:t>
            </a:r>
          </a:p>
          <a:p>
            <a:pPr lvl="0">
              <a:spcAft>
                <a:spcPts val="2098"/>
              </a:spcAft>
              <a:buSzPct val="100000"/>
              <a:buAutoNum type="arabicParenR"/>
            </a:pPr>
            <a:r>
              <a:rPr lang="en-US" sz="2000" dirty="0"/>
              <a:t> Fixed transaction ordering and admission to blockchains</a:t>
            </a:r>
          </a:p>
          <a:p>
            <a:pPr lvl="0">
              <a:spcAft>
                <a:spcPts val="2098"/>
              </a:spcAft>
              <a:buSzPct val="100000"/>
              <a:buAutoNum type="arabicParenR"/>
            </a:pPr>
            <a:r>
              <a:rPr lang="en-US" sz="2000" dirty="0"/>
              <a:t> Reduced transaction commit time and no transaction censorship.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12D2604-8F3C-4EB7-AF8E-B5501112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436720" y="1083300"/>
            <a:ext cx="4704120" cy="332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2">
            <a:extLst>
              <a:ext uri="{FF2B5EF4-FFF2-40B4-BE49-F238E27FC236}">
                <a16:creationId xmlns:a16="http://schemas.microsoft.com/office/drawing/2014/main" id="{6BA8CD31-A2B4-4E5B-B890-0AEAD65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5" name="Marcador de Posição do Número do Diapositivo 3">
            <a:extLst>
              <a:ext uri="{FF2B5EF4-FFF2-40B4-BE49-F238E27FC236}">
                <a16:creationId xmlns:a16="http://schemas.microsoft.com/office/drawing/2014/main" id="{083999B4-6B42-426E-9A03-1FCBBDE7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3AD1D-C853-4013-816D-76C3F7072E05}" type="slidenum">
              <a:t>3</a:t>
            </a:fld>
            <a:endParaRPr lang="zxx-non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8BC627-F2E4-44C7-B77C-430A53FE14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zxx-none"/>
              <a:t>Approach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0EE3358-032D-43E4-A761-5E0468C337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661560"/>
          </a:xfrm>
        </p:spPr>
        <p:txBody>
          <a:bodyPr/>
          <a:lstStyle/>
          <a:p>
            <a:pPr marL="342900" lvl="0" indent="-3429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Develop  a  Fixed  Transaction  Ordering  and  Admission  (FTOA)  algorithm  for Ethereum.</a:t>
            </a:r>
          </a:p>
          <a:p>
            <a:pPr marL="342900" lvl="0" indent="-3429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Prevent miners from deciding how to order transactions and which transactions to include, using:</a:t>
            </a:r>
          </a:p>
          <a:p>
            <a:pPr marL="1028700" lvl="1" indent="-3429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Epidemic total order algorithm</a:t>
            </a:r>
          </a:p>
          <a:p>
            <a:pPr marL="1028700" lvl="1" indent="-3429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Logical timestamps </a:t>
            </a:r>
          </a:p>
          <a:p>
            <a:pPr marL="1028700" lvl="1" indent="-342900">
              <a:buSzPct val="45000"/>
              <a:buFont typeface="Wingdings" panose="05000000000000000000" pitchFamily="2" charset="2"/>
              <a:buChar char="q"/>
            </a:pPr>
            <a:r>
              <a:rPr lang="en-US" dirty="0"/>
              <a:t>Byzantine setting</a:t>
            </a:r>
          </a:p>
          <a:p>
            <a:pPr marL="0" lvl="1" indent="0" algn="r" hangingPunct="0">
              <a:spcBef>
                <a:spcPts val="0"/>
              </a:spcBef>
              <a:spcAft>
                <a:spcPts val="1060"/>
              </a:spcAft>
              <a:buNone/>
            </a:pPr>
            <a:endParaRPr lang="zxx-none" dirty="0">
              <a:latin typeface="Arial" pitchFamily="18"/>
              <a:cs typeface="Tahoma" pitchFamily="2"/>
            </a:endParaRPr>
          </a:p>
          <a:p>
            <a:pPr lvl="0">
              <a:buSzPct val="45000"/>
              <a:buFont typeface="StarSymbol"/>
              <a:buChar char="●"/>
            </a:pPr>
            <a:endParaRPr lang="zxx-none" dirty="0"/>
          </a:p>
          <a:p>
            <a:pPr lvl="0">
              <a:buSzPct val="45000"/>
              <a:buFont typeface="StarSymbol"/>
              <a:buChar char="●"/>
            </a:pPr>
            <a:endParaRPr lang="zxx-none" dirty="0"/>
          </a:p>
          <a:p>
            <a:pPr lvl="0">
              <a:buSzPct val="45000"/>
              <a:buFont typeface="StarSymbol"/>
              <a:buChar char="●"/>
            </a:pPr>
            <a:endParaRPr lang="zx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rcador de Posição do Número do Diapositivo 3">
            <a:extLst>
              <a:ext uri="{FF2B5EF4-FFF2-40B4-BE49-F238E27FC236}">
                <a16:creationId xmlns:a16="http://schemas.microsoft.com/office/drawing/2014/main" id="{8C014E3C-B496-4483-A7B7-456D442E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EE67E-E812-4B90-B5A6-D9F3DDE8BDA6}" type="slidenum">
              <a:t>4</a:t>
            </a:fld>
            <a:endParaRPr lang="zxx-non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7E0424-3E0E-449C-A5D1-2ED346DB3B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98280"/>
            <a:ext cx="9071640" cy="946800"/>
          </a:xfrm>
        </p:spPr>
        <p:txBody>
          <a:bodyPr/>
          <a:lstStyle/>
          <a:p>
            <a:pPr lvl="0" algn="l"/>
            <a:r>
              <a:rPr lang="zxx-none"/>
              <a:t>FTOA algorithm overview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62EEA84-A04C-4381-868E-8E61A89C2C2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2200" y="764640"/>
            <a:ext cx="7885799" cy="24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EC181D5-D85C-4C15-9460-556C86A7E89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0000" y="3060000"/>
            <a:ext cx="453600" cy="2474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30BD0C6-53FC-467C-8856-84B920ED3C8C}"/>
              </a:ext>
            </a:extLst>
          </p:cNvPr>
          <p:cNvSpPr/>
          <p:nvPr/>
        </p:nvSpPr>
        <p:spPr>
          <a:xfrm>
            <a:off x="6212520" y="3505679"/>
            <a:ext cx="2952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Conexão reta 5">
            <a:extLst>
              <a:ext uri="{FF2B5EF4-FFF2-40B4-BE49-F238E27FC236}">
                <a16:creationId xmlns:a16="http://schemas.microsoft.com/office/drawing/2014/main" id="{07798476-BE19-46ED-B18A-E3811D80E2C5}"/>
              </a:ext>
            </a:extLst>
          </p:cNvPr>
          <p:cNvSpPr/>
          <p:nvPr/>
        </p:nvSpPr>
        <p:spPr>
          <a:xfrm flipV="1">
            <a:off x="1191599" y="295272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Conexão reta 6">
            <a:extLst>
              <a:ext uri="{FF2B5EF4-FFF2-40B4-BE49-F238E27FC236}">
                <a16:creationId xmlns:a16="http://schemas.microsoft.com/office/drawing/2014/main" id="{E6ECB880-DA58-4BEC-97EF-E1FC78BA64F6}"/>
              </a:ext>
            </a:extLst>
          </p:cNvPr>
          <p:cNvSpPr/>
          <p:nvPr/>
        </p:nvSpPr>
        <p:spPr>
          <a:xfrm>
            <a:off x="1339200" y="3689279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BB4DA3DF-C0A1-4B72-B1F0-DABE1C3DC3F4}"/>
              </a:ext>
            </a:extLst>
          </p:cNvPr>
          <p:cNvSpPr/>
          <p:nvPr/>
        </p:nvSpPr>
        <p:spPr>
          <a:xfrm flipH="1">
            <a:off x="1575000" y="3105719"/>
            <a:ext cx="1479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3D748C03-10B1-40B7-8A62-FFA988698E8A}"/>
              </a:ext>
            </a:extLst>
          </p:cNvPr>
          <p:cNvSpPr/>
          <p:nvPr/>
        </p:nvSpPr>
        <p:spPr>
          <a:xfrm>
            <a:off x="1752840" y="3105719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726D5A8F-80AA-462F-8ACF-3FDD61B5BC96}"/>
              </a:ext>
            </a:extLst>
          </p:cNvPr>
          <p:cNvSpPr/>
          <p:nvPr/>
        </p:nvSpPr>
        <p:spPr>
          <a:xfrm flipH="1">
            <a:off x="1575000" y="3106079"/>
            <a:ext cx="1479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D0DBACF-FC8B-4E9A-897A-B3F5BE8C3AD2}"/>
              </a:ext>
            </a:extLst>
          </p:cNvPr>
          <p:cNvSpPr/>
          <p:nvPr/>
        </p:nvSpPr>
        <p:spPr>
          <a:xfrm>
            <a:off x="1752840" y="3106079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Conexão reta 11">
            <a:extLst>
              <a:ext uri="{FF2B5EF4-FFF2-40B4-BE49-F238E27FC236}">
                <a16:creationId xmlns:a16="http://schemas.microsoft.com/office/drawing/2014/main" id="{7148616A-74E4-45E2-AE9F-FEA1772027AA}"/>
              </a:ext>
            </a:extLst>
          </p:cNvPr>
          <p:cNvSpPr/>
          <p:nvPr/>
        </p:nvSpPr>
        <p:spPr>
          <a:xfrm>
            <a:off x="6478199" y="3627720"/>
            <a:ext cx="103356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Conexão reta 12">
            <a:extLst>
              <a:ext uri="{FF2B5EF4-FFF2-40B4-BE49-F238E27FC236}">
                <a16:creationId xmlns:a16="http://schemas.microsoft.com/office/drawing/2014/main" id="{DD97EC3A-5DAC-4271-A7A2-2098A2A61A60}"/>
              </a:ext>
            </a:extLst>
          </p:cNvPr>
          <p:cNvSpPr/>
          <p:nvPr/>
        </p:nvSpPr>
        <p:spPr>
          <a:xfrm>
            <a:off x="7275600" y="454896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4" name="Conexão reta 13">
            <a:extLst>
              <a:ext uri="{FF2B5EF4-FFF2-40B4-BE49-F238E27FC236}">
                <a16:creationId xmlns:a16="http://schemas.microsoft.com/office/drawing/2014/main" id="{07102E29-3114-4ED8-87E8-3E16EF4965CD}"/>
              </a:ext>
            </a:extLst>
          </p:cNvPr>
          <p:cNvSpPr/>
          <p:nvPr/>
        </p:nvSpPr>
        <p:spPr>
          <a:xfrm>
            <a:off x="6507720" y="5377680"/>
            <a:ext cx="103355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508D33F2-EC2C-42DC-AF98-0CA49B1D1C3E}"/>
              </a:ext>
            </a:extLst>
          </p:cNvPr>
          <p:cNvSpPr/>
          <p:nvPr/>
        </p:nvSpPr>
        <p:spPr>
          <a:xfrm>
            <a:off x="1044000" y="347436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7C067841-9072-4E43-92C5-43219CEF8AB4}"/>
              </a:ext>
            </a:extLst>
          </p:cNvPr>
          <p:cNvSpPr/>
          <p:nvPr/>
        </p:nvSpPr>
        <p:spPr>
          <a:xfrm>
            <a:off x="1634760" y="3474720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7" name="Conexão reta 16">
            <a:extLst>
              <a:ext uri="{FF2B5EF4-FFF2-40B4-BE49-F238E27FC236}">
                <a16:creationId xmlns:a16="http://schemas.microsoft.com/office/drawing/2014/main" id="{260E5EA4-61BD-43BE-94DE-D8686E340833}"/>
              </a:ext>
            </a:extLst>
          </p:cNvPr>
          <p:cNvSpPr/>
          <p:nvPr/>
        </p:nvSpPr>
        <p:spPr>
          <a:xfrm flipV="1">
            <a:off x="1191959" y="384336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8" name="Conexão reta 17">
            <a:extLst>
              <a:ext uri="{FF2B5EF4-FFF2-40B4-BE49-F238E27FC236}">
                <a16:creationId xmlns:a16="http://schemas.microsoft.com/office/drawing/2014/main" id="{132C8375-5F51-4114-B55C-D90D32E46CF9}"/>
              </a:ext>
            </a:extLst>
          </p:cNvPr>
          <p:cNvSpPr/>
          <p:nvPr/>
        </p:nvSpPr>
        <p:spPr>
          <a:xfrm>
            <a:off x="1339560" y="457992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FCB47C1-AACB-4B48-A900-B7F3B74ED461}"/>
              </a:ext>
            </a:extLst>
          </p:cNvPr>
          <p:cNvSpPr/>
          <p:nvPr/>
        </p:nvSpPr>
        <p:spPr>
          <a:xfrm flipH="1">
            <a:off x="1575360" y="3996359"/>
            <a:ext cx="147960" cy="307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59FCE2D-D1D1-4480-A097-96C6B61BEDF9}"/>
              </a:ext>
            </a:extLst>
          </p:cNvPr>
          <p:cNvSpPr/>
          <p:nvPr/>
        </p:nvSpPr>
        <p:spPr>
          <a:xfrm>
            <a:off x="1753200" y="3996359"/>
            <a:ext cx="295200" cy="30744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8EF2D83C-C443-4EF0-80D4-1FFE93BD14DB}"/>
              </a:ext>
            </a:extLst>
          </p:cNvPr>
          <p:cNvSpPr/>
          <p:nvPr/>
        </p:nvSpPr>
        <p:spPr>
          <a:xfrm flipH="1">
            <a:off x="1575360" y="3996720"/>
            <a:ext cx="1479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85CBBC0C-A0F1-4D3E-9AA5-06A4DC502D30}"/>
              </a:ext>
            </a:extLst>
          </p:cNvPr>
          <p:cNvSpPr/>
          <p:nvPr/>
        </p:nvSpPr>
        <p:spPr>
          <a:xfrm>
            <a:off x="1753200" y="3996720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ACDA6C98-5001-4197-9113-16449E9A281C}"/>
              </a:ext>
            </a:extLst>
          </p:cNvPr>
          <p:cNvSpPr/>
          <p:nvPr/>
        </p:nvSpPr>
        <p:spPr>
          <a:xfrm>
            <a:off x="1044359" y="4365360"/>
            <a:ext cx="295200" cy="3063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14E7740D-8D09-4679-B248-4E8524BD6BD7}"/>
              </a:ext>
            </a:extLst>
          </p:cNvPr>
          <p:cNvSpPr/>
          <p:nvPr/>
        </p:nvSpPr>
        <p:spPr>
          <a:xfrm>
            <a:off x="1635120" y="4365360"/>
            <a:ext cx="295560" cy="307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5" name="Conexão reta 24">
            <a:extLst>
              <a:ext uri="{FF2B5EF4-FFF2-40B4-BE49-F238E27FC236}">
                <a16:creationId xmlns:a16="http://schemas.microsoft.com/office/drawing/2014/main" id="{B37E097D-E78C-4347-8EE6-5AE069814188}"/>
              </a:ext>
            </a:extLst>
          </p:cNvPr>
          <p:cNvSpPr/>
          <p:nvPr/>
        </p:nvSpPr>
        <p:spPr>
          <a:xfrm flipV="1">
            <a:off x="2579760" y="298296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6" name="Conexão reta 25">
            <a:extLst>
              <a:ext uri="{FF2B5EF4-FFF2-40B4-BE49-F238E27FC236}">
                <a16:creationId xmlns:a16="http://schemas.microsoft.com/office/drawing/2014/main" id="{EF7BDBB8-CE62-4E03-9283-F7DB0FFA7A7F}"/>
              </a:ext>
            </a:extLst>
          </p:cNvPr>
          <p:cNvSpPr/>
          <p:nvPr/>
        </p:nvSpPr>
        <p:spPr>
          <a:xfrm>
            <a:off x="2727360" y="371952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5259B2FA-0E7C-43F8-9141-61D4734A6150}"/>
              </a:ext>
            </a:extLst>
          </p:cNvPr>
          <p:cNvSpPr/>
          <p:nvPr/>
        </p:nvSpPr>
        <p:spPr>
          <a:xfrm flipH="1">
            <a:off x="2963159" y="3136320"/>
            <a:ext cx="14796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417C656F-DA52-46CC-B0FC-309293CAA77E}"/>
              </a:ext>
            </a:extLst>
          </p:cNvPr>
          <p:cNvSpPr/>
          <p:nvPr/>
        </p:nvSpPr>
        <p:spPr>
          <a:xfrm>
            <a:off x="3141000" y="3136320"/>
            <a:ext cx="29520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EA6F77F0-5781-4DDD-A1B1-579F6FA58AFD}"/>
              </a:ext>
            </a:extLst>
          </p:cNvPr>
          <p:cNvSpPr/>
          <p:nvPr/>
        </p:nvSpPr>
        <p:spPr>
          <a:xfrm flipH="1">
            <a:off x="2963159" y="3136679"/>
            <a:ext cx="14796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452C566A-96E6-4202-B706-4E48D1832F85}"/>
              </a:ext>
            </a:extLst>
          </p:cNvPr>
          <p:cNvSpPr/>
          <p:nvPr/>
        </p:nvSpPr>
        <p:spPr>
          <a:xfrm>
            <a:off x="3141000" y="3136679"/>
            <a:ext cx="29520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AA325FC0-2B55-4C5F-8333-52F7D8078E1C}"/>
              </a:ext>
            </a:extLst>
          </p:cNvPr>
          <p:cNvSpPr/>
          <p:nvPr/>
        </p:nvSpPr>
        <p:spPr>
          <a:xfrm>
            <a:off x="2432160" y="350460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7F55902F-DB53-4EA6-AC56-EAC93589CAC4}"/>
              </a:ext>
            </a:extLst>
          </p:cNvPr>
          <p:cNvSpPr/>
          <p:nvPr/>
        </p:nvSpPr>
        <p:spPr>
          <a:xfrm>
            <a:off x="3229200" y="3504959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03993935-47FE-420F-A9B1-DD9CAC4CB1CD}"/>
              </a:ext>
            </a:extLst>
          </p:cNvPr>
          <p:cNvSpPr/>
          <p:nvPr/>
        </p:nvSpPr>
        <p:spPr>
          <a:xfrm>
            <a:off x="3022920" y="3504959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4" name="Conexão reta 33">
            <a:extLst>
              <a:ext uri="{FF2B5EF4-FFF2-40B4-BE49-F238E27FC236}">
                <a16:creationId xmlns:a16="http://schemas.microsoft.com/office/drawing/2014/main" id="{3116AA98-157E-48F8-8B47-AA4C47BF24AC}"/>
              </a:ext>
            </a:extLst>
          </p:cNvPr>
          <p:cNvSpPr/>
          <p:nvPr/>
        </p:nvSpPr>
        <p:spPr>
          <a:xfrm flipV="1">
            <a:off x="2639160" y="470268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5" name="Conexão reta 34">
            <a:extLst>
              <a:ext uri="{FF2B5EF4-FFF2-40B4-BE49-F238E27FC236}">
                <a16:creationId xmlns:a16="http://schemas.microsoft.com/office/drawing/2014/main" id="{A862A107-5E8A-4D81-A247-9C115CDBEC24}"/>
              </a:ext>
            </a:extLst>
          </p:cNvPr>
          <p:cNvSpPr/>
          <p:nvPr/>
        </p:nvSpPr>
        <p:spPr>
          <a:xfrm>
            <a:off x="2786760" y="543924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3B203AD3-44D4-4AD3-BAB1-892363A5178E}"/>
              </a:ext>
            </a:extLst>
          </p:cNvPr>
          <p:cNvSpPr/>
          <p:nvPr/>
        </p:nvSpPr>
        <p:spPr>
          <a:xfrm flipH="1">
            <a:off x="3022560" y="4856040"/>
            <a:ext cx="1479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1084DA2C-F31C-4C72-8F2A-612974CAEFC6}"/>
              </a:ext>
            </a:extLst>
          </p:cNvPr>
          <p:cNvSpPr/>
          <p:nvPr/>
        </p:nvSpPr>
        <p:spPr>
          <a:xfrm>
            <a:off x="3200040" y="4856040"/>
            <a:ext cx="29556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02F8BB9B-7584-4310-B7AF-ABB9BAC6521E}"/>
              </a:ext>
            </a:extLst>
          </p:cNvPr>
          <p:cNvSpPr/>
          <p:nvPr/>
        </p:nvSpPr>
        <p:spPr>
          <a:xfrm flipH="1">
            <a:off x="3022560" y="4856040"/>
            <a:ext cx="147960" cy="307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796249F-CB4D-4BF7-B09E-FEF98DE96405}"/>
              </a:ext>
            </a:extLst>
          </p:cNvPr>
          <p:cNvSpPr/>
          <p:nvPr/>
        </p:nvSpPr>
        <p:spPr>
          <a:xfrm>
            <a:off x="3200040" y="4856040"/>
            <a:ext cx="295560" cy="30744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62BB34F6-4AED-4FDE-95AF-43647BF97A0D}"/>
              </a:ext>
            </a:extLst>
          </p:cNvPr>
          <p:cNvSpPr/>
          <p:nvPr/>
        </p:nvSpPr>
        <p:spPr>
          <a:xfrm>
            <a:off x="2491560" y="52243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7CA4AE28-918C-4267-82F9-72866D873AD7}"/>
              </a:ext>
            </a:extLst>
          </p:cNvPr>
          <p:cNvSpPr/>
          <p:nvPr/>
        </p:nvSpPr>
        <p:spPr>
          <a:xfrm>
            <a:off x="3111839" y="522468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2" name="Conexão reta 41">
            <a:extLst>
              <a:ext uri="{FF2B5EF4-FFF2-40B4-BE49-F238E27FC236}">
                <a16:creationId xmlns:a16="http://schemas.microsoft.com/office/drawing/2014/main" id="{DE903377-C6FA-47EC-B692-E064360C88EE}"/>
              </a:ext>
            </a:extLst>
          </p:cNvPr>
          <p:cNvSpPr/>
          <p:nvPr/>
        </p:nvSpPr>
        <p:spPr>
          <a:xfrm flipV="1">
            <a:off x="3790440" y="470232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3" name="Conexão reta 42">
            <a:extLst>
              <a:ext uri="{FF2B5EF4-FFF2-40B4-BE49-F238E27FC236}">
                <a16:creationId xmlns:a16="http://schemas.microsoft.com/office/drawing/2014/main" id="{CB26AD2B-9370-4937-A42A-33F21690E0F7}"/>
              </a:ext>
            </a:extLst>
          </p:cNvPr>
          <p:cNvSpPr/>
          <p:nvPr/>
        </p:nvSpPr>
        <p:spPr>
          <a:xfrm>
            <a:off x="3938400" y="543888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C8751202-384B-4791-8D3F-2B777D4880E5}"/>
              </a:ext>
            </a:extLst>
          </p:cNvPr>
          <p:cNvSpPr/>
          <p:nvPr/>
        </p:nvSpPr>
        <p:spPr>
          <a:xfrm flipH="1">
            <a:off x="4174560" y="4855680"/>
            <a:ext cx="1476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8FDA8D17-D494-4ED0-9BC6-663798AF47E4}"/>
              </a:ext>
            </a:extLst>
          </p:cNvPr>
          <p:cNvSpPr/>
          <p:nvPr/>
        </p:nvSpPr>
        <p:spPr>
          <a:xfrm>
            <a:off x="4351680" y="4855680"/>
            <a:ext cx="29556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1C174154-7E4F-49F4-A2FB-1B5E08A36597}"/>
              </a:ext>
            </a:extLst>
          </p:cNvPr>
          <p:cNvSpPr/>
          <p:nvPr/>
        </p:nvSpPr>
        <p:spPr>
          <a:xfrm flipH="1">
            <a:off x="4174560" y="4856040"/>
            <a:ext cx="1476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CD2F7CBF-5EA5-4360-B50A-D43D94EA96F1}"/>
              </a:ext>
            </a:extLst>
          </p:cNvPr>
          <p:cNvSpPr/>
          <p:nvPr/>
        </p:nvSpPr>
        <p:spPr>
          <a:xfrm>
            <a:off x="4351680" y="4856040"/>
            <a:ext cx="29556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E19B3909-0B0E-440F-839B-D79F5626CFE6}"/>
              </a:ext>
            </a:extLst>
          </p:cNvPr>
          <p:cNvSpPr/>
          <p:nvPr/>
        </p:nvSpPr>
        <p:spPr>
          <a:xfrm>
            <a:off x="3642840" y="5223960"/>
            <a:ext cx="2952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BE134A24-6C38-45CF-85EA-C094C893E99C}"/>
              </a:ext>
            </a:extLst>
          </p:cNvPr>
          <p:cNvSpPr/>
          <p:nvPr/>
        </p:nvSpPr>
        <p:spPr>
          <a:xfrm>
            <a:off x="4440600" y="52243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0C94C586-28C5-40A3-B5D1-014F191ECC73}"/>
              </a:ext>
            </a:extLst>
          </p:cNvPr>
          <p:cNvSpPr/>
          <p:nvPr/>
        </p:nvSpPr>
        <p:spPr>
          <a:xfrm>
            <a:off x="4233960" y="52243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1" name="Conexão reta 50">
            <a:extLst>
              <a:ext uri="{FF2B5EF4-FFF2-40B4-BE49-F238E27FC236}">
                <a16:creationId xmlns:a16="http://schemas.microsoft.com/office/drawing/2014/main" id="{3458D679-435D-4351-8929-F4ACA6735974}"/>
              </a:ext>
            </a:extLst>
          </p:cNvPr>
          <p:cNvSpPr/>
          <p:nvPr/>
        </p:nvSpPr>
        <p:spPr>
          <a:xfrm flipV="1">
            <a:off x="5385600" y="298296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2" name="Conexão reta 51">
            <a:extLst>
              <a:ext uri="{FF2B5EF4-FFF2-40B4-BE49-F238E27FC236}">
                <a16:creationId xmlns:a16="http://schemas.microsoft.com/office/drawing/2014/main" id="{6982EDAB-533E-473E-8A76-8956A9E4185A}"/>
              </a:ext>
            </a:extLst>
          </p:cNvPr>
          <p:cNvSpPr/>
          <p:nvPr/>
        </p:nvSpPr>
        <p:spPr>
          <a:xfrm>
            <a:off x="5533200" y="371952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BCE4CA68-797E-433E-A7FF-8C198E1E4796}"/>
              </a:ext>
            </a:extLst>
          </p:cNvPr>
          <p:cNvSpPr/>
          <p:nvPr/>
        </p:nvSpPr>
        <p:spPr>
          <a:xfrm flipH="1">
            <a:off x="5769360" y="3136320"/>
            <a:ext cx="1476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540D9774-0899-4159-BC25-C68F558D65A1}"/>
              </a:ext>
            </a:extLst>
          </p:cNvPr>
          <p:cNvSpPr/>
          <p:nvPr/>
        </p:nvSpPr>
        <p:spPr>
          <a:xfrm>
            <a:off x="5946480" y="3136320"/>
            <a:ext cx="29520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CD5E89F2-AB46-4861-8D5A-25AC87240AB5}"/>
              </a:ext>
            </a:extLst>
          </p:cNvPr>
          <p:cNvSpPr/>
          <p:nvPr/>
        </p:nvSpPr>
        <p:spPr>
          <a:xfrm flipH="1">
            <a:off x="5769360" y="3136679"/>
            <a:ext cx="1476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631A925D-A54D-40AF-8090-9944D50023C5}"/>
              </a:ext>
            </a:extLst>
          </p:cNvPr>
          <p:cNvSpPr/>
          <p:nvPr/>
        </p:nvSpPr>
        <p:spPr>
          <a:xfrm>
            <a:off x="5946480" y="3136679"/>
            <a:ext cx="29520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645B57DB-970B-417E-8B08-6A4D58AB2D12}"/>
              </a:ext>
            </a:extLst>
          </p:cNvPr>
          <p:cNvSpPr/>
          <p:nvPr/>
        </p:nvSpPr>
        <p:spPr>
          <a:xfrm>
            <a:off x="5237640" y="350460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BFD90A25-3328-41BE-A6BD-689D66CCFFF8}"/>
              </a:ext>
            </a:extLst>
          </p:cNvPr>
          <p:cNvSpPr/>
          <p:nvPr/>
        </p:nvSpPr>
        <p:spPr>
          <a:xfrm>
            <a:off x="6035040" y="3504959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EE59AEEC-2BA4-4C58-A6F5-3E6FF830DA7C}"/>
              </a:ext>
            </a:extLst>
          </p:cNvPr>
          <p:cNvSpPr/>
          <p:nvPr/>
        </p:nvSpPr>
        <p:spPr>
          <a:xfrm>
            <a:off x="5828400" y="3504959"/>
            <a:ext cx="29592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0" name="Conexão reta 59">
            <a:extLst>
              <a:ext uri="{FF2B5EF4-FFF2-40B4-BE49-F238E27FC236}">
                <a16:creationId xmlns:a16="http://schemas.microsoft.com/office/drawing/2014/main" id="{2158BAB3-1026-4814-B717-3D335D74956E}"/>
              </a:ext>
            </a:extLst>
          </p:cNvPr>
          <p:cNvSpPr/>
          <p:nvPr/>
        </p:nvSpPr>
        <p:spPr>
          <a:xfrm flipV="1">
            <a:off x="5060520" y="3842640"/>
            <a:ext cx="0" cy="49103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1" name="Conexão reta 60">
            <a:extLst>
              <a:ext uri="{FF2B5EF4-FFF2-40B4-BE49-F238E27FC236}">
                <a16:creationId xmlns:a16="http://schemas.microsoft.com/office/drawing/2014/main" id="{4CA76B54-94BE-4A05-8258-7DADC246B860}"/>
              </a:ext>
            </a:extLst>
          </p:cNvPr>
          <p:cNvSpPr/>
          <p:nvPr/>
        </p:nvSpPr>
        <p:spPr>
          <a:xfrm>
            <a:off x="5208120" y="4579200"/>
            <a:ext cx="2952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856336BD-879B-4626-8576-460A45652121}"/>
              </a:ext>
            </a:extLst>
          </p:cNvPr>
          <p:cNvSpPr/>
          <p:nvPr/>
        </p:nvSpPr>
        <p:spPr>
          <a:xfrm flipH="1">
            <a:off x="5444640" y="3996000"/>
            <a:ext cx="1476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3C766694-1F9D-43A5-BE76-D6C9E86F422E}"/>
              </a:ext>
            </a:extLst>
          </p:cNvPr>
          <p:cNvSpPr/>
          <p:nvPr/>
        </p:nvSpPr>
        <p:spPr>
          <a:xfrm>
            <a:off x="5621760" y="3996000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4" name="Forma livre: Forma 63">
            <a:extLst>
              <a:ext uri="{FF2B5EF4-FFF2-40B4-BE49-F238E27FC236}">
                <a16:creationId xmlns:a16="http://schemas.microsoft.com/office/drawing/2014/main" id="{66A72C97-D692-43A1-AB52-3355E02CB216}"/>
              </a:ext>
            </a:extLst>
          </p:cNvPr>
          <p:cNvSpPr/>
          <p:nvPr/>
        </p:nvSpPr>
        <p:spPr>
          <a:xfrm flipH="1">
            <a:off x="5444640" y="3996359"/>
            <a:ext cx="1476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5" name="Forma livre: Forma 64">
            <a:extLst>
              <a:ext uri="{FF2B5EF4-FFF2-40B4-BE49-F238E27FC236}">
                <a16:creationId xmlns:a16="http://schemas.microsoft.com/office/drawing/2014/main" id="{165720A5-99F5-4493-BA37-A7C6608EAAF8}"/>
              </a:ext>
            </a:extLst>
          </p:cNvPr>
          <p:cNvSpPr/>
          <p:nvPr/>
        </p:nvSpPr>
        <p:spPr>
          <a:xfrm>
            <a:off x="5621760" y="3996359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6" name="Forma livre: Forma 65">
            <a:extLst>
              <a:ext uri="{FF2B5EF4-FFF2-40B4-BE49-F238E27FC236}">
                <a16:creationId xmlns:a16="http://schemas.microsoft.com/office/drawing/2014/main" id="{A58E6006-56EF-4270-AA2F-DEF5E1767A0E}"/>
              </a:ext>
            </a:extLst>
          </p:cNvPr>
          <p:cNvSpPr/>
          <p:nvPr/>
        </p:nvSpPr>
        <p:spPr>
          <a:xfrm>
            <a:off x="4912919" y="43639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7" name="Forma livre: Forma 66">
            <a:extLst>
              <a:ext uri="{FF2B5EF4-FFF2-40B4-BE49-F238E27FC236}">
                <a16:creationId xmlns:a16="http://schemas.microsoft.com/office/drawing/2014/main" id="{8C370B1C-81FA-41A3-891F-B041C59E9812}"/>
              </a:ext>
            </a:extLst>
          </p:cNvPr>
          <p:cNvSpPr/>
          <p:nvPr/>
        </p:nvSpPr>
        <p:spPr>
          <a:xfrm>
            <a:off x="5710320" y="4365000"/>
            <a:ext cx="295200" cy="3063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8" name="Forma livre: Forma 67">
            <a:extLst>
              <a:ext uri="{FF2B5EF4-FFF2-40B4-BE49-F238E27FC236}">
                <a16:creationId xmlns:a16="http://schemas.microsoft.com/office/drawing/2014/main" id="{76D3BB67-8AFB-461B-9950-6942DC697605}"/>
              </a:ext>
            </a:extLst>
          </p:cNvPr>
          <p:cNvSpPr/>
          <p:nvPr/>
        </p:nvSpPr>
        <p:spPr>
          <a:xfrm>
            <a:off x="5503679" y="4365000"/>
            <a:ext cx="295560" cy="3063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9" name="Forma livre: Forma 68">
            <a:extLst>
              <a:ext uri="{FF2B5EF4-FFF2-40B4-BE49-F238E27FC236}">
                <a16:creationId xmlns:a16="http://schemas.microsoft.com/office/drawing/2014/main" id="{406372FD-FDA4-41E4-ADCD-6AD523E09B8F}"/>
              </a:ext>
            </a:extLst>
          </p:cNvPr>
          <p:cNvSpPr/>
          <p:nvPr/>
        </p:nvSpPr>
        <p:spPr>
          <a:xfrm>
            <a:off x="6242040" y="5224680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0" name="Conexão reta 69">
            <a:extLst>
              <a:ext uri="{FF2B5EF4-FFF2-40B4-BE49-F238E27FC236}">
                <a16:creationId xmlns:a16="http://schemas.microsoft.com/office/drawing/2014/main" id="{AF440E59-B0AB-4374-B0E7-2C60D81C630F}"/>
              </a:ext>
            </a:extLst>
          </p:cNvPr>
          <p:cNvSpPr/>
          <p:nvPr/>
        </p:nvSpPr>
        <p:spPr>
          <a:xfrm flipV="1">
            <a:off x="5415120" y="470232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1" name="Conexão reta 70">
            <a:extLst>
              <a:ext uri="{FF2B5EF4-FFF2-40B4-BE49-F238E27FC236}">
                <a16:creationId xmlns:a16="http://schemas.microsoft.com/office/drawing/2014/main" id="{A362AB18-1E51-4C01-82EA-5A0A80DF69C8}"/>
              </a:ext>
            </a:extLst>
          </p:cNvPr>
          <p:cNvSpPr/>
          <p:nvPr/>
        </p:nvSpPr>
        <p:spPr>
          <a:xfrm>
            <a:off x="5562720" y="5438880"/>
            <a:ext cx="2951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2" name="Forma livre: Forma 71">
            <a:extLst>
              <a:ext uri="{FF2B5EF4-FFF2-40B4-BE49-F238E27FC236}">
                <a16:creationId xmlns:a16="http://schemas.microsoft.com/office/drawing/2014/main" id="{E849C75F-DBAF-4221-8686-ED12C9AD5434}"/>
              </a:ext>
            </a:extLst>
          </p:cNvPr>
          <p:cNvSpPr/>
          <p:nvPr/>
        </p:nvSpPr>
        <p:spPr>
          <a:xfrm flipH="1">
            <a:off x="5798880" y="4855680"/>
            <a:ext cx="1476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3" name="Forma livre: Forma 72">
            <a:extLst>
              <a:ext uri="{FF2B5EF4-FFF2-40B4-BE49-F238E27FC236}">
                <a16:creationId xmlns:a16="http://schemas.microsoft.com/office/drawing/2014/main" id="{CDB14989-F6F7-4E55-8457-50BD4B77F35C}"/>
              </a:ext>
            </a:extLst>
          </p:cNvPr>
          <p:cNvSpPr/>
          <p:nvPr/>
        </p:nvSpPr>
        <p:spPr>
          <a:xfrm>
            <a:off x="5976000" y="4855680"/>
            <a:ext cx="295200" cy="3067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4" name="Forma livre: Forma 73">
            <a:extLst>
              <a:ext uri="{FF2B5EF4-FFF2-40B4-BE49-F238E27FC236}">
                <a16:creationId xmlns:a16="http://schemas.microsoft.com/office/drawing/2014/main" id="{14639C9A-8675-41A2-801C-7D7C9D217757}"/>
              </a:ext>
            </a:extLst>
          </p:cNvPr>
          <p:cNvSpPr/>
          <p:nvPr/>
        </p:nvSpPr>
        <p:spPr>
          <a:xfrm flipH="1">
            <a:off x="5798880" y="4856040"/>
            <a:ext cx="1476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5" name="Forma livre: Forma 74">
            <a:extLst>
              <a:ext uri="{FF2B5EF4-FFF2-40B4-BE49-F238E27FC236}">
                <a16:creationId xmlns:a16="http://schemas.microsoft.com/office/drawing/2014/main" id="{01B59D35-9218-4C82-84E7-134817918A9B}"/>
              </a:ext>
            </a:extLst>
          </p:cNvPr>
          <p:cNvSpPr/>
          <p:nvPr/>
        </p:nvSpPr>
        <p:spPr>
          <a:xfrm>
            <a:off x="5976000" y="4856040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6" name="Forma livre: Forma 75">
            <a:extLst>
              <a:ext uri="{FF2B5EF4-FFF2-40B4-BE49-F238E27FC236}">
                <a16:creationId xmlns:a16="http://schemas.microsoft.com/office/drawing/2014/main" id="{6F95C15B-4DDA-4B73-85F1-24C556813C92}"/>
              </a:ext>
            </a:extLst>
          </p:cNvPr>
          <p:cNvSpPr/>
          <p:nvPr/>
        </p:nvSpPr>
        <p:spPr>
          <a:xfrm>
            <a:off x="5267159" y="5223960"/>
            <a:ext cx="29520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7" name="Forma livre: Forma 76">
            <a:extLst>
              <a:ext uri="{FF2B5EF4-FFF2-40B4-BE49-F238E27FC236}">
                <a16:creationId xmlns:a16="http://schemas.microsoft.com/office/drawing/2014/main" id="{55D72423-29E5-4647-A69F-6B5D9A3B2874}"/>
              </a:ext>
            </a:extLst>
          </p:cNvPr>
          <p:cNvSpPr/>
          <p:nvPr/>
        </p:nvSpPr>
        <p:spPr>
          <a:xfrm>
            <a:off x="6064920" y="52243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8" name="Forma livre: Forma 77">
            <a:extLst>
              <a:ext uri="{FF2B5EF4-FFF2-40B4-BE49-F238E27FC236}">
                <a16:creationId xmlns:a16="http://schemas.microsoft.com/office/drawing/2014/main" id="{F88D3EE7-60D6-493C-9E07-3157A0031FE3}"/>
              </a:ext>
            </a:extLst>
          </p:cNvPr>
          <p:cNvSpPr/>
          <p:nvPr/>
        </p:nvSpPr>
        <p:spPr>
          <a:xfrm>
            <a:off x="5858280" y="52243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9" name="Forma livre: Forma 78">
            <a:extLst>
              <a:ext uri="{FF2B5EF4-FFF2-40B4-BE49-F238E27FC236}">
                <a16:creationId xmlns:a16="http://schemas.microsoft.com/office/drawing/2014/main" id="{88AED75A-41E3-458E-BFAC-D00AB7511D2C}"/>
              </a:ext>
            </a:extLst>
          </p:cNvPr>
          <p:cNvSpPr/>
          <p:nvPr/>
        </p:nvSpPr>
        <p:spPr>
          <a:xfrm>
            <a:off x="7039800" y="4365000"/>
            <a:ext cx="295200" cy="3063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0" name="Conexão reta 79">
            <a:extLst>
              <a:ext uri="{FF2B5EF4-FFF2-40B4-BE49-F238E27FC236}">
                <a16:creationId xmlns:a16="http://schemas.microsoft.com/office/drawing/2014/main" id="{94836C48-5D49-4822-9F3E-AC380B2C152F}"/>
              </a:ext>
            </a:extLst>
          </p:cNvPr>
          <p:cNvSpPr/>
          <p:nvPr/>
        </p:nvSpPr>
        <p:spPr>
          <a:xfrm flipV="1">
            <a:off x="6212520" y="3842280"/>
            <a:ext cx="0" cy="4910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1" name="Conexão reta 80">
            <a:extLst>
              <a:ext uri="{FF2B5EF4-FFF2-40B4-BE49-F238E27FC236}">
                <a16:creationId xmlns:a16="http://schemas.microsoft.com/office/drawing/2014/main" id="{FBBB7B4A-6D8B-42B9-81BC-A0E79E1F331B}"/>
              </a:ext>
            </a:extLst>
          </p:cNvPr>
          <p:cNvSpPr/>
          <p:nvPr/>
        </p:nvSpPr>
        <p:spPr>
          <a:xfrm>
            <a:off x="6360120" y="4578840"/>
            <a:ext cx="2951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2" name="Forma livre: Forma 81">
            <a:extLst>
              <a:ext uri="{FF2B5EF4-FFF2-40B4-BE49-F238E27FC236}">
                <a16:creationId xmlns:a16="http://schemas.microsoft.com/office/drawing/2014/main" id="{88AC6603-2815-482B-8074-7E8BB15B2B37}"/>
              </a:ext>
            </a:extLst>
          </p:cNvPr>
          <p:cNvSpPr/>
          <p:nvPr/>
        </p:nvSpPr>
        <p:spPr>
          <a:xfrm flipH="1">
            <a:off x="6595920" y="3995640"/>
            <a:ext cx="147960" cy="307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3" name="Forma livre: Forma 82">
            <a:extLst>
              <a:ext uri="{FF2B5EF4-FFF2-40B4-BE49-F238E27FC236}">
                <a16:creationId xmlns:a16="http://schemas.microsoft.com/office/drawing/2014/main" id="{CCF44510-3EC0-45A9-A31D-F08DA37D175C}"/>
              </a:ext>
            </a:extLst>
          </p:cNvPr>
          <p:cNvSpPr/>
          <p:nvPr/>
        </p:nvSpPr>
        <p:spPr>
          <a:xfrm>
            <a:off x="6773760" y="3995640"/>
            <a:ext cx="295200" cy="30744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4" name="Forma livre: Forma 83">
            <a:extLst>
              <a:ext uri="{FF2B5EF4-FFF2-40B4-BE49-F238E27FC236}">
                <a16:creationId xmlns:a16="http://schemas.microsoft.com/office/drawing/2014/main" id="{0BAF1860-063D-4DA5-B484-DC4355F9582C}"/>
              </a:ext>
            </a:extLst>
          </p:cNvPr>
          <p:cNvSpPr/>
          <p:nvPr/>
        </p:nvSpPr>
        <p:spPr>
          <a:xfrm flipH="1">
            <a:off x="6595920" y="3996000"/>
            <a:ext cx="1479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21600 1"/>
              <a:gd name="f9" fmla="*/ 7500 7500 1"/>
              <a:gd name="f10" fmla="val 18900"/>
              <a:gd name="f11" fmla="val -2147483647"/>
              <a:gd name="f12" fmla="val 2147483647"/>
              <a:gd name="f13" fmla="val 5080"/>
              <a:gd name="f14" fmla="val 10800"/>
              <a:gd name="f15" fmla="val 16520"/>
              <a:gd name="f16" fmla="val 9740"/>
              <a:gd name="f17" fmla="val 16730"/>
              <a:gd name="f18" fmla="val 4870"/>
              <a:gd name="f19" fmla="+- 0 0 0"/>
              <a:gd name="f20" fmla="*/ f4 1 21600"/>
              <a:gd name="f21" fmla="*/ f5 1 21600"/>
              <a:gd name="f22" fmla="pin 0 f0 18900"/>
              <a:gd name="f23" fmla="*/ f19 f1 1"/>
              <a:gd name="f24" fmla="val f22"/>
              <a:gd name="f25" fmla="+- 21600 0 f22"/>
              <a:gd name="f26" fmla="*/ f22 1794 1"/>
              <a:gd name="f27" fmla="*/ f22 f20 1"/>
              <a:gd name="f28" fmla="*/ 10800 f21 1"/>
              <a:gd name="f29" fmla="*/ 21600 f20 1"/>
              <a:gd name="f30" fmla="*/ 0 f21 1"/>
              <a:gd name="f31" fmla="*/ f23 1 f3"/>
              <a:gd name="f32" fmla="*/ 0 f20 1"/>
              <a:gd name="f33" fmla="*/ 21600 f21 1"/>
              <a:gd name="f34" fmla="*/ f25 1 2"/>
              <a:gd name="f35" fmla="*/ f26 1 10000"/>
              <a:gd name="f36" fmla="*/ f25 f25 1"/>
              <a:gd name="f37" fmla="*/ f25 f20 1"/>
              <a:gd name="f38" fmla="+- f31 0 f2"/>
              <a:gd name="f39" fmla="*/ f24 f20 1"/>
              <a:gd name="f40" fmla="+- f34 f22 0"/>
              <a:gd name="f41" fmla="+- 21600 0 f35"/>
              <a:gd name="f42" fmla="*/ f36 1 f8"/>
              <a:gd name="f43" fmla="+- 1 0 f42"/>
              <a:gd name="f44" fmla="*/ f9 f43 1"/>
              <a:gd name="f45" fmla="sqrt f44"/>
              <a:gd name="f46" fmla="+- 10800 0 f45"/>
              <a:gd name="f47" fmla="+- 10800 f45 0"/>
              <a:gd name="f48" fmla="*/ f47 f21 1"/>
              <a:gd name="f49" fmla="*/ f46 f21 1"/>
            </a:gdLst>
            <a:ahLst>
              <a:ahXY gdRefX="f0" minX="f6" maxX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29" y="f30"/>
              </a:cxn>
              <a:cxn ang="f38">
                <a:pos x="f32" y="f28"/>
              </a:cxn>
              <a:cxn ang="f38">
                <a:pos x="f29" y="f33"/>
              </a:cxn>
              <a:cxn ang="f38">
                <a:pos x="f39" y="f28"/>
              </a:cxn>
            </a:cxnLst>
            <a:rect l="f37" t="f49" r="f29" b="f48"/>
            <a:pathLst>
              <a:path w="21600" h="21600">
                <a:moveTo>
                  <a:pt x="f7" y="f6"/>
                </a:moveTo>
                <a:cubicBezTo>
                  <a:pt x="f40" y="f35"/>
                  <a:pt x="f24" y="f13"/>
                  <a:pt x="f24" y="f14"/>
                </a:cubicBezTo>
                <a:cubicBezTo>
                  <a:pt x="f24" y="f15"/>
                  <a:pt x="f40" y="f41"/>
                  <a:pt x="f7" y="f7"/>
                </a:cubicBezTo>
                <a:cubicBezTo>
                  <a:pt x="f16" y="f7"/>
                  <a:pt x="f6" y="f17"/>
                  <a:pt x="f6" y="f14"/>
                </a:cubicBezTo>
                <a:cubicBezTo>
                  <a:pt x="f6" y="f18"/>
                  <a:pt x="f16" y="f6"/>
                  <a:pt x="f7" y="f6"/>
                </a:cubicBezTo>
                <a:close/>
              </a:path>
            </a:pathLst>
          </a:custGeom>
          <a:gradFill>
            <a:gsLst>
              <a:gs pos="0">
                <a:srgbClr val="BABDB6"/>
              </a:gs>
              <a:gs pos="100000">
                <a:srgbClr val="555753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5" name="Forma livre: Forma 84">
            <a:extLst>
              <a:ext uri="{FF2B5EF4-FFF2-40B4-BE49-F238E27FC236}">
                <a16:creationId xmlns:a16="http://schemas.microsoft.com/office/drawing/2014/main" id="{E8FF1D73-2948-4298-84A2-EFFB98AC3D8D}"/>
              </a:ext>
            </a:extLst>
          </p:cNvPr>
          <p:cNvSpPr/>
          <p:nvPr/>
        </p:nvSpPr>
        <p:spPr>
          <a:xfrm>
            <a:off x="6773760" y="3996000"/>
            <a:ext cx="295200" cy="307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+- 0 0 10800"/>
              <a:gd name="f9" fmla="+- 10800 0 10800"/>
              <a:gd name="f10" fmla="val 2700"/>
              <a:gd name="f11" fmla="val 10125"/>
              <a:gd name="f12" fmla="val -2147483647"/>
              <a:gd name="f13" fmla="val 2147483647"/>
              <a:gd name="f14" fmla="val 10800"/>
              <a:gd name="f15" fmla="+- 0 0 0"/>
              <a:gd name="f16" fmla="+- 0 0 360"/>
              <a:gd name="f17" fmla="*/ f4 1 21600"/>
              <a:gd name="f18" fmla="*/ f5 1 21600"/>
              <a:gd name="f19" fmla="*/ f7 1 180"/>
              <a:gd name="f20" fmla="pin 2700 f0 10125"/>
              <a:gd name="f21" fmla="*/ 0 f7 1"/>
              <a:gd name="f22" fmla="*/ f15 f1 1"/>
              <a:gd name="f23" fmla="*/ f16 f1 1"/>
              <a:gd name="f24" fmla="+- f20 0 2700"/>
              <a:gd name="f25" fmla="+- 10125 0 f20"/>
              <a:gd name="f26" fmla="*/ 45 f19 1"/>
              <a:gd name="f27" fmla="*/ 90 f19 1"/>
              <a:gd name="f28" fmla="*/ 135 f19 1"/>
              <a:gd name="f29" fmla="*/ 180 f19 1"/>
              <a:gd name="f30" fmla="*/ 225 f19 1"/>
              <a:gd name="f31" fmla="*/ 270 f19 1"/>
              <a:gd name="f32" fmla="*/ 315 f19 1"/>
              <a:gd name="f33" fmla="+- f20 0 10800"/>
              <a:gd name="f34" fmla="+- 10800 0 f20"/>
              <a:gd name="f35" fmla="*/ f20 f17 1"/>
              <a:gd name="f36" fmla="*/ 10800 f18 1"/>
              <a:gd name="f37" fmla="*/ f21 1 f3"/>
              <a:gd name="f38" fmla="*/ f22 1 f3"/>
              <a:gd name="f39" fmla="*/ f23 1 f3"/>
              <a:gd name="f40" fmla="*/ 10800 f17 1"/>
              <a:gd name="f41" fmla="*/ 0 f18 1"/>
              <a:gd name="f42" fmla="*/ 0 f17 1"/>
              <a:gd name="f43" fmla="*/ 21600 f18 1"/>
              <a:gd name="f44" fmla="*/ 21600 f17 1"/>
              <a:gd name="f45" fmla="*/ f24 5080 1"/>
              <a:gd name="f46" fmla="*/ f25 2120 1"/>
              <a:gd name="f47" fmla="+- 0 0 f26"/>
              <a:gd name="f48" fmla="+- 0 0 f27"/>
              <a:gd name="f49" fmla="+- 0 0 f28"/>
              <a:gd name="f50" fmla="+- 0 0 f29"/>
              <a:gd name="f51" fmla="+- 0 0 f30"/>
              <a:gd name="f52" fmla="+- 0 0 f31"/>
              <a:gd name="f53" fmla="+- 0 0 f32"/>
              <a:gd name="f54" fmla="+- 0 0 f37"/>
              <a:gd name="f55" fmla="*/ f34 f34 1"/>
              <a:gd name="f56" fmla="+- f38 0 f2"/>
              <a:gd name="f57" fmla="+- f39 0 f2"/>
              <a:gd name="f58" fmla="*/ f45 1 7425"/>
              <a:gd name="f59" fmla="*/ f46 1 7425"/>
              <a:gd name="f60" fmla="*/ f47 f1 1"/>
              <a:gd name="f61" fmla="*/ f48 f1 1"/>
              <a:gd name="f62" fmla="*/ f49 f1 1"/>
              <a:gd name="f63" fmla="*/ f50 f1 1"/>
              <a:gd name="f64" fmla="*/ f51 f1 1"/>
              <a:gd name="f65" fmla="*/ f52 f1 1"/>
              <a:gd name="f66" fmla="*/ f53 f1 1"/>
              <a:gd name="f67" fmla="*/ f54 f1 1"/>
              <a:gd name="f68" fmla="+- f57 0 f56"/>
              <a:gd name="f69" fmla="+- f58 2540 0"/>
              <a:gd name="f70" fmla="+- f59 210 0"/>
              <a:gd name="f71" fmla="*/ f60 1 f7"/>
              <a:gd name="f72" fmla="*/ f61 1 f7"/>
              <a:gd name="f73" fmla="*/ f62 1 f7"/>
              <a:gd name="f74" fmla="*/ f63 1 f7"/>
              <a:gd name="f75" fmla="*/ f64 1 f7"/>
              <a:gd name="f76" fmla="*/ f65 1 f7"/>
              <a:gd name="f77" fmla="*/ f66 1 f7"/>
              <a:gd name="f78" fmla="*/ f67 1 f7"/>
              <a:gd name="f79" fmla="+- 10800 f70 0"/>
              <a:gd name="f80" fmla="+- 10800 0 f70"/>
              <a:gd name="f81" fmla="+- f71 0 f2"/>
              <a:gd name="f82" fmla="+- f69 0 10800"/>
              <a:gd name="f83" fmla="+- f72 0 f2"/>
              <a:gd name="f84" fmla="+- f73 0 f2"/>
              <a:gd name="f85" fmla="+- f74 0 f2"/>
              <a:gd name="f86" fmla="+- f75 0 f2"/>
              <a:gd name="f87" fmla="+- f76 0 f2"/>
              <a:gd name="f88" fmla="+- f77 0 f2"/>
              <a:gd name="f89" fmla="+- f78 0 f2"/>
              <a:gd name="f90" fmla="sin 1 f81"/>
              <a:gd name="f91" fmla="cos 1 f81"/>
              <a:gd name="f92" fmla="+- f79 0 10800"/>
              <a:gd name="f93" fmla="+- f80 0 10800"/>
              <a:gd name="f94" fmla="sin 1 f83"/>
              <a:gd name="f95" fmla="cos 1 f83"/>
              <a:gd name="f96" fmla="sin 1 f84"/>
              <a:gd name="f97" fmla="cos 1 f84"/>
              <a:gd name="f98" fmla="sin 1 f85"/>
              <a:gd name="f99" fmla="cos 1 f85"/>
              <a:gd name="f100" fmla="sin 1 f86"/>
              <a:gd name="f101" fmla="cos 1 f86"/>
              <a:gd name="f102" fmla="sin 1 f87"/>
              <a:gd name="f103" fmla="cos 1 f87"/>
              <a:gd name="f104" fmla="sin 1 f88"/>
              <a:gd name="f105" fmla="cos 1 f88"/>
              <a:gd name="f106" fmla="cos 1 f89"/>
              <a:gd name="f107" fmla="sin 1 f89"/>
              <a:gd name="f108" fmla="+- 0 0 f90"/>
              <a:gd name="f109" fmla="+- 0 0 f91"/>
              <a:gd name="f110" fmla="+- 0 0 f94"/>
              <a:gd name="f111" fmla="+- 0 0 f95"/>
              <a:gd name="f112" fmla="+- 0 0 f96"/>
              <a:gd name="f113" fmla="+- 0 0 f97"/>
              <a:gd name="f114" fmla="+- 0 0 f98"/>
              <a:gd name="f115" fmla="+- 0 0 f99"/>
              <a:gd name="f116" fmla="+- 0 0 f100"/>
              <a:gd name="f117" fmla="+- 0 0 f101"/>
              <a:gd name="f118" fmla="+- 0 0 f102"/>
              <a:gd name="f119" fmla="+- 0 0 f103"/>
              <a:gd name="f120" fmla="+- 0 0 f104"/>
              <a:gd name="f121" fmla="+- 0 0 f105"/>
              <a:gd name="f122" fmla="+- 0 0 f106"/>
              <a:gd name="f123" fmla="+- 0 0 f107"/>
              <a:gd name="f124" fmla="*/ f108 f8 1"/>
              <a:gd name="f125" fmla="*/ f109 f9 1"/>
              <a:gd name="f126" fmla="*/ f109 f8 1"/>
              <a:gd name="f127" fmla="*/ f108 f9 1"/>
              <a:gd name="f128" fmla="*/ f108 f82 1"/>
              <a:gd name="f129" fmla="*/ f109 f92 1"/>
              <a:gd name="f130" fmla="*/ f109 f82 1"/>
              <a:gd name="f131" fmla="*/ f108 f92 1"/>
              <a:gd name="f132" fmla="*/ f109 f93 1"/>
              <a:gd name="f133" fmla="*/ f108 f93 1"/>
              <a:gd name="f134" fmla="*/ f110 f8 1"/>
              <a:gd name="f135" fmla="*/ f111 f9 1"/>
              <a:gd name="f136" fmla="*/ f111 f8 1"/>
              <a:gd name="f137" fmla="*/ f110 f9 1"/>
              <a:gd name="f138" fmla="*/ f110 f82 1"/>
              <a:gd name="f139" fmla="*/ f111 f92 1"/>
              <a:gd name="f140" fmla="*/ f111 f82 1"/>
              <a:gd name="f141" fmla="*/ f110 f92 1"/>
              <a:gd name="f142" fmla="*/ f111 f93 1"/>
              <a:gd name="f143" fmla="*/ f110 f93 1"/>
              <a:gd name="f144" fmla="*/ f112 f8 1"/>
              <a:gd name="f145" fmla="*/ f113 f9 1"/>
              <a:gd name="f146" fmla="*/ f113 f8 1"/>
              <a:gd name="f147" fmla="*/ f112 f9 1"/>
              <a:gd name="f148" fmla="*/ f112 f82 1"/>
              <a:gd name="f149" fmla="*/ f113 f92 1"/>
              <a:gd name="f150" fmla="*/ f113 f82 1"/>
              <a:gd name="f151" fmla="*/ f112 f92 1"/>
              <a:gd name="f152" fmla="*/ f113 f93 1"/>
              <a:gd name="f153" fmla="*/ f112 f93 1"/>
              <a:gd name="f154" fmla="*/ f114 f8 1"/>
              <a:gd name="f155" fmla="*/ f115 f9 1"/>
              <a:gd name="f156" fmla="*/ f115 f8 1"/>
              <a:gd name="f157" fmla="*/ f114 f9 1"/>
              <a:gd name="f158" fmla="*/ f114 f82 1"/>
              <a:gd name="f159" fmla="*/ f115 f92 1"/>
              <a:gd name="f160" fmla="*/ f115 f82 1"/>
              <a:gd name="f161" fmla="*/ f114 f92 1"/>
              <a:gd name="f162" fmla="*/ f115 f93 1"/>
              <a:gd name="f163" fmla="*/ f114 f93 1"/>
              <a:gd name="f164" fmla="*/ f116 f8 1"/>
              <a:gd name="f165" fmla="*/ f117 f9 1"/>
              <a:gd name="f166" fmla="*/ f117 f8 1"/>
              <a:gd name="f167" fmla="*/ f116 f9 1"/>
              <a:gd name="f168" fmla="*/ f116 f82 1"/>
              <a:gd name="f169" fmla="*/ f117 f92 1"/>
              <a:gd name="f170" fmla="*/ f117 f82 1"/>
              <a:gd name="f171" fmla="*/ f116 f92 1"/>
              <a:gd name="f172" fmla="*/ f117 f93 1"/>
              <a:gd name="f173" fmla="*/ f116 f93 1"/>
              <a:gd name="f174" fmla="*/ f118 f8 1"/>
              <a:gd name="f175" fmla="*/ f119 f9 1"/>
              <a:gd name="f176" fmla="*/ f119 f8 1"/>
              <a:gd name="f177" fmla="*/ f118 f9 1"/>
              <a:gd name="f178" fmla="*/ f118 f82 1"/>
              <a:gd name="f179" fmla="*/ f119 f92 1"/>
              <a:gd name="f180" fmla="*/ f119 f82 1"/>
              <a:gd name="f181" fmla="*/ f118 f92 1"/>
              <a:gd name="f182" fmla="*/ f119 f93 1"/>
              <a:gd name="f183" fmla="*/ f118 f93 1"/>
              <a:gd name="f184" fmla="*/ f120 f8 1"/>
              <a:gd name="f185" fmla="*/ f121 f9 1"/>
              <a:gd name="f186" fmla="*/ f121 f8 1"/>
              <a:gd name="f187" fmla="*/ f120 f9 1"/>
              <a:gd name="f188" fmla="*/ f120 f82 1"/>
              <a:gd name="f189" fmla="*/ f121 f92 1"/>
              <a:gd name="f190" fmla="*/ f121 f82 1"/>
              <a:gd name="f191" fmla="*/ f120 f92 1"/>
              <a:gd name="f192" fmla="*/ f121 f93 1"/>
              <a:gd name="f193" fmla="*/ f120 f93 1"/>
              <a:gd name="f194" fmla="*/ f108 f33 1"/>
              <a:gd name="f195" fmla="*/ f116 f33 1"/>
              <a:gd name="f196" fmla="*/ f34 f122 1"/>
              <a:gd name="f197" fmla="*/ f34 f123 1"/>
              <a:gd name="f198" fmla="+- f124 f125 0"/>
              <a:gd name="f199" fmla="+- f126 0 f127"/>
              <a:gd name="f200" fmla="+- f128 f129 0"/>
              <a:gd name="f201" fmla="+- f130 0 f131"/>
              <a:gd name="f202" fmla="+- f128 f132 0"/>
              <a:gd name="f203" fmla="+- f130 0 f133"/>
              <a:gd name="f204" fmla="+- f134 f135 0"/>
              <a:gd name="f205" fmla="+- f136 0 f137"/>
              <a:gd name="f206" fmla="+- f138 f139 0"/>
              <a:gd name="f207" fmla="+- f140 0 f141"/>
              <a:gd name="f208" fmla="+- f138 f142 0"/>
              <a:gd name="f209" fmla="+- f140 0 f143"/>
              <a:gd name="f210" fmla="+- f144 f145 0"/>
              <a:gd name="f211" fmla="+- f146 0 f147"/>
              <a:gd name="f212" fmla="+- f148 f149 0"/>
              <a:gd name="f213" fmla="+- f150 0 f151"/>
              <a:gd name="f214" fmla="+- f148 f152 0"/>
              <a:gd name="f215" fmla="+- f150 0 f153"/>
              <a:gd name="f216" fmla="+- f154 f155 0"/>
              <a:gd name="f217" fmla="+- f156 0 f157"/>
              <a:gd name="f218" fmla="+- f158 f159 0"/>
              <a:gd name="f219" fmla="+- f160 0 f161"/>
              <a:gd name="f220" fmla="+- f158 f162 0"/>
              <a:gd name="f221" fmla="+- f160 0 f163"/>
              <a:gd name="f222" fmla="+- f164 f165 0"/>
              <a:gd name="f223" fmla="+- f166 0 f167"/>
              <a:gd name="f224" fmla="+- f168 f169 0"/>
              <a:gd name="f225" fmla="+- f170 0 f171"/>
              <a:gd name="f226" fmla="+- f168 f172 0"/>
              <a:gd name="f227" fmla="+- f170 0 f173"/>
              <a:gd name="f228" fmla="+- f174 f175 0"/>
              <a:gd name="f229" fmla="+- f176 0 f177"/>
              <a:gd name="f230" fmla="+- f178 f179 0"/>
              <a:gd name="f231" fmla="+- f180 0 f181"/>
              <a:gd name="f232" fmla="+- f178 f182 0"/>
              <a:gd name="f233" fmla="+- f180 0 f183"/>
              <a:gd name="f234" fmla="+- f184 f185 0"/>
              <a:gd name="f235" fmla="+- f186 0 f187"/>
              <a:gd name="f236" fmla="+- f188 f189 0"/>
              <a:gd name="f237" fmla="+- f190 0 f191"/>
              <a:gd name="f238" fmla="+- f188 f192 0"/>
              <a:gd name="f239" fmla="+- f190 0 f193"/>
              <a:gd name="f240" fmla="+- f194 f125 0"/>
              <a:gd name="f241" fmla="+- f195 f165 0"/>
              <a:gd name="f242" fmla="*/ f196 f196 1"/>
              <a:gd name="f243" fmla="*/ f197 f197 1"/>
              <a:gd name="f244" fmla="+- f198 10800 0"/>
              <a:gd name="f245" fmla="+- 0 0 f199"/>
              <a:gd name="f246" fmla="+- f200 10800 0"/>
              <a:gd name="f247" fmla="+- 0 0 f201"/>
              <a:gd name="f248" fmla="+- f202 10800 0"/>
              <a:gd name="f249" fmla="+- 0 0 f203"/>
              <a:gd name="f250" fmla="+- f204 10800 0"/>
              <a:gd name="f251" fmla="+- 0 0 f205"/>
              <a:gd name="f252" fmla="+- f206 10800 0"/>
              <a:gd name="f253" fmla="+- 0 0 f207"/>
              <a:gd name="f254" fmla="+- f208 10800 0"/>
              <a:gd name="f255" fmla="+- 0 0 f209"/>
              <a:gd name="f256" fmla="+- f210 10800 0"/>
              <a:gd name="f257" fmla="+- 0 0 f211"/>
              <a:gd name="f258" fmla="+- f212 10800 0"/>
              <a:gd name="f259" fmla="+- 0 0 f213"/>
              <a:gd name="f260" fmla="+- f214 10800 0"/>
              <a:gd name="f261" fmla="+- 0 0 f215"/>
              <a:gd name="f262" fmla="+- f216 10800 0"/>
              <a:gd name="f263" fmla="+- 0 0 f217"/>
              <a:gd name="f264" fmla="+- f218 10800 0"/>
              <a:gd name="f265" fmla="+- 0 0 f219"/>
              <a:gd name="f266" fmla="+- f220 10800 0"/>
              <a:gd name="f267" fmla="+- 0 0 f221"/>
              <a:gd name="f268" fmla="+- f222 10800 0"/>
              <a:gd name="f269" fmla="+- 0 0 f223"/>
              <a:gd name="f270" fmla="+- f224 10800 0"/>
              <a:gd name="f271" fmla="+- 0 0 f225"/>
              <a:gd name="f272" fmla="+- f226 10800 0"/>
              <a:gd name="f273" fmla="+- 0 0 f227"/>
              <a:gd name="f274" fmla="+- f228 10800 0"/>
              <a:gd name="f275" fmla="+- 0 0 f229"/>
              <a:gd name="f276" fmla="+- f230 10800 0"/>
              <a:gd name="f277" fmla="+- 0 0 f231"/>
              <a:gd name="f278" fmla="+- f232 10800 0"/>
              <a:gd name="f279" fmla="+- 0 0 f233"/>
              <a:gd name="f280" fmla="+- f234 10800 0"/>
              <a:gd name="f281" fmla="+- 0 0 f235"/>
              <a:gd name="f282" fmla="+- f236 10800 0"/>
              <a:gd name="f283" fmla="+- 0 0 f237"/>
              <a:gd name="f284" fmla="+- f238 10800 0"/>
              <a:gd name="f285" fmla="+- 0 0 f239"/>
              <a:gd name="f286" fmla="+- f240 10800 0"/>
              <a:gd name="f287" fmla="+- f241 10800 0"/>
              <a:gd name="f288" fmla="+- f242 f243 0"/>
              <a:gd name="f289" fmla="+- f245 10800 0"/>
              <a:gd name="f290" fmla="+- f247 10800 0"/>
              <a:gd name="f291" fmla="+- f249 10800 0"/>
              <a:gd name="f292" fmla="+- f251 10800 0"/>
              <a:gd name="f293" fmla="+- f253 10800 0"/>
              <a:gd name="f294" fmla="+- f255 10800 0"/>
              <a:gd name="f295" fmla="+- f257 10800 0"/>
              <a:gd name="f296" fmla="+- f259 10800 0"/>
              <a:gd name="f297" fmla="+- f261 10800 0"/>
              <a:gd name="f298" fmla="+- f263 10800 0"/>
              <a:gd name="f299" fmla="+- f265 10800 0"/>
              <a:gd name="f300" fmla="+- f267 10800 0"/>
              <a:gd name="f301" fmla="+- f269 10800 0"/>
              <a:gd name="f302" fmla="+- f271 10800 0"/>
              <a:gd name="f303" fmla="+- f273 10800 0"/>
              <a:gd name="f304" fmla="+- f275 10800 0"/>
              <a:gd name="f305" fmla="+- f277 10800 0"/>
              <a:gd name="f306" fmla="+- f279 10800 0"/>
              <a:gd name="f307" fmla="+- f281 10800 0"/>
              <a:gd name="f308" fmla="+- f283 10800 0"/>
              <a:gd name="f309" fmla="+- f285 10800 0"/>
              <a:gd name="f310" fmla="*/ f286 f17 1"/>
              <a:gd name="f311" fmla="*/ f287 f17 1"/>
              <a:gd name="f312" fmla="*/ f287 f18 1"/>
              <a:gd name="f313" fmla="*/ f286 f18 1"/>
              <a:gd name="f314" fmla="sqrt f288"/>
              <a:gd name="f315" fmla="*/ f55 1 f314"/>
              <a:gd name="f316" fmla="*/ f122 f315 1"/>
              <a:gd name="f317" fmla="*/ f123 f315 1"/>
              <a:gd name="f318" fmla="+- 10800 0 f316"/>
              <a:gd name="f319" fmla="+- 10800 0 f317"/>
            </a:gdLst>
            <a:ahLst>
              <a:ahXY gdRefX="f0" minX="f10" maxX="f11">
                <a:pos x="f35" y="f3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40" y="f41"/>
              </a:cxn>
              <a:cxn ang="f56">
                <a:pos x="f42" y="f36"/>
              </a:cxn>
              <a:cxn ang="f56">
                <a:pos x="f40" y="f43"/>
              </a:cxn>
              <a:cxn ang="f56">
                <a:pos x="f44" y="f36"/>
              </a:cxn>
            </a:cxnLst>
            <a:rect l="f310" t="f313" r="f311" b="f312"/>
            <a:pathLst>
              <a:path w="21600" h="21600">
                <a:moveTo>
                  <a:pt x="f6" y="f14"/>
                </a:moveTo>
                <a:lnTo>
                  <a:pt x="f69" y="f79"/>
                </a:lnTo>
                <a:lnTo>
                  <a:pt x="f69" y="f80"/>
                </a:lnTo>
                <a:close/>
              </a:path>
              <a:path w="21600" h="21600">
                <a:moveTo>
                  <a:pt x="f244" y="f289"/>
                </a:moveTo>
                <a:lnTo>
                  <a:pt x="f246" y="f290"/>
                </a:lnTo>
                <a:lnTo>
                  <a:pt x="f248" y="f291"/>
                </a:lnTo>
                <a:close/>
              </a:path>
              <a:path w="21600" h="21600">
                <a:moveTo>
                  <a:pt x="f250" y="f292"/>
                </a:moveTo>
                <a:lnTo>
                  <a:pt x="f252" y="f293"/>
                </a:lnTo>
                <a:lnTo>
                  <a:pt x="f254" y="f294"/>
                </a:lnTo>
                <a:close/>
              </a:path>
              <a:path w="21600" h="21600">
                <a:moveTo>
                  <a:pt x="f256" y="f295"/>
                </a:moveTo>
                <a:lnTo>
                  <a:pt x="f258" y="f296"/>
                </a:lnTo>
                <a:lnTo>
                  <a:pt x="f260" y="f297"/>
                </a:lnTo>
                <a:close/>
              </a:path>
              <a:path w="21600" h="21600">
                <a:moveTo>
                  <a:pt x="f262" y="f298"/>
                </a:moveTo>
                <a:lnTo>
                  <a:pt x="f264" y="f299"/>
                </a:lnTo>
                <a:lnTo>
                  <a:pt x="f266" y="f300"/>
                </a:lnTo>
                <a:close/>
              </a:path>
              <a:path w="21600" h="21600">
                <a:moveTo>
                  <a:pt x="f268" y="f301"/>
                </a:moveTo>
                <a:lnTo>
                  <a:pt x="f270" y="f302"/>
                </a:lnTo>
                <a:lnTo>
                  <a:pt x="f272" y="f303"/>
                </a:lnTo>
                <a:close/>
              </a:path>
              <a:path w="21600" h="21600">
                <a:moveTo>
                  <a:pt x="f274" y="f304"/>
                </a:moveTo>
                <a:lnTo>
                  <a:pt x="f276" y="f305"/>
                </a:lnTo>
                <a:lnTo>
                  <a:pt x="f278" y="f306"/>
                </a:lnTo>
                <a:close/>
              </a:path>
              <a:path w="21600" h="21600">
                <a:moveTo>
                  <a:pt x="f280" y="f307"/>
                </a:moveTo>
                <a:lnTo>
                  <a:pt x="f282" y="f308"/>
                </a:lnTo>
                <a:lnTo>
                  <a:pt x="f284" y="f309"/>
                </a:lnTo>
                <a:close/>
              </a:path>
              <a:path w="21600" h="21600">
                <a:moveTo>
                  <a:pt x="f318" y="f319"/>
                </a:moveTo>
                <a:arcTo wR="f34" hR="f34" stAng="f56" swAng="f68"/>
                <a:close/>
              </a:path>
            </a:pathLst>
          </a:custGeom>
          <a:gradFill>
            <a:gsLst>
              <a:gs pos="0">
                <a:srgbClr val="FCE94F"/>
              </a:gs>
              <a:gs pos="100000">
                <a:srgbClr val="C4A000"/>
              </a:gs>
            </a:gsLst>
            <a:lin ang="36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6" name="Forma livre: Forma 85">
            <a:extLst>
              <a:ext uri="{FF2B5EF4-FFF2-40B4-BE49-F238E27FC236}">
                <a16:creationId xmlns:a16="http://schemas.microsoft.com/office/drawing/2014/main" id="{A9E4D0AA-A02E-41FD-BD0D-340499AD2B11}"/>
              </a:ext>
            </a:extLst>
          </p:cNvPr>
          <p:cNvSpPr/>
          <p:nvPr/>
        </p:nvSpPr>
        <p:spPr>
          <a:xfrm>
            <a:off x="6064920" y="4363559"/>
            <a:ext cx="295200" cy="307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9B9A89A8-0A56-4BE6-9F98-D542953A12B4}"/>
              </a:ext>
            </a:extLst>
          </p:cNvPr>
          <p:cNvSpPr/>
          <p:nvPr/>
        </p:nvSpPr>
        <p:spPr>
          <a:xfrm>
            <a:off x="6861960" y="43639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8" name="Forma livre: Forma 87">
            <a:extLst>
              <a:ext uri="{FF2B5EF4-FFF2-40B4-BE49-F238E27FC236}">
                <a16:creationId xmlns:a16="http://schemas.microsoft.com/office/drawing/2014/main" id="{E10BF8CF-C0C3-4D6B-9F93-B4902C08392B}"/>
              </a:ext>
            </a:extLst>
          </p:cNvPr>
          <p:cNvSpPr/>
          <p:nvPr/>
        </p:nvSpPr>
        <p:spPr>
          <a:xfrm>
            <a:off x="6655679" y="43639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9" name="Forma livre: Forma 88">
            <a:extLst>
              <a:ext uri="{FF2B5EF4-FFF2-40B4-BE49-F238E27FC236}">
                <a16:creationId xmlns:a16="http://schemas.microsoft.com/office/drawing/2014/main" id="{9D2A9EB2-F6E5-4B24-88F4-7A25BAC22A30}"/>
              </a:ext>
            </a:extLst>
          </p:cNvPr>
          <p:cNvSpPr/>
          <p:nvPr/>
        </p:nvSpPr>
        <p:spPr>
          <a:xfrm>
            <a:off x="7593840" y="3381840"/>
            <a:ext cx="443159" cy="460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14004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0" name="Forma livre: Forma 89">
            <a:extLst>
              <a:ext uri="{FF2B5EF4-FFF2-40B4-BE49-F238E27FC236}">
                <a16:creationId xmlns:a16="http://schemas.microsoft.com/office/drawing/2014/main" id="{3A24C068-8AE9-4FE8-8958-8628537D471E}"/>
              </a:ext>
            </a:extLst>
          </p:cNvPr>
          <p:cNvSpPr/>
          <p:nvPr/>
        </p:nvSpPr>
        <p:spPr>
          <a:xfrm>
            <a:off x="7948440" y="347436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1" name="Forma livre: Forma 90">
            <a:extLst>
              <a:ext uri="{FF2B5EF4-FFF2-40B4-BE49-F238E27FC236}">
                <a16:creationId xmlns:a16="http://schemas.microsoft.com/office/drawing/2014/main" id="{EF20489F-3E3B-4970-BE3E-7C586231DF95}"/>
              </a:ext>
            </a:extLst>
          </p:cNvPr>
          <p:cNvSpPr/>
          <p:nvPr/>
        </p:nvSpPr>
        <p:spPr>
          <a:xfrm>
            <a:off x="7829640" y="3566160"/>
            <a:ext cx="29556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2" name="Forma livre: Forma 91">
            <a:extLst>
              <a:ext uri="{FF2B5EF4-FFF2-40B4-BE49-F238E27FC236}">
                <a16:creationId xmlns:a16="http://schemas.microsoft.com/office/drawing/2014/main" id="{54394472-2E68-4FC9-8D39-90CE007F15D4}"/>
              </a:ext>
            </a:extLst>
          </p:cNvPr>
          <p:cNvSpPr/>
          <p:nvPr/>
        </p:nvSpPr>
        <p:spPr>
          <a:xfrm>
            <a:off x="7682760" y="362736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3" name="Forma livre: Forma 92">
            <a:extLst>
              <a:ext uri="{FF2B5EF4-FFF2-40B4-BE49-F238E27FC236}">
                <a16:creationId xmlns:a16="http://schemas.microsoft.com/office/drawing/2014/main" id="{AE61E29B-4BDE-4858-8111-8FBEE51531B0}"/>
              </a:ext>
            </a:extLst>
          </p:cNvPr>
          <p:cNvSpPr/>
          <p:nvPr/>
        </p:nvSpPr>
        <p:spPr>
          <a:xfrm>
            <a:off x="7594200" y="4149360"/>
            <a:ext cx="443159" cy="460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14004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4" name="Forma livre: Forma 93">
            <a:extLst>
              <a:ext uri="{FF2B5EF4-FFF2-40B4-BE49-F238E27FC236}">
                <a16:creationId xmlns:a16="http://schemas.microsoft.com/office/drawing/2014/main" id="{89792569-6612-456C-A6A5-7544C30AD458}"/>
              </a:ext>
            </a:extLst>
          </p:cNvPr>
          <p:cNvSpPr/>
          <p:nvPr/>
        </p:nvSpPr>
        <p:spPr>
          <a:xfrm>
            <a:off x="7948799" y="424224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5" name="Forma livre: Forma 94">
            <a:extLst>
              <a:ext uri="{FF2B5EF4-FFF2-40B4-BE49-F238E27FC236}">
                <a16:creationId xmlns:a16="http://schemas.microsoft.com/office/drawing/2014/main" id="{EFCE65BF-4E5E-428C-8BDE-A17AE6E39CB3}"/>
              </a:ext>
            </a:extLst>
          </p:cNvPr>
          <p:cNvSpPr/>
          <p:nvPr/>
        </p:nvSpPr>
        <p:spPr>
          <a:xfrm>
            <a:off x="7830000" y="4334040"/>
            <a:ext cx="295560" cy="3067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6" name="Forma livre: Forma 95">
            <a:extLst>
              <a:ext uri="{FF2B5EF4-FFF2-40B4-BE49-F238E27FC236}">
                <a16:creationId xmlns:a16="http://schemas.microsoft.com/office/drawing/2014/main" id="{D2456760-39C5-480E-90F9-056EEDEEB1F5}"/>
              </a:ext>
            </a:extLst>
          </p:cNvPr>
          <p:cNvSpPr/>
          <p:nvPr/>
        </p:nvSpPr>
        <p:spPr>
          <a:xfrm>
            <a:off x="7683120" y="439524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7" name="Forma livre: Forma 96">
            <a:extLst>
              <a:ext uri="{FF2B5EF4-FFF2-40B4-BE49-F238E27FC236}">
                <a16:creationId xmlns:a16="http://schemas.microsoft.com/office/drawing/2014/main" id="{FC6B47CF-AE2D-4F3C-8AF5-BB2502E03367}"/>
              </a:ext>
            </a:extLst>
          </p:cNvPr>
          <p:cNvSpPr/>
          <p:nvPr/>
        </p:nvSpPr>
        <p:spPr>
          <a:xfrm>
            <a:off x="7594200" y="5009040"/>
            <a:ext cx="443159" cy="460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14004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8" name="Forma livre: Forma 97">
            <a:extLst>
              <a:ext uri="{FF2B5EF4-FFF2-40B4-BE49-F238E27FC236}">
                <a16:creationId xmlns:a16="http://schemas.microsoft.com/office/drawing/2014/main" id="{AE30FB79-F431-48E8-ABA2-D1DD27DE4984}"/>
              </a:ext>
            </a:extLst>
          </p:cNvPr>
          <p:cNvSpPr/>
          <p:nvPr/>
        </p:nvSpPr>
        <p:spPr>
          <a:xfrm>
            <a:off x="7948799" y="51019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3333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9" name="Forma livre: Forma 98">
            <a:extLst>
              <a:ext uri="{FF2B5EF4-FFF2-40B4-BE49-F238E27FC236}">
                <a16:creationId xmlns:a16="http://schemas.microsoft.com/office/drawing/2014/main" id="{EE57E984-659F-4CD6-BDBE-2480672A2CD1}"/>
              </a:ext>
            </a:extLst>
          </p:cNvPr>
          <p:cNvSpPr/>
          <p:nvPr/>
        </p:nvSpPr>
        <p:spPr>
          <a:xfrm>
            <a:off x="7830000" y="5193360"/>
            <a:ext cx="29556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00" name="Forma livre: Forma 99">
            <a:extLst>
              <a:ext uri="{FF2B5EF4-FFF2-40B4-BE49-F238E27FC236}">
                <a16:creationId xmlns:a16="http://schemas.microsoft.com/office/drawing/2014/main" id="{7B7F9508-1D2E-490E-B0A2-10DD0A6EC451}"/>
              </a:ext>
            </a:extLst>
          </p:cNvPr>
          <p:cNvSpPr/>
          <p:nvPr/>
        </p:nvSpPr>
        <p:spPr>
          <a:xfrm>
            <a:off x="7683120" y="5254920"/>
            <a:ext cx="295200" cy="30708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CC9900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PT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Rodapé 2">
            <a:extLst>
              <a:ext uri="{FF2B5EF4-FFF2-40B4-BE49-F238E27FC236}">
                <a16:creationId xmlns:a16="http://schemas.microsoft.com/office/drawing/2014/main" id="{9AFEF991-880F-48E2-AF95-4845E830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zxx-none"/>
              <a:t>Fixed transaction ordering and admission in blockchains</a:t>
            </a:r>
          </a:p>
        </p:txBody>
      </p:sp>
      <p:sp>
        <p:nvSpPr>
          <p:cNvPr id="8" name="Marcador de Posição do Número do Diapositivo 3">
            <a:extLst>
              <a:ext uri="{FF2B5EF4-FFF2-40B4-BE49-F238E27FC236}">
                <a16:creationId xmlns:a16="http://schemas.microsoft.com/office/drawing/2014/main" id="{A0C71B11-56E3-46D9-93AB-F1152D78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F87016-9578-49F8-9CCC-4D6C383E52B5}" type="slidenum">
              <a:t>5</a:t>
            </a:fld>
            <a:endParaRPr lang="zxx-non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D7D367-AD2F-48FD-B99C-F4661F83B0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41012" y="2454281"/>
            <a:ext cx="5871147" cy="1046440"/>
          </a:xfrm>
        </p:spPr>
        <p:txBody>
          <a:bodyPr wrap="square">
            <a:spAutoFit/>
          </a:bodyPr>
          <a:lstStyle/>
          <a:p>
            <a:pPr lvl="0"/>
            <a:r>
              <a:rPr lang="zxx-none" sz="2000" b="1" dirty="0"/>
              <a:t>Thank you.</a:t>
            </a:r>
            <a:br>
              <a:rPr lang="zxx-none" sz="6000" b="1" dirty="0"/>
            </a:br>
            <a:r>
              <a:rPr lang="zxx-none" sz="4800" b="1" dirty="0"/>
              <a:t>Questions?</a:t>
            </a:r>
            <a:endParaRPr lang="zxx-none" sz="6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944703-D541-4167-99F4-453471E88E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57219" y="3718075"/>
            <a:ext cx="7328492" cy="492443"/>
          </a:xfrm>
        </p:spPr>
        <p:txBody>
          <a:bodyPr wrap="square" anchor="ctr">
            <a:spAutoFit/>
          </a:bodyPr>
          <a:lstStyle/>
          <a:p>
            <a:pPr lvl="0" algn="ctr"/>
            <a:r>
              <a:rPr lang="en-US" sz="1600" dirty="0">
                <a:latin typeface="Arial Narrow" panose="020B0606020202030204" pitchFamily="34" charset="0"/>
              </a:rPr>
              <a:t>Blockchains. Ethereum. Transaction ordering. Epidemic total order with logical timestamps in Byzantine setting. Fixed transaction ordering and admission.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B43388-5623-44D0-871E-9D3232A19D9D}"/>
              </a:ext>
            </a:extLst>
          </p:cNvPr>
          <p:cNvSpPr txBox="1"/>
          <p:nvPr/>
        </p:nvSpPr>
        <p:spPr>
          <a:xfrm>
            <a:off x="8028000" y="3901427"/>
            <a:ext cx="1692000" cy="184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rtl="0" hangingPunct="0">
              <a:buNone/>
              <a:tabLst/>
            </a:pPr>
            <a:r>
              <a:rPr lang="zxx-none" sz="800" b="1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Acknowledgements: </a:t>
            </a:r>
            <a:r>
              <a:rPr lang="zxx-none" sz="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This work is supported by the Portuguese National Science Foundation under Grants with references SFRH/BD/130017/2017 and UID/CEC/50021/2013</a:t>
            </a:r>
            <a:r>
              <a:rPr lang="zxx-none" sz="105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A5C920E-B90E-4F4D-9D12-3A0EA487E2F4}"/>
              </a:ext>
            </a:extLst>
          </p:cNvPr>
          <p:cNvSpPr txBox="1">
            <a:spLocks/>
          </p:cNvSpPr>
          <p:nvPr/>
        </p:nvSpPr>
        <p:spPr>
          <a:xfrm>
            <a:off x="926756" y="824341"/>
            <a:ext cx="8291385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0" marR="0" indent="0" algn="l" rtl="0" hangingPunct="0">
              <a:spcBef>
                <a:spcPts val="0"/>
              </a:spcBef>
              <a:spcAft>
                <a:spcPts val="1060"/>
              </a:spcAft>
              <a:tabLst/>
              <a:defRPr lang="zxx-none" sz="2400" b="0" i="0" u="none" strike="noStrike" kern="1200">
                <a:ln>
                  <a:noFill/>
                </a:ln>
                <a:latin typeface="Arial" pitchFamily="18"/>
                <a:cs typeface="Tahoma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Recap:</a:t>
            </a:r>
            <a:r>
              <a:rPr lang="en-US" sz="2000" dirty="0"/>
              <a:t> Prevent miners from deciding how to order transactions and which transactions to include, using an epidemic total order algorithm and logical timestamps in a Byzantine setting.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251</Words>
  <Application>Microsoft Office PowerPoint</Application>
  <PresentationFormat>Personalizados</PresentationFormat>
  <Paragraphs>45</Paragraphs>
  <Slides>5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5</vt:i4>
      </vt:variant>
    </vt:vector>
  </HeadingPairs>
  <TitlesOfParts>
    <vt:vector size="16" baseType="lpstr">
      <vt:lpstr>American Typewriter</vt:lpstr>
      <vt:lpstr>Andale Sans UI</vt:lpstr>
      <vt:lpstr>Arial</vt:lpstr>
      <vt:lpstr>Arial Narrow</vt:lpstr>
      <vt:lpstr>Calibri</vt:lpstr>
      <vt:lpstr>StarSymbol</vt:lpstr>
      <vt:lpstr>Tahoma</vt:lpstr>
      <vt:lpstr>Times New Roman</vt:lpstr>
      <vt:lpstr>Wingdings</vt:lpstr>
      <vt:lpstr>Default</vt:lpstr>
      <vt:lpstr>Default_</vt:lpstr>
      <vt:lpstr>Fixed transaction ordering and admission in blockchains</vt:lpstr>
      <vt:lpstr>Work motivation and overview</vt:lpstr>
      <vt:lpstr>Approach</vt:lpstr>
      <vt:lpstr>FTOA algorithm overview</vt:lpstr>
      <vt:lpstr>Thank you.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transaction ordering and admission in blockchains</dc:title>
  <dc:creator>aa</dc:creator>
  <cp:lastModifiedBy>aa</cp:lastModifiedBy>
  <cp:revision>79</cp:revision>
  <dcterms:created xsi:type="dcterms:W3CDTF">2009-04-16T11:32:32Z</dcterms:created>
  <dcterms:modified xsi:type="dcterms:W3CDTF">2018-04-19T10:14:47Z</dcterms:modified>
</cp:coreProperties>
</file>