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charts/chart1.xml" ContentType="application/vnd.openxmlformats-officedocument.drawingml.chart+xml"/>
  <Override PartName="/ppt/tags/tag15.xml" ContentType="application/vnd.openxmlformats-officedocument.presentationml.tag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448" r:id="rId4"/>
    <p:sldId id="289" r:id="rId5"/>
    <p:sldId id="286" r:id="rId6"/>
    <p:sldId id="376" r:id="rId7"/>
    <p:sldId id="259" r:id="rId8"/>
    <p:sldId id="290" r:id="rId9"/>
    <p:sldId id="389" r:id="rId10"/>
    <p:sldId id="393" r:id="rId11"/>
    <p:sldId id="408" r:id="rId12"/>
    <p:sldId id="349" r:id="rId13"/>
    <p:sldId id="410" r:id="rId14"/>
    <p:sldId id="412" r:id="rId15"/>
    <p:sldId id="433" r:id="rId16"/>
    <p:sldId id="384" r:id="rId17"/>
    <p:sldId id="450" r:id="rId18"/>
    <p:sldId id="449" r:id="rId19"/>
    <p:sldId id="434" r:id="rId20"/>
    <p:sldId id="340" r:id="rId21"/>
    <p:sldId id="346" r:id="rId22"/>
    <p:sldId id="347" r:id="rId23"/>
    <p:sldId id="348" r:id="rId24"/>
    <p:sldId id="437" r:id="rId25"/>
    <p:sldId id="266" r:id="rId26"/>
    <p:sldId id="438" r:id="rId27"/>
    <p:sldId id="439" r:id="rId28"/>
    <p:sldId id="269" r:id="rId29"/>
    <p:sldId id="270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91" autoAdjust="0"/>
  </p:normalViewPr>
  <p:slideViewPr>
    <p:cSldViewPr snapToGrid="0">
      <p:cViewPr>
        <p:scale>
          <a:sx n="60" d="100"/>
          <a:sy n="60" d="100"/>
        </p:scale>
        <p:origin x="-142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SSE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CONV</c:v>
                </c:pt>
                <c:pt idx="1">
                  <c:v>MERGE</c:v>
                </c:pt>
                <c:pt idx="2">
                  <c:v>NBODY</c:v>
                </c:pt>
                <c:pt idx="3">
                  <c:v>RADAR</c:v>
                </c:pt>
                <c:pt idx="4">
                  <c:v>TREESEARCH</c:v>
                </c:pt>
                <c:pt idx="5">
                  <c:v>VR</c:v>
                </c:pt>
                <c:pt idx="7">
                  <c:v>CutCP</c:v>
                </c:pt>
                <c:pt idx="8">
                  <c:v>FFT</c:v>
                </c:pt>
                <c:pt idx="9">
                  <c:v>KMEANS</c:v>
                </c:pt>
                <c:pt idx="10">
                  <c:v>LBM</c:v>
                </c:pt>
                <c:pt idx="11">
                  <c:v>MM</c:v>
                </c:pt>
                <c:pt idx="12">
                  <c:v>MRI-Q</c:v>
                </c:pt>
                <c:pt idx="13">
                  <c:v>SPMV</c:v>
                </c:pt>
                <c:pt idx="14">
                  <c:v>STENCIL</c:v>
                </c:pt>
                <c:pt idx="15">
                  <c:v>TPACF</c:v>
                </c:pt>
                <c:pt idx="16">
                  <c:v>NNW</c:v>
                </c:pt>
                <c:pt idx="17">
                  <c:v>NEEDLE</c:v>
                </c:pt>
                <c:pt idx="19">
                  <c:v>HM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9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AVX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CONV</c:v>
                </c:pt>
                <c:pt idx="1">
                  <c:v>MERGE</c:v>
                </c:pt>
                <c:pt idx="2">
                  <c:v>NBODY</c:v>
                </c:pt>
                <c:pt idx="3">
                  <c:v>RADAR</c:v>
                </c:pt>
                <c:pt idx="4">
                  <c:v>TREESEARCH</c:v>
                </c:pt>
                <c:pt idx="5">
                  <c:v>VR</c:v>
                </c:pt>
                <c:pt idx="7">
                  <c:v>CutCP</c:v>
                </c:pt>
                <c:pt idx="8">
                  <c:v>FFT</c:v>
                </c:pt>
                <c:pt idx="9">
                  <c:v>KMEANS</c:v>
                </c:pt>
                <c:pt idx="10">
                  <c:v>LBM</c:v>
                </c:pt>
                <c:pt idx="11">
                  <c:v>MM</c:v>
                </c:pt>
                <c:pt idx="12">
                  <c:v>MRI-Q</c:v>
                </c:pt>
                <c:pt idx="13">
                  <c:v>SPMV</c:v>
                </c:pt>
                <c:pt idx="14">
                  <c:v>STENCIL</c:v>
                </c:pt>
                <c:pt idx="15">
                  <c:v>TPACF</c:v>
                </c:pt>
                <c:pt idx="16">
                  <c:v>NNW</c:v>
                </c:pt>
                <c:pt idx="17">
                  <c:v>NEEDLE</c:v>
                </c:pt>
                <c:pt idx="19">
                  <c:v>HM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1.6285714285714288</c:v>
                </c:pt>
                <c:pt idx="1">
                  <c:v>1</c:v>
                </c:pt>
                <c:pt idx="2">
                  <c:v>1.8611111111111114</c:v>
                </c:pt>
                <c:pt idx="3">
                  <c:v>1.7368421052631582</c:v>
                </c:pt>
                <c:pt idx="4">
                  <c:v>1</c:v>
                </c:pt>
                <c:pt idx="5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1.1428571428571432</c:v>
                </c:pt>
                <c:pt idx="12">
                  <c:v>2.25</c:v>
                </c:pt>
                <c:pt idx="13">
                  <c:v>1</c:v>
                </c:pt>
                <c:pt idx="14">
                  <c:v>1.0434782608695654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9">
                  <c:v>1.1329644496186053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DySER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CONV</c:v>
                </c:pt>
                <c:pt idx="1">
                  <c:v>MERGE</c:v>
                </c:pt>
                <c:pt idx="2">
                  <c:v>NBODY</c:v>
                </c:pt>
                <c:pt idx="3">
                  <c:v>RADAR</c:v>
                </c:pt>
                <c:pt idx="4">
                  <c:v>TREESEARCH</c:v>
                </c:pt>
                <c:pt idx="5">
                  <c:v>VR</c:v>
                </c:pt>
                <c:pt idx="7">
                  <c:v>CutCP</c:v>
                </c:pt>
                <c:pt idx="8">
                  <c:v>FFT</c:v>
                </c:pt>
                <c:pt idx="9">
                  <c:v>KMEANS</c:v>
                </c:pt>
                <c:pt idx="10">
                  <c:v>LBM</c:v>
                </c:pt>
                <c:pt idx="11">
                  <c:v>MM</c:v>
                </c:pt>
                <c:pt idx="12">
                  <c:v>MRI-Q</c:v>
                </c:pt>
                <c:pt idx="13">
                  <c:v>SPMV</c:v>
                </c:pt>
                <c:pt idx="14">
                  <c:v>STENCIL</c:v>
                </c:pt>
                <c:pt idx="15">
                  <c:v>TPACF</c:v>
                </c:pt>
                <c:pt idx="16">
                  <c:v>NNW</c:v>
                </c:pt>
                <c:pt idx="17">
                  <c:v>NEEDLE</c:v>
                </c:pt>
                <c:pt idx="19">
                  <c:v>HM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2.6657142857142859</c:v>
                </c:pt>
                <c:pt idx="1">
                  <c:v>3.06</c:v>
                </c:pt>
                <c:pt idx="2">
                  <c:v>1.3333333333333333</c:v>
                </c:pt>
                <c:pt idx="3">
                  <c:v>4.9710526315789485</c:v>
                </c:pt>
                <c:pt idx="4">
                  <c:v>2.2400000000000002</c:v>
                </c:pt>
                <c:pt idx="5">
                  <c:v>0.99</c:v>
                </c:pt>
                <c:pt idx="7">
                  <c:v>1.2964285714285717</c:v>
                </c:pt>
                <c:pt idx="8">
                  <c:v>1.26</c:v>
                </c:pt>
                <c:pt idx="9">
                  <c:v>1.2631578947368423</c:v>
                </c:pt>
                <c:pt idx="10">
                  <c:v>1.42</c:v>
                </c:pt>
                <c:pt idx="11">
                  <c:v>3.4071428571428575</c:v>
                </c:pt>
                <c:pt idx="12">
                  <c:v>3.7050000000000001</c:v>
                </c:pt>
                <c:pt idx="13">
                  <c:v>1.27</c:v>
                </c:pt>
                <c:pt idx="14">
                  <c:v>1.492753623188406</c:v>
                </c:pt>
                <c:pt idx="15">
                  <c:v>13.360000000000001</c:v>
                </c:pt>
                <c:pt idx="16">
                  <c:v>1</c:v>
                </c:pt>
                <c:pt idx="17">
                  <c:v>2.3699999999999997</c:v>
                </c:pt>
                <c:pt idx="19">
                  <c:v>1.7547444195368516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096192"/>
        <c:axId val="233794944"/>
      </c:barChart>
      <c:catAx>
        <c:axId val="33096192"/>
        <c:scaling>
          <c:orientation val="minMax"/>
        </c:scaling>
        <c:delete val="0"/>
        <c:axPos val="b"/>
        <c:majorTickMark val="out"/>
        <c:minorTickMark val="none"/>
        <c:tickLblPos val="nextTo"/>
        <c:crossAx val="233794944"/>
        <c:crosses val="autoZero"/>
        <c:auto val="1"/>
        <c:lblAlgn val="ctr"/>
        <c:lblOffset val="100"/>
        <c:noMultiLvlLbl val="0"/>
      </c:catAx>
      <c:valAx>
        <c:axId val="233794944"/>
        <c:scaling>
          <c:orientation val="minMax"/>
          <c:max val="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Speedup Over SSE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3096192"/>
        <c:crosses val="autoZero"/>
        <c:crossBetween val="between"/>
        <c:majorUnit val="1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6837270341212"/>
          <c:y val="4.4861391929187373E-2"/>
          <c:w val="0.75000218722659673"/>
          <c:h val="0.6405352849769205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Compiler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Sheet1!$A$2:$A$21</c:f>
              <c:strCache>
                <c:ptCount val="20"/>
                <c:pt idx="0">
                  <c:v>CONV</c:v>
                </c:pt>
                <c:pt idx="1">
                  <c:v>MERGE</c:v>
                </c:pt>
                <c:pt idx="2">
                  <c:v>NBODY</c:v>
                </c:pt>
                <c:pt idx="3">
                  <c:v>RADAR</c:v>
                </c:pt>
                <c:pt idx="4">
                  <c:v>TREESEARCH</c:v>
                </c:pt>
                <c:pt idx="5">
                  <c:v>VR</c:v>
                </c:pt>
                <c:pt idx="7">
                  <c:v>CutCP</c:v>
                </c:pt>
                <c:pt idx="8">
                  <c:v>FFT</c:v>
                </c:pt>
                <c:pt idx="9">
                  <c:v>KMEANS</c:v>
                </c:pt>
                <c:pt idx="10">
                  <c:v>LBM</c:v>
                </c:pt>
                <c:pt idx="11">
                  <c:v>MM</c:v>
                </c:pt>
                <c:pt idx="12">
                  <c:v>MRI-Q</c:v>
                </c:pt>
                <c:pt idx="13">
                  <c:v>SPMV</c:v>
                </c:pt>
                <c:pt idx="14">
                  <c:v>STENCIL</c:v>
                </c:pt>
                <c:pt idx="15">
                  <c:v>TPACF</c:v>
                </c:pt>
                <c:pt idx="16">
                  <c:v>NNW</c:v>
                </c:pt>
                <c:pt idx="17">
                  <c:v>NEEDLE</c:v>
                </c:pt>
                <c:pt idx="19">
                  <c:v>HM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0.91921182266009871</c:v>
                </c:pt>
                <c:pt idx="1">
                  <c:v>0.9107142857142857</c:v>
                </c:pt>
                <c:pt idx="2">
                  <c:v>0.82474226804123707</c:v>
                </c:pt>
                <c:pt idx="3">
                  <c:v>0.82130434782608697</c:v>
                </c:pt>
                <c:pt idx="4">
                  <c:v>1</c:v>
                </c:pt>
                <c:pt idx="5">
                  <c:v>0.67114093959731569</c:v>
                </c:pt>
                <c:pt idx="7">
                  <c:v>0.67597765363128515</c:v>
                </c:pt>
                <c:pt idx="8">
                  <c:v>0.3841463414634147</c:v>
                </c:pt>
                <c:pt idx="9">
                  <c:v>0.76656151419558383</c:v>
                </c:pt>
                <c:pt idx="10">
                  <c:v>0.80681818181818177</c:v>
                </c:pt>
                <c:pt idx="11">
                  <c:v>0.59624999999999984</c:v>
                </c:pt>
                <c:pt idx="12">
                  <c:v>1</c:v>
                </c:pt>
                <c:pt idx="13">
                  <c:v>0.73410404624277481</c:v>
                </c:pt>
                <c:pt idx="14">
                  <c:v>0.95962732919254645</c:v>
                </c:pt>
                <c:pt idx="15">
                  <c:v>1.0245398773006136</c:v>
                </c:pt>
                <c:pt idx="16">
                  <c:v>0.50162866449511412</c:v>
                </c:pt>
                <c:pt idx="17">
                  <c:v>0.58808933002481389</c:v>
                </c:pt>
                <c:pt idx="19">
                  <c:v>0.7239007863758361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324480"/>
        <c:axId val="233797248"/>
      </c:barChart>
      <c:catAx>
        <c:axId val="234324480"/>
        <c:scaling>
          <c:orientation val="minMax"/>
        </c:scaling>
        <c:delete val="0"/>
        <c:axPos val="b"/>
        <c:majorTickMark val="out"/>
        <c:minorTickMark val="none"/>
        <c:tickLblPos val="nextTo"/>
        <c:crossAx val="233797248"/>
        <c:crosses val="autoZero"/>
        <c:auto val="1"/>
        <c:lblAlgn val="ctr"/>
        <c:lblOffset val="100"/>
        <c:noMultiLvlLbl val="0"/>
      </c:catAx>
      <c:valAx>
        <c:axId val="233797248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aseline="0" dirty="0" smtClean="0"/>
                  <a:t>Relative to programmer optimized 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3432448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86505006318654665"/>
          <c:y val="0.28742833293157732"/>
          <c:w val="0.13015501968503937"/>
          <c:h val="0.290453545466456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E960C-293F-4867-B76C-101C8FA31C62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090F6-D296-4457-A07D-5289EFF040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27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D598AB-00A2-4A5A-A5B7-BB0AF8CD8D8B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FD4C06-98C3-4F62-BE68-E6E0F2B37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0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D4C06-98C3-4F62-BE68-E6E0F2B37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10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032631-3A72-4294-B1AE-FF8FED9F921F}" type="slidenum">
              <a:rPr lang="en-US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D4C06-98C3-4F62-BE68-E6E0F2B3764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696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3AADE3-1F76-4571-85AF-154EB76FAA4E}" type="slidenum">
              <a:rPr lang="zh-TW" altLang="en-US" smtClean="0">
                <a:solidFill>
                  <a:srgbClr val="000000"/>
                </a:solidFill>
              </a:rPr>
              <a:pPr/>
              <a:t>20</a:t>
            </a:fld>
            <a:endParaRPr lang="zh-TW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11" descr="Y:\private\ppt\mfacet_template\UW_logo_4color_pc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855338" y="590120"/>
            <a:ext cx="1433325" cy="139108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1F637F-BDBE-488B-835C-1D62DA3FD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ew Template_Content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518" y="236393"/>
            <a:ext cx="7947424" cy="4762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33868" y="1561033"/>
            <a:ext cx="7948074" cy="4491037"/>
          </a:xfrm>
        </p:spPr>
        <p:txBody>
          <a:bodyPr/>
          <a:lstStyle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734518" y="668891"/>
            <a:ext cx="7947424" cy="449263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aseline="0">
                <a:solidFill>
                  <a:schemeClr val="tx1"/>
                </a:solidFill>
              </a:defRPr>
            </a:lvl1pPr>
          </a:lstStyle>
          <a:p>
            <a:fld id="{6B1F637F-BDBE-488B-835C-1D62DA3FD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aseline="0">
                <a:solidFill>
                  <a:schemeClr val="tx1"/>
                </a:solidFill>
              </a:defRPr>
            </a:lvl1pPr>
          </a:lstStyle>
          <a:p>
            <a:fld id="{6B1F637F-BDBE-488B-835C-1D62DA3FD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B31111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F6F6F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Breaking SIMD Shackles with an Exposed Flexible Microarchitecture and the Access Execute PDG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Venkatraman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Govindaraju</a:t>
            </a:r>
            <a:r>
              <a:rPr lang="en-US" dirty="0" smtClean="0">
                <a:solidFill>
                  <a:schemeClr val="tx1"/>
                </a:solidFill>
              </a:rPr>
              <a:t>, Tony </a:t>
            </a:r>
            <a:r>
              <a:rPr lang="en-US" dirty="0" err="1" smtClean="0">
                <a:solidFill>
                  <a:schemeClr val="tx1"/>
                </a:solidFill>
              </a:rPr>
              <a:t>Nowatzki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Karthikeyan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Sankaralingam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University of Wisconsin-Madison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1F637F-BDBE-488B-835C-1D62DA3FD10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3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33388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Flexible </a:t>
            </a:r>
            <a:r>
              <a:rPr lang="en-US" dirty="0" err="1" smtClean="0">
                <a:latin typeface="Arial" charset="0"/>
                <a:cs typeface="Arial" charset="0"/>
              </a:rPr>
              <a:t>Microarchitecture</a:t>
            </a:r>
            <a:r>
              <a:rPr lang="en-US" dirty="0" smtClean="0">
                <a:latin typeface="Arial" charset="0"/>
                <a:cs typeface="Arial" charset="0"/>
              </a:rPr>
              <a:t>: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Configurable </a:t>
            </a:r>
            <a:r>
              <a:rPr lang="en-US" dirty="0" err="1" smtClean="0">
                <a:latin typeface="Arial" charset="0"/>
                <a:cs typeface="Arial" charset="0"/>
              </a:rPr>
              <a:t>Datapath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7891" name="Slide Number Placeholder 102"/>
          <p:cNvSpPr>
            <a:spLocks noGrp="1"/>
          </p:cNvSpPr>
          <p:nvPr>
            <p:ph type="sldNum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979370B-0B91-48C5-9F8A-B82D2F7F9B89}" type="slidenum">
              <a:rPr lang="zh-TW" altLang="en-US" smtClean="0">
                <a:solidFill>
                  <a:srgbClr val="000000"/>
                </a:solidFill>
                <a:ea typeface="新細明體" pitchFamily="18" charset="-120"/>
              </a:rPr>
              <a:pPr/>
              <a:t>10</a:t>
            </a:fld>
            <a:endParaRPr lang="zh-TW" altLang="en-US" smtClean="0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201" name="Content Placeholder 2"/>
          <p:cNvSpPr>
            <a:spLocks noGrp="1"/>
          </p:cNvSpPr>
          <p:nvPr>
            <p:ph idx="1"/>
          </p:nvPr>
        </p:nvSpPr>
        <p:spPr>
          <a:xfrm>
            <a:off x="268941" y="1371599"/>
            <a:ext cx="4504765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Configure switches and functional units to create different </a:t>
            </a:r>
            <a:r>
              <a:rPr lang="en-US" dirty="0" err="1" smtClean="0"/>
              <a:t>datapath</a:t>
            </a:r>
            <a:endParaRPr lang="en-US" dirty="0" smtClean="0"/>
          </a:p>
          <a:p>
            <a:r>
              <a:rPr lang="en-US" dirty="0" smtClean="0"/>
              <a:t>Can specialize </a:t>
            </a:r>
            <a:r>
              <a:rPr lang="en-US" dirty="0" err="1" smtClean="0"/>
              <a:t>datapath</a:t>
            </a:r>
            <a:endParaRPr lang="en-US" dirty="0" smtClean="0"/>
          </a:p>
          <a:p>
            <a:pPr lvl="1"/>
            <a:r>
              <a:rPr lang="en-US" dirty="0" smtClean="0"/>
              <a:t>For ILP </a:t>
            </a:r>
          </a:p>
          <a:p>
            <a:pPr lvl="1"/>
            <a:r>
              <a:rPr lang="en-US" dirty="0" smtClean="0"/>
              <a:t>For DLP</a:t>
            </a:r>
          </a:p>
          <a:p>
            <a:r>
              <a:rPr lang="en-US" dirty="0" smtClean="0"/>
              <a:t>Allows the compiler to use </a:t>
            </a:r>
            <a:r>
              <a:rPr lang="en-US" dirty="0" err="1" smtClean="0"/>
              <a:t>DySER</a:t>
            </a:r>
            <a:r>
              <a:rPr lang="en-US" dirty="0" smtClean="0"/>
              <a:t> to accelerate variety of computation patterns</a:t>
            </a:r>
          </a:p>
        </p:txBody>
      </p:sp>
      <p:grpSp>
        <p:nvGrpSpPr>
          <p:cNvPr id="204" name="Group 203"/>
          <p:cNvGrpSpPr/>
          <p:nvPr/>
        </p:nvGrpSpPr>
        <p:grpSpPr>
          <a:xfrm>
            <a:off x="4787153" y="1566863"/>
            <a:ext cx="3625010" cy="4403631"/>
            <a:chOff x="4787153" y="1566863"/>
            <a:chExt cx="3625010" cy="4403631"/>
          </a:xfrm>
        </p:grpSpPr>
        <p:cxnSp>
          <p:nvCxnSpPr>
            <p:cNvPr id="6" name="Straight Arrow Connector 5"/>
            <p:cNvCxnSpPr>
              <a:stCxn id="90" idx="5"/>
              <a:endCxn id="91" idx="15"/>
            </p:cNvCxnSpPr>
            <p:nvPr/>
          </p:nvCxnSpPr>
          <p:spPr bwMode="auto">
            <a:xfrm>
              <a:off x="5159375" y="1816100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91" idx="13"/>
              <a:endCxn id="90" idx="7"/>
            </p:cNvCxnSpPr>
            <p:nvPr/>
          </p:nvCxnSpPr>
          <p:spPr bwMode="auto">
            <a:xfrm flipH="1" flipV="1">
              <a:off x="5159375" y="1939925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90" idx="9"/>
              <a:endCxn id="92" idx="3"/>
            </p:cNvCxnSpPr>
            <p:nvPr/>
          </p:nvCxnSpPr>
          <p:spPr bwMode="auto">
            <a:xfrm>
              <a:off x="5097463" y="2000250"/>
              <a:ext cx="0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91" idx="5"/>
              <a:endCxn id="93" idx="15"/>
            </p:cNvCxnSpPr>
            <p:nvPr/>
          </p:nvCxnSpPr>
          <p:spPr bwMode="auto">
            <a:xfrm>
              <a:off x="6032500" y="1816100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93" idx="13"/>
              <a:endCxn id="91" idx="7"/>
            </p:cNvCxnSpPr>
            <p:nvPr/>
          </p:nvCxnSpPr>
          <p:spPr bwMode="auto">
            <a:xfrm flipH="1" flipV="1">
              <a:off x="6032500" y="1939925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4" idx="13"/>
              <a:endCxn id="93" idx="7"/>
            </p:cNvCxnSpPr>
            <p:nvPr/>
          </p:nvCxnSpPr>
          <p:spPr bwMode="auto">
            <a:xfrm flipH="1" flipV="1">
              <a:off x="6905625" y="1939925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93" idx="5"/>
              <a:endCxn id="94" idx="15"/>
            </p:cNvCxnSpPr>
            <p:nvPr/>
          </p:nvCxnSpPr>
          <p:spPr bwMode="auto">
            <a:xfrm>
              <a:off x="6905625" y="1816100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2" idx="1"/>
              <a:endCxn id="90" idx="11"/>
            </p:cNvCxnSpPr>
            <p:nvPr/>
          </p:nvCxnSpPr>
          <p:spPr bwMode="auto">
            <a:xfrm flipV="1">
              <a:off x="4972050" y="2000250"/>
              <a:ext cx="1588" cy="6238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90" idx="8"/>
              <a:endCxn id="89" idx="0"/>
            </p:cNvCxnSpPr>
            <p:nvPr/>
          </p:nvCxnSpPr>
          <p:spPr bwMode="auto">
            <a:xfrm>
              <a:off x="5159375" y="2000250"/>
              <a:ext cx="112713" cy="112713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92" idx="5"/>
              <a:endCxn id="95" idx="15"/>
            </p:cNvCxnSpPr>
            <p:nvPr/>
          </p:nvCxnSpPr>
          <p:spPr bwMode="auto">
            <a:xfrm>
              <a:off x="5159375" y="2690813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95" idx="13"/>
              <a:endCxn id="92" idx="7"/>
            </p:cNvCxnSpPr>
            <p:nvPr/>
          </p:nvCxnSpPr>
          <p:spPr bwMode="auto">
            <a:xfrm flipH="1" flipV="1">
              <a:off x="5159375" y="2814638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2" idx="4"/>
              <a:endCxn id="89" idx="3"/>
            </p:cNvCxnSpPr>
            <p:nvPr/>
          </p:nvCxnSpPr>
          <p:spPr bwMode="auto">
            <a:xfrm flipV="1">
              <a:off x="5159375" y="2511425"/>
              <a:ext cx="112713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89" idx="2"/>
              <a:endCxn id="95" idx="0"/>
            </p:cNvCxnSpPr>
            <p:nvPr/>
          </p:nvCxnSpPr>
          <p:spPr bwMode="auto">
            <a:xfrm>
              <a:off x="5670550" y="2511425"/>
              <a:ext cx="112713" cy="114300"/>
            </a:xfrm>
            <a:prstGeom prst="straightConnector1">
              <a:avLst/>
            </a:prstGeom>
            <a:ln w="25400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1" idx="12"/>
              <a:endCxn id="89" idx="1"/>
            </p:cNvCxnSpPr>
            <p:nvPr/>
          </p:nvCxnSpPr>
          <p:spPr bwMode="auto">
            <a:xfrm flipH="1">
              <a:off x="5670550" y="2000250"/>
              <a:ext cx="112713" cy="112713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91" idx="9"/>
              <a:endCxn id="95" idx="3"/>
            </p:cNvCxnSpPr>
            <p:nvPr/>
          </p:nvCxnSpPr>
          <p:spPr bwMode="auto">
            <a:xfrm>
              <a:off x="5969000" y="2000250"/>
              <a:ext cx="1588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95" idx="1"/>
              <a:endCxn id="91" idx="11"/>
            </p:cNvCxnSpPr>
            <p:nvPr/>
          </p:nvCxnSpPr>
          <p:spPr bwMode="auto">
            <a:xfrm flipV="1">
              <a:off x="5845175" y="2000250"/>
              <a:ext cx="1588" cy="6238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92" idx="9"/>
              <a:endCxn id="97" idx="3"/>
            </p:cNvCxnSpPr>
            <p:nvPr/>
          </p:nvCxnSpPr>
          <p:spPr bwMode="auto">
            <a:xfrm>
              <a:off x="5097463" y="2874963"/>
              <a:ext cx="0" cy="62706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97" idx="1"/>
              <a:endCxn id="92" idx="11"/>
            </p:cNvCxnSpPr>
            <p:nvPr/>
          </p:nvCxnSpPr>
          <p:spPr bwMode="auto">
            <a:xfrm flipV="1">
              <a:off x="4970463" y="2874963"/>
              <a:ext cx="3175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92" idx="8"/>
              <a:endCxn id="96" idx="0"/>
            </p:cNvCxnSpPr>
            <p:nvPr/>
          </p:nvCxnSpPr>
          <p:spPr bwMode="auto">
            <a:xfrm>
              <a:off x="5159375" y="2874963"/>
              <a:ext cx="111125" cy="114300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97" idx="5"/>
              <a:endCxn id="98" idx="15"/>
            </p:cNvCxnSpPr>
            <p:nvPr/>
          </p:nvCxnSpPr>
          <p:spPr bwMode="auto">
            <a:xfrm>
              <a:off x="5159375" y="3567113"/>
              <a:ext cx="622300" cy="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98" idx="13"/>
              <a:endCxn id="97" idx="7"/>
            </p:cNvCxnSpPr>
            <p:nvPr/>
          </p:nvCxnSpPr>
          <p:spPr bwMode="auto">
            <a:xfrm flipH="1" flipV="1">
              <a:off x="5159375" y="3690938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97" idx="4"/>
              <a:endCxn id="96" idx="3"/>
            </p:cNvCxnSpPr>
            <p:nvPr/>
          </p:nvCxnSpPr>
          <p:spPr bwMode="auto">
            <a:xfrm flipV="1">
              <a:off x="5159375" y="3387725"/>
              <a:ext cx="111125" cy="112713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96" idx="2"/>
              <a:endCxn id="98" idx="0"/>
            </p:cNvCxnSpPr>
            <p:nvPr/>
          </p:nvCxnSpPr>
          <p:spPr bwMode="auto">
            <a:xfrm>
              <a:off x="5668963" y="3387725"/>
              <a:ext cx="112712" cy="112713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95" idx="12"/>
              <a:endCxn id="96" idx="1"/>
            </p:cNvCxnSpPr>
            <p:nvPr/>
          </p:nvCxnSpPr>
          <p:spPr bwMode="auto">
            <a:xfrm flipH="1">
              <a:off x="5668963" y="2874963"/>
              <a:ext cx="114300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95" idx="9"/>
              <a:endCxn id="98" idx="3"/>
            </p:cNvCxnSpPr>
            <p:nvPr/>
          </p:nvCxnSpPr>
          <p:spPr bwMode="auto">
            <a:xfrm>
              <a:off x="5969000" y="2874963"/>
              <a:ext cx="1588" cy="62706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98" idx="1"/>
              <a:endCxn id="95" idx="11"/>
            </p:cNvCxnSpPr>
            <p:nvPr/>
          </p:nvCxnSpPr>
          <p:spPr bwMode="auto">
            <a:xfrm flipV="1">
              <a:off x="5843588" y="2874963"/>
              <a:ext cx="3175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5072063" y="4652963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4946650" y="4652963"/>
              <a:ext cx="1588" cy="6238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5135563" y="4652963"/>
              <a:ext cx="111125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 bwMode="auto">
            <a:xfrm flipH="1">
              <a:off x="5645150" y="4652963"/>
              <a:ext cx="112713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5945188" y="4652963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 bwMode="auto">
            <a:xfrm flipV="1">
              <a:off x="5819775" y="4652963"/>
              <a:ext cx="1588" cy="6238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91" idx="8"/>
              <a:endCxn id="102" idx="0"/>
            </p:cNvCxnSpPr>
            <p:nvPr/>
          </p:nvCxnSpPr>
          <p:spPr bwMode="auto">
            <a:xfrm>
              <a:off x="6032500" y="2000250"/>
              <a:ext cx="111125" cy="114300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95" idx="5"/>
              <a:endCxn id="103" idx="15"/>
            </p:cNvCxnSpPr>
            <p:nvPr/>
          </p:nvCxnSpPr>
          <p:spPr bwMode="auto">
            <a:xfrm>
              <a:off x="6032500" y="2690813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03" idx="13"/>
              <a:endCxn id="95" idx="7"/>
            </p:cNvCxnSpPr>
            <p:nvPr/>
          </p:nvCxnSpPr>
          <p:spPr bwMode="auto">
            <a:xfrm flipH="1" flipV="1">
              <a:off x="6032500" y="2814638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95" idx="4"/>
              <a:endCxn id="102" idx="3"/>
            </p:cNvCxnSpPr>
            <p:nvPr/>
          </p:nvCxnSpPr>
          <p:spPr bwMode="auto">
            <a:xfrm flipV="1">
              <a:off x="6032500" y="2513013"/>
              <a:ext cx="111125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02" idx="2"/>
              <a:endCxn id="103" idx="0"/>
            </p:cNvCxnSpPr>
            <p:nvPr/>
          </p:nvCxnSpPr>
          <p:spPr bwMode="auto">
            <a:xfrm>
              <a:off x="6542088" y="2513013"/>
              <a:ext cx="112712" cy="112712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93" idx="12"/>
              <a:endCxn id="102" idx="1"/>
            </p:cNvCxnSpPr>
            <p:nvPr/>
          </p:nvCxnSpPr>
          <p:spPr bwMode="auto">
            <a:xfrm flipH="1">
              <a:off x="6542088" y="2000250"/>
              <a:ext cx="114300" cy="114300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93" idx="9"/>
              <a:endCxn id="103" idx="3"/>
            </p:cNvCxnSpPr>
            <p:nvPr/>
          </p:nvCxnSpPr>
          <p:spPr bwMode="auto">
            <a:xfrm>
              <a:off x="6842125" y="2000250"/>
              <a:ext cx="1588" cy="625475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103" idx="1"/>
              <a:endCxn id="93" idx="11"/>
            </p:cNvCxnSpPr>
            <p:nvPr/>
          </p:nvCxnSpPr>
          <p:spPr bwMode="auto">
            <a:xfrm flipV="1">
              <a:off x="6716713" y="2000250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95" idx="8"/>
              <a:endCxn id="104" idx="0"/>
            </p:cNvCxnSpPr>
            <p:nvPr/>
          </p:nvCxnSpPr>
          <p:spPr bwMode="auto">
            <a:xfrm>
              <a:off x="6032500" y="2874963"/>
              <a:ext cx="111125" cy="115887"/>
            </a:xfrm>
            <a:prstGeom prst="straightConnector1">
              <a:avLst/>
            </a:prstGeom>
            <a:ln w="25400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98" idx="5"/>
              <a:endCxn id="105" idx="15"/>
            </p:cNvCxnSpPr>
            <p:nvPr/>
          </p:nvCxnSpPr>
          <p:spPr bwMode="auto">
            <a:xfrm>
              <a:off x="6030913" y="3567113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105" idx="13"/>
              <a:endCxn id="98" idx="7"/>
            </p:cNvCxnSpPr>
            <p:nvPr/>
          </p:nvCxnSpPr>
          <p:spPr bwMode="auto">
            <a:xfrm flipH="1" flipV="1">
              <a:off x="6030913" y="3690938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98" idx="4"/>
              <a:endCxn id="104" idx="3"/>
            </p:cNvCxnSpPr>
            <p:nvPr/>
          </p:nvCxnSpPr>
          <p:spPr bwMode="auto">
            <a:xfrm flipV="1">
              <a:off x="6032500" y="3389313"/>
              <a:ext cx="111125" cy="11112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104" idx="2"/>
              <a:endCxn id="105" idx="0"/>
            </p:cNvCxnSpPr>
            <p:nvPr/>
          </p:nvCxnSpPr>
          <p:spPr bwMode="auto">
            <a:xfrm>
              <a:off x="6542088" y="3389313"/>
              <a:ext cx="112712" cy="112712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03" idx="12"/>
              <a:endCxn id="104" idx="1"/>
            </p:cNvCxnSpPr>
            <p:nvPr/>
          </p:nvCxnSpPr>
          <p:spPr bwMode="auto">
            <a:xfrm flipH="1">
              <a:off x="6542088" y="2874963"/>
              <a:ext cx="112712" cy="115887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103" idx="9"/>
              <a:endCxn id="105" idx="3"/>
            </p:cNvCxnSpPr>
            <p:nvPr/>
          </p:nvCxnSpPr>
          <p:spPr bwMode="auto">
            <a:xfrm>
              <a:off x="6842125" y="2876550"/>
              <a:ext cx="0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105" idx="1"/>
              <a:endCxn id="103" idx="11"/>
            </p:cNvCxnSpPr>
            <p:nvPr/>
          </p:nvCxnSpPr>
          <p:spPr bwMode="auto">
            <a:xfrm flipV="1">
              <a:off x="6716713" y="2876550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 bwMode="auto">
            <a:xfrm>
              <a:off x="6007100" y="4652963"/>
              <a:ext cx="112713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 bwMode="auto">
            <a:xfrm flipH="1">
              <a:off x="6518275" y="4652963"/>
              <a:ext cx="112713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 bwMode="auto">
            <a:xfrm>
              <a:off x="6816725" y="4652963"/>
              <a:ext cx="1588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 bwMode="auto">
            <a:xfrm flipV="1">
              <a:off x="6692900" y="4652963"/>
              <a:ext cx="1588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93" idx="8"/>
              <a:endCxn id="108" idx="0"/>
            </p:cNvCxnSpPr>
            <p:nvPr/>
          </p:nvCxnSpPr>
          <p:spPr bwMode="auto">
            <a:xfrm>
              <a:off x="6905625" y="2000250"/>
              <a:ext cx="111125" cy="114300"/>
            </a:xfrm>
            <a:prstGeom prst="straightConnector1">
              <a:avLst/>
            </a:prstGeom>
            <a:ln w="2540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103" idx="5"/>
              <a:endCxn id="109" idx="15"/>
            </p:cNvCxnSpPr>
            <p:nvPr/>
          </p:nvCxnSpPr>
          <p:spPr bwMode="auto">
            <a:xfrm>
              <a:off x="6904038" y="2692400"/>
              <a:ext cx="623887" cy="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109" idx="13"/>
              <a:endCxn id="103" idx="7"/>
            </p:cNvCxnSpPr>
            <p:nvPr/>
          </p:nvCxnSpPr>
          <p:spPr bwMode="auto">
            <a:xfrm flipH="1" flipV="1">
              <a:off x="6904038" y="2816225"/>
              <a:ext cx="623887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103" idx="4"/>
            </p:cNvCxnSpPr>
            <p:nvPr/>
          </p:nvCxnSpPr>
          <p:spPr bwMode="auto">
            <a:xfrm flipV="1">
              <a:off x="6905625" y="2513013"/>
              <a:ext cx="111125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108" idx="2"/>
              <a:endCxn id="109" idx="0"/>
            </p:cNvCxnSpPr>
            <p:nvPr/>
          </p:nvCxnSpPr>
          <p:spPr bwMode="auto">
            <a:xfrm>
              <a:off x="7415213" y="2513013"/>
              <a:ext cx="112712" cy="112712"/>
            </a:xfrm>
            <a:prstGeom prst="straightConnector1">
              <a:avLst/>
            </a:prstGeom>
            <a:ln w="25400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94" idx="12"/>
            </p:cNvCxnSpPr>
            <p:nvPr/>
          </p:nvCxnSpPr>
          <p:spPr bwMode="auto">
            <a:xfrm flipH="1">
              <a:off x="7415213" y="2000250"/>
              <a:ext cx="112712" cy="114300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94" idx="9"/>
              <a:endCxn id="109" idx="3"/>
            </p:cNvCxnSpPr>
            <p:nvPr/>
          </p:nvCxnSpPr>
          <p:spPr bwMode="auto">
            <a:xfrm>
              <a:off x="7715250" y="2000250"/>
              <a:ext cx="1588" cy="627063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109" idx="1"/>
              <a:endCxn id="94" idx="11"/>
            </p:cNvCxnSpPr>
            <p:nvPr/>
          </p:nvCxnSpPr>
          <p:spPr bwMode="auto">
            <a:xfrm flipV="1">
              <a:off x="7589838" y="2000250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103" idx="8"/>
              <a:endCxn id="110" idx="0"/>
            </p:cNvCxnSpPr>
            <p:nvPr/>
          </p:nvCxnSpPr>
          <p:spPr bwMode="auto">
            <a:xfrm>
              <a:off x="6905625" y="2874963"/>
              <a:ext cx="111125" cy="115887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105" idx="5"/>
              <a:endCxn id="111" idx="15"/>
            </p:cNvCxnSpPr>
            <p:nvPr/>
          </p:nvCxnSpPr>
          <p:spPr bwMode="auto">
            <a:xfrm>
              <a:off x="6904038" y="3567113"/>
              <a:ext cx="623887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105" idx="4"/>
              <a:endCxn id="110" idx="3"/>
            </p:cNvCxnSpPr>
            <p:nvPr/>
          </p:nvCxnSpPr>
          <p:spPr bwMode="auto">
            <a:xfrm flipV="1">
              <a:off x="6904038" y="3389313"/>
              <a:ext cx="112712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110" idx="2"/>
              <a:endCxn id="111" idx="0"/>
            </p:cNvCxnSpPr>
            <p:nvPr/>
          </p:nvCxnSpPr>
          <p:spPr bwMode="auto">
            <a:xfrm>
              <a:off x="7415213" y="3389313"/>
              <a:ext cx="112712" cy="112712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109" idx="12"/>
              <a:endCxn id="110" idx="1"/>
            </p:cNvCxnSpPr>
            <p:nvPr/>
          </p:nvCxnSpPr>
          <p:spPr bwMode="auto">
            <a:xfrm flipH="1">
              <a:off x="7415213" y="2876550"/>
              <a:ext cx="112712" cy="114300"/>
            </a:xfrm>
            <a:prstGeom prst="straightConnector1">
              <a:avLst/>
            </a:prstGeom>
            <a:ln w="254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109" idx="9"/>
              <a:endCxn id="111" idx="3"/>
            </p:cNvCxnSpPr>
            <p:nvPr/>
          </p:nvCxnSpPr>
          <p:spPr bwMode="auto">
            <a:xfrm>
              <a:off x="7715250" y="2876550"/>
              <a:ext cx="0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111" idx="1"/>
              <a:endCxn id="109" idx="11"/>
            </p:cNvCxnSpPr>
            <p:nvPr/>
          </p:nvCxnSpPr>
          <p:spPr bwMode="auto">
            <a:xfrm flipV="1">
              <a:off x="7589838" y="2876550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 bwMode="auto">
            <a:xfrm>
              <a:off x="6880225" y="4652963"/>
              <a:ext cx="112713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 bwMode="auto">
            <a:xfrm flipH="1">
              <a:off x="7391400" y="4654550"/>
              <a:ext cx="112713" cy="112713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 bwMode="auto">
            <a:xfrm>
              <a:off x="7691438" y="4654550"/>
              <a:ext cx="0" cy="623888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 bwMode="auto">
            <a:xfrm flipV="1">
              <a:off x="7566025" y="4654550"/>
              <a:ext cx="1588" cy="6238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38"/>
            <p:cNvSpPr/>
            <p:nvPr/>
          </p:nvSpPr>
          <p:spPr bwMode="auto">
            <a:xfrm>
              <a:off x="5272088" y="2112963"/>
              <a:ext cx="398462" cy="39846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×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0" name="Rectangle 65"/>
            <p:cNvSpPr/>
            <p:nvPr/>
          </p:nvSpPr>
          <p:spPr bwMode="auto">
            <a:xfrm>
              <a:off x="4908550" y="1749425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91" name="Rectangle 65"/>
            <p:cNvSpPr/>
            <p:nvPr/>
          </p:nvSpPr>
          <p:spPr bwMode="auto">
            <a:xfrm>
              <a:off x="5781675" y="1749425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92" name="Rectangle 65"/>
            <p:cNvSpPr/>
            <p:nvPr/>
          </p:nvSpPr>
          <p:spPr bwMode="auto">
            <a:xfrm>
              <a:off x="4908550" y="2624138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93" name="Rectangle 65"/>
            <p:cNvSpPr/>
            <p:nvPr/>
          </p:nvSpPr>
          <p:spPr bwMode="auto">
            <a:xfrm>
              <a:off x="6654800" y="1749425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94" name="Rectangle 65"/>
            <p:cNvSpPr/>
            <p:nvPr/>
          </p:nvSpPr>
          <p:spPr bwMode="auto">
            <a:xfrm>
              <a:off x="7527925" y="1749425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95" name="Rectangle 65"/>
            <p:cNvSpPr/>
            <p:nvPr/>
          </p:nvSpPr>
          <p:spPr bwMode="auto">
            <a:xfrm>
              <a:off x="5781675" y="2624138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96" name="Rectangle 38"/>
            <p:cNvSpPr/>
            <p:nvPr/>
          </p:nvSpPr>
          <p:spPr bwMode="auto">
            <a:xfrm>
              <a:off x="5270500" y="2989263"/>
              <a:ext cx="398463" cy="39846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angle 65"/>
            <p:cNvSpPr/>
            <p:nvPr/>
          </p:nvSpPr>
          <p:spPr bwMode="auto">
            <a:xfrm>
              <a:off x="4908550" y="3500438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98" name="Rectangle 65"/>
            <p:cNvSpPr/>
            <p:nvPr/>
          </p:nvSpPr>
          <p:spPr bwMode="auto">
            <a:xfrm>
              <a:off x="5781675" y="3500438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102" name="Rectangle 38"/>
            <p:cNvSpPr/>
            <p:nvPr/>
          </p:nvSpPr>
          <p:spPr bwMode="auto">
            <a:xfrm>
              <a:off x="6143625" y="2114550"/>
              <a:ext cx="398463" cy="39846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rgbClr val="000000"/>
                  </a:solidFill>
                </a:rPr>
                <a:t>×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65"/>
            <p:cNvSpPr/>
            <p:nvPr/>
          </p:nvSpPr>
          <p:spPr bwMode="auto">
            <a:xfrm>
              <a:off x="6654800" y="2625725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104" name="Rectangle 38"/>
            <p:cNvSpPr/>
            <p:nvPr/>
          </p:nvSpPr>
          <p:spPr bwMode="auto">
            <a:xfrm>
              <a:off x="6143625" y="2990850"/>
              <a:ext cx="398463" cy="39846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105" name="Rectangle 65"/>
            <p:cNvSpPr/>
            <p:nvPr/>
          </p:nvSpPr>
          <p:spPr bwMode="auto">
            <a:xfrm>
              <a:off x="6653213" y="3502025"/>
              <a:ext cx="250825" cy="249238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108" name="Rectangle 38"/>
            <p:cNvSpPr/>
            <p:nvPr/>
          </p:nvSpPr>
          <p:spPr bwMode="auto">
            <a:xfrm>
              <a:off x="7016750" y="2114550"/>
              <a:ext cx="398463" cy="39846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×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angle 65"/>
            <p:cNvSpPr/>
            <p:nvPr/>
          </p:nvSpPr>
          <p:spPr bwMode="auto">
            <a:xfrm>
              <a:off x="7527925" y="2625725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110" name="Rectangle 38"/>
            <p:cNvSpPr/>
            <p:nvPr/>
          </p:nvSpPr>
          <p:spPr bwMode="auto">
            <a:xfrm>
              <a:off x="7016750" y="2990850"/>
              <a:ext cx="398463" cy="39846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+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angle 65"/>
            <p:cNvSpPr/>
            <p:nvPr/>
          </p:nvSpPr>
          <p:spPr bwMode="auto">
            <a:xfrm>
              <a:off x="7526338" y="3502025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cxnSp>
          <p:nvCxnSpPr>
            <p:cNvPr id="114" name="Straight Arrow Connector 113"/>
            <p:cNvCxnSpPr>
              <a:endCxn id="90" idx="2"/>
            </p:cNvCxnSpPr>
            <p:nvPr/>
          </p:nvCxnSpPr>
          <p:spPr bwMode="auto">
            <a:xfrm>
              <a:off x="5029200" y="1566863"/>
              <a:ext cx="0" cy="182562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 bwMode="auto">
            <a:xfrm>
              <a:off x="5907088" y="1568450"/>
              <a:ext cx="0" cy="18415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 bwMode="auto">
            <a:xfrm>
              <a:off x="6778625" y="1566863"/>
              <a:ext cx="0" cy="182562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 bwMode="auto">
            <a:xfrm>
              <a:off x="7656513" y="1566863"/>
              <a:ext cx="0" cy="182562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 bwMode="auto">
            <a:xfrm flipH="1" flipV="1">
              <a:off x="7789863" y="1924050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 bwMode="auto">
            <a:xfrm>
              <a:off x="7789863" y="1800225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 bwMode="auto">
            <a:xfrm>
              <a:off x="7789863" y="1984375"/>
              <a:ext cx="111125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 bwMode="auto">
            <a:xfrm>
              <a:off x="7788275" y="2676525"/>
              <a:ext cx="623888" cy="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 bwMode="auto">
            <a:xfrm flipH="1" flipV="1">
              <a:off x="7788275" y="2800350"/>
              <a:ext cx="623888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 bwMode="auto">
            <a:xfrm flipV="1">
              <a:off x="7789863" y="2497138"/>
              <a:ext cx="111125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 bwMode="auto">
            <a:xfrm>
              <a:off x="7789863" y="2859088"/>
              <a:ext cx="111125" cy="1158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 bwMode="auto">
            <a:xfrm>
              <a:off x="7788275" y="3551238"/>
              <a:ext cx="623888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/>
            <p:nvPr/>
          </p:nvCxnSpPr>
          <p:spPr bwMode="auto">
            <a:xfrm flipH="1" flipV="1">
              <a:off x="7788275" y="3676650"/>
              <a:ext cx="623888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 bwMode="auto">
            <a:xfrm flipV="1">
              <a:off x="7788275" y="3373438"/>
              <a:ext cx="112713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 bwMode="auto">
            <a:xfrm>
              <a:off x="7764463" y="4637088"/>
              <a:ext cx="112712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/>
            <p:cNvCxnSpPr>
              <a:endCxn id="185" idx="3"/>
            </p:cNvCxnSpPr>
            <p:nvPr/>
          </p:nvCxnSpPr>
          <p:spPr bwMode="auto">
            <a:xfrm>
              <a:off x="5091113" y="3768725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/>
            <p:cNvCxnSpPr>
              <a:stCxn id="185" idx="1"/>
            </p:cNvCxnSpPr>
            <p:nvPr/>
          </p:nvCxnSpPr>
          <p:spPr bwMode="auto">
            <a:xfrm flipV="1">
              <a:off x="4965700" y="3768725"/>
              <a:ext cx="1588" cy="6238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Arrow Connector 158"/>
            <p:cNvCxnSpPr>
              <a:endCxn id="184" idx="0"/>
            </p:cNvCxnSpPr>
            <p:nvPr/>
          </p:nvCxnSpPr>
          <p:spPr bwMode="auto">
            <a:xfrm>
              <a:off x="5154613" y="3768725"/>
              <a:ext cx="111125" cy="112713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>
              <a:stCxn id="185" idx="5"/>
              <a:endCxn id="186" idx="15"/>
            </p:cNvCxnSpPr>
            <p:nvPr/>
          </p:nvCxnSpPr>
          <p:spPr bwMode="auto">
            <a:xfrm>
              <a:off x="5153025" y="4459288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>
              <a:stCxn id="186" idx="13"/>
              <a:endCxn id="185" idx="7"/>
            </p:cNvCxnSpPr>
            <p:nvPr/>
          </p:nvCxnSpPr>
          <p:spPr bwMode="auto">
            <a:xfrm flipH="1" flipV="1">
              <a:off x="5153025" y="4583113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>
              <a:stCxn id="185" idx="4"/>
              <a:endCxn id="184" idx="3"/>
            </p:cNvCxnSpPr>
            <p:nvPr/>
          </p:nvCxnSpPr>
          <p:spPr bwMode="auto">
            <a:xfrm flipV="1">
              <a:off x="5154613" y="4279900"/>
              <a:ext cx="111125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>
              <a:stCxn id="184" idx="2"/>
              <a:endCxn id="186" idx="0"/>
            </p:cNvCxnSpPr>
            <p:nvPr/>
          </p:nvCxnSpPr>
          <p:spPr bwMode="auto">
            <a:xfrm>
              <a:off x="5662613" y="4279900"/>
              <a:ext cx="112712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/>
            <p:cNvCxnSpPr>
              <a:endCxn id="184" idx="1"/>
            </p:cNvCxnSpPr>
            <p:nvPr/>
          </p:nvCxnSpPr>
          <p:spPr bwMode="auto">
            <a:xfrm flipH="1">
              <a:off x="5662613" y="3768725"/>
              <a:ext cx="112712" cy="112713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>
              <a:endCxn id="186" idx="3"/>
            </p:cNvCxnSpPr>
            <p:nvPr/>
          </p:nvCxnSpPr>
          <p:spPr bwMode="auto">
            <a:xfrm>
              <a:off x="5962650" y="3768725"/>
              <a:ext cx="1588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>
              <a:stCxn id="186" idx="1"/>
            </p:cNvCxnSpPr>
            <p:nvPr/>
          </p:nvCxnSpPr>
          <p:spPr bwMode="auto">
            <a:xfrm flipV="1">
              <a:off x="5837238" y="3768725"/>
              <a:ext cx="1587" cy="6238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66"/>
            <p:cNvCxnSpPr>
              <a:endCxn id="187" idx="0"/>
            </p:cNvCxnSpPr>
            <p:nvPr/>
          </p:nvCxnSpPr>
          <p:spPr bwMode="auto">
            <a:xfrm>
              <a:off x="6024563" y="3768725"/>
              <a:ext cx="112712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>
              <a:stCxn id="186" idx="5"/>
              <a:endCxn id="188" idx="15"/>
            </p:cNvCxnSpPr>
            <p:nvPr/>
          </p:nvCxnSpPr>
          <p:spPr bwMode="auto">
            <a:xfrm>
              <a:off x="6024563" y="4459288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>
              <a:stCxn id="188" idx="13"/>
              <a:endCxn id="186" idx="7"/>
            </p:cNvCxnSpPr>
            <p:nvPr/>
          </p:nvCxnSpPr>
          <p:spPr bwMode="auto">
            <a:xfrm flipH="1" flipV="1">
              <a:off x="6024563" y="4583113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69"/>
            <p:cNvCxnSpPr>
              <a:stCxn id="186" idx="4"/>
              <a:endCxn id="187" idx="3"/>
            </p:cNvCxnSpPr>
            <p:nvPr/>
          </p:nvCxnSpPr>
          <p:spPr bwMode="auto">
            <a:xfrm flipV="1">
              <a:off x="6026150" y="4281488"/>
              <a:ext cx="111125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0"/>
            <p:cNvCxnSpPr>
              <a:stCxn id="187" idx="2"/>
              <a:endCxn id="188" idx="0"/>
            </p:cNvCxnSpPr>
            <p:nvPr/>
          </p:nvCxnSpPr>
          <p:spPr bwMode="auto">
            <a:xfrm>
              <a:off x="6535738" y="4281488"/>
              <a:ext cx="112712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>
              <a:endCxn id="187" idx="1"/>
            </p:cNvCxnSpPr>
            <p:nvPr/>
          </p:nvCxnSpPr>
          <p:spPr bwMode="auto">
            <a:xfrm flipH="1">
              <a:off x="6535738" y="3768725"/>
              <a:ext cx="112712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>
              <a:endCxn id="188" idx="3"/>
            </p:cNvCxnSpPr>
            <p:nvPr/>
          </p:nvCxnSpPr>
          <p:spPr bwMode="auto">
            <a:xfrm>
              <a:off x="6834188" y="3768725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>
              <a:stCxn id="188" idx="1"/>
            </p:cNvCxnSpPr>
            <p:nvPr/>
          </p:nvCxnSpPr>
          <p:spPr bwMode="auto">
            <a:xfrm flipV="1">
              <a:off x="6710363" y="3768725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/>
            <p:cNvCxnSpPr/>
            <p:nvPr/>
          </p:nvCxnSpPr>
          <p:spPr bwMode="auto">
            <a:xfrm flipH="1" flipV="1">
              <a:off x="6897688" y="3709988"/>
              <a:ext cx="623887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>
              <a:endCxn id="189" idx="0"/>
            </p:cNvCxnSpPr>
            <p:nvPr/>
          </p:nvCxnSpPr>
          <p:spPr bwMode="auto">
            <a:xfrm>
              <a:off x="6897688" y="3768725"/>
              <a:ext cx="112712" cy="1143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endCxn id="190" idx="15"/>
            </p:cNvCxnSpPr>
            <p:nvPr/>
          </p:nvCxnSpPr>
          <p:spPr bwMode="auto">
            <a:xfrm>
              <a:off x="6897688" y="4460875"/>
              <a:ext cx="622300" cy="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>
              <a:stCxn id="190" idx="13"/>
            </p:cNvCxnSpPr>
            <p:nvPr/>
          </p:nvCxnSpPr>
          <p:spPr bwMode="auto">
            <a:xfrm flipH="1" flipV="1">
              <a:off x="6897688" y="4584700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>
              <a:stCxn id="188" idx="4"/>
              <a:endCxn id="189" idx="3"/>
            </p:cNvCxnSpPr>
            <p:nvPr/>
          </p:nvCxnSpPr>
          <p:spPr bwMode="auto">
            <a:xfrm flipV="1">
              <a:off x="6897688" y="4281488"/>
              <a:ext cx="112712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>
              <a:stCxn id="189" idx="2"/>
              <a:endCxn id="190" idx="0"/>
            </p:cNvCxnSpPr>
            <p:nvPr/>
          </p:nvCxnSpPr>
          <p:spPr bwMode="auto">
            <a:xfrm>
              <a:off x="7408863" y="4281488"/>
              <a:ext cx="112712" cy="112712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>
              <a:endCxn id="189" idx="1"/>
            </p:cNvCxnSpPr>
            <p:nvPr/>
          </p:nvCxnSpPr>
          <p:spPr bwMode="auto">
            <a:xfrm flipH="1">
              <a:off x="7408863" y="3770313"/>
              <a:ext cx="112712" cy="112712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>
              <a:endCxn id="190" idx="3"/>
            </p:cNvCxnSpPr>
            <p:nvPr/>
          </p:nvCxnSpPr>
          <p:spPr bwMode="auto">
            <a:xfrm>
              <a:off x="7708900" y="3770313"/>
              <a:ext cx="0" cy="6238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Arrow Connector 182"/>
            <p:cNvCxnSpPr>
              <a:stCxn id="190" idx="1"/>
            </p:cNvCxnSpPr>
            <p:nvPr/>
          </p:nvCxnSpPr>
          <p:spPr bwMode="auto">
            <a:xfrm flipV="1">
              <a:off x="7583488" y="3770313"/>
              <a:ext cx="1587" cy="6238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Rectangle 38"/>
            <p:cNvSpPr/>
            <p:nvPr/>
          </p:nvSpPr>
          <p:spPr bwMode="auto">
            <a:xfrm>
              <a:off x="5265738" y="3881438"/>
              <a:ext cx="396875" cy="39846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85" name="Rectangle 65"/>
            <p:cNvSpPr/>
            <p:nvPr/>
          </p:nvSpPr>
          <p:spPr bwMode="auto">
            <a:xfrm>
              <a:off x="4903788" y="4392613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186" name="Rectangle 65"/>
            <p:cNvSpPr/>
            <p:nvPr/>
          </p:nvSpPr>
          <p:spPr bwMode="auto">
            <a:xfrm>
              <a:off x="5775325" y="4392613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187" name="Rectangle 38"/>
            <p:cNvSpPr/>
            <p:nvPr/>
          </p:nvSpPr>
          <p:spPr bwMode="auto">
            <a:xfrm>
              <a:off x="6137275" y="3883025"/>
              <a:ext cx="398463" cy="39846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88" name="Rectangle 65"/>
            <p:cNvSpPr/>
            <p:nvPr/>
          </p:nvSpPr>
          <p:spPr bwMode="auto">
            <a:xfrm>
              <a:off x="6646863" y="4394200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189" name="Rectangle 38"/>
            <p:cNvSpPr/>
            <p:nvPr/>
          </p:nvSpPr>
          <p:spPr bwMode="auto">
            <a:xfrm>
              <a:off x="7010400" y="3883025"/>
              <a:ext cx="398463" cy="39846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+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angle 65"/>
            <p:cNvSpPr/>
            <p:nvPr/>
          </p:nvSpPr>
          <p:spPr bwMode="auto">
            <a:xfrm>
              <a:off x="7519988" y="4394200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cxnSp>
          <p:nvCxnSpPr>
            <p:cNvPr id="191" name="Straight Arrow Connector 190"/>
            <p:cNvCxnSpPr/>
            <p:nvPr/>
          </p:nvCxnSpPr>
          <p:spPr bwMode="auto">
            <a:xfrm>
              <a:off x="7781925" y="3754438"/>
              <a:ext cx="112713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Arrow Connector 191"/>
            <p:cNvCxnSpPr/>
            <p:nvPr/>
          </p:nvCxnSpPr>
          <p:spPr bwMode="auto">
            <a:xfrm>
              <a:off x="7781925" y="4446588"/>
              <a:ext cx="622300" cy="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/>
            <p:nvPr/>
          </p:nvCxnSpPr>
          <p:spPr bwMode="auto">
            <a:xfrm flipH="1" flipV="1">
              <a:off x="7781925" y="4570413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Arrow Connector 193"/>
            <p:cNvCxnSpPr/>
            <p:nvPr/>
          </p:nvCxnSpPr>
          <p:spPr bwMode="auto">
            <a:xfrm flipV="1">
              <a:off x="7781925" y="4267200"/>
              <a:ext cx="112713" cy="112713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Rounded Rectangle 202"/>
            <p:cNvSpPr/>
            <p:nvPr/>
          </p:nvSpPr>
          <p:spPr>
            <a:xfrm>
              <a:off x="4787153" y="5338482"/>
              <a:ext cx="3482789" cy="632012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Mul</a:t>
              </a:r>
              <a:r>
                <a:rPr lang="en-US" sz="2400" dirty="0" smtClean="0">
                  <a:solidFill>
                    <a:schemeClr val="tx1"/>
                  </a:solidFill>
                </a:rPr>
                <a:t>-Accumulate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4805083" y="1571346"/>
            <a:ext cx="3625010" cy="4403631"/>
            <a:chOff x="4787153" y="1566863"/>
            <a:chExt cx="3625010" cy="4403631"/>
          </a:xfrm>
        </p:grpSpPr>
        <p:cxnSp>
          <p:nvCxnSpPr>
            <p:cNvPr id="206" name="Straight Arrow Connector 205"/>
            <p:cNvCxnSpPr>
              <a:stCxn id="278" idx="5"/>
              <a:endCxn id="279" idx="15"/>
            </p:cNvCxnSpPr>
            <p:nvPr/>
          </p:nvCxnSpPr>
          <p:spPr bwMode="auto">
            <a:xfrm>
              <a:off x="5159375" y="1816100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Arrow Connector 206"/>
            <p:cNvCxnSpPr>
              <a:stCxn id="279" idx="13"/>
              <a:endCxn id="278" idx="7"/>
            </p:cNvCxnSpPr>
            <p:nvPr/>
          </p:nvCxnSpPr>
          <p:spPr bwMode="auto">
            <a:xfrm flipH="1" flipV="1">
              <a:off x="5159375" y="1939925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Arrow Connector 207"/>
            <p:cNvCxnSpPr>
              <a:stCxn id="278" idx="9"/>
              <a:endCxn id="280" idx="3"/>
            </p:cNvCxnSpPr>
            <p:nvPr/>
          </p:nvCxnSpPr>
          <p:spPr bwMode="auto">
            <a:xfrm>
              <a:off x="5097463" y="2000250"/>
              <a:ext cx="0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Arrow Connector 208"/>
            <p:cNvCxnSpPr>
              <a:stCxn id="279" idx="5"/>
              <a:endCxn id="281" idx="15"/>
            </p:cNvCxnSpPr>
            <p:nvPr/>
          </p:nvCxnSpPr>
          <p:spPr bwMode="auto">
            <a:xfrm>
              <a:off x="6032500" y="1816100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Arrow Connector 209"/>
            <p:cNvCxnSpPr>
              <a:stCxn id="281" idx="13"/>
              <a:endCxn id="279" idx="7"/>
            </p:cNvCxnSpPr>
            <p:nvPr/>
          </p:nvCxnSpPr>
          <p:spPr bwMode="auto">
            <a:xfrm flipH="1" flipV="1">
              <a:off x="6032500" y="1939925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Arrow Connector 210"/>
            <p:cNvCxnSpPr>
              <a:stCxn id="282" idx="13"/>
              <a:endCxn id="281" idx="7"/>
            </p:cNvCxnSpPr>
            <p:nvPr/>
          </p:nvCxnSpPr>
          <p:spPr bwMode="auto">
            <a:xfrm flipH="1" flipV="1">
              <a:off x="6905625" y="1939925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Arrow Connector 211"/>
            <p:cNvCxnSpPr>
              <a:stCxn id="281" idx="5"/>
              <a:endCxn id="282" idx="15"/>
            </p:cNvCxnSpPr>
            <p:nvPr/>
          </p:nvCxnSpPr>
          <p:spPr bwMode="auto">
            <a:xfrm>
              <a:off x="6905625" y="1816100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Arrow Connector 212"/>
            <p:cNvCxnSpPr>
              <a:stCxn id="280" idx="1"/>
              <a:endCxn id="278" idx="11"/>
            </p:cNvCxnSpPr>
            <p:nvPr/>
          </p:nvCxnSpPr>
          <p:spPr bwMode="auto">
            <a:xfrm flipV="1">
              <a:off x="4972050" y="2000250"/>
              <a:ext cx="1588" cy="6238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Arrow Connector 213"/>
            <p:cNvCxnSpPr>
              <a:stCxn id="278" idx="8"/>
              <a:endCxn id="277" idx="0"/>
            </p:cNvCxnSpPr>
            <p:nvPr/>
          </p:nvCxnSpPr>
          <p:spPr bwMode="auto">
            <a:xfrm>
              <a:off x="5159375" y="2000250"/>
              <a:ext cx="112713" cy="112713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Arrow Connector 214"/>
            <p:cNvCxnSpPr>
              <a:stCxn id="280" idx="5"/>
              <a:endCxn id="283" idx="15"/>
            </p:cNvCxnSpPr>
            <p:nvPr/>
          </p:nvCxnSpPr>
          <p:spPr bwMode="auto">
            <a:xfrm>
              <a:off x="5159375" y="2690813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Arrow Connector 215"/>
            <p:cNvCxnSpPr>
              <a:stCxn id="283" idx="13"/>
              <a:endCxn id="280" idx="7"/>
            </p:cNvCxnSpPr>
            <p:nvPr/>
          </p:nvCxnSpPr>
          <p:spPr bwMode="auto">
            <a:xfrm flipH="1" flipV="1">
              <a:off x="5159375" y="2814638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Arrow Connector 216"/>
            <p:cNvCxnSpPr>
              <a:stCxn id="280" idx="4"/>
              <a:endCxn id="277" idx="3"/>
            </p:cNvCxnSpPr>
            <p:nvPr/>
          </p:nvCxnSpPr>
          <p:spPr bwMode="auto">
            <a:xfrm flipV="1">
              <a:off x="5159375" y="2511425"/>
              <a:ext cx="112713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Arrow Connector 217"/>
            <p:cNvCxnSpPr>
              <a:stCxn id="277" idx="2"/>
              <a:endCxn id="283" idx="0"/>
            </p:cNvCxnSpPr>
            <p:nvPr/>
          </p:nvCxnSpPr>
          <p:spPr bwMode="auto">
            <a:xfrm>
              <a:off x="5670550" y="2511425"/>
              <a:ext cx="112713" cy="114300"/>
            </a:xfrm>
            <a:prstGeom prst="straightConnector1">
              <a:avLst/>
            </a:prstGeom>
            <a:ln w="254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Arrow Connector 218"/>
            <p:cNvCxnSpPr>
              <a:stCxn id="279" idx="12"/>
              <a:endCxn id="277" idx="1"/>
            </p:cNvCxnSpPr>
            <p:nvPr/>
          </p:nvCxnSpPr>
          <p:spPr bwMode="auto">
            <a:xfrm flipH="1">
              <a:off x="5670550" y="2000250"/>
              <a:ext cx="112713" cy="112713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Arrow Connector 219"/>
            <p:cNvCxnSpPr>
              <a:stCxn id="279" idx="9"/>
              <a:endCxn id="283" idx="3"/>
            </p:cNvCxnSpPr>
            <p:nvPr/>
          </p:nvCxnSpPr>
          <p:spPr bwMode="auto">
            <a:xfrm>
              <a:off x="5969000" y="2000250"/>
              <a:ext cx="1588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Arrow Connector 220"/>
            <p:cNvCxnSpPr>
              <a:stCxn id="283" idx="1"/>
              <a:endCxn id="279" idx="11"/>
            </p:cNvCxnSpPr>
            <p:nvPr/>
          </p:nvCxnSpPr>
          <p:spPr bwMode="auto">
            <a:xfrm flipV="1">
              <a:off x="5845175" y="2000250"/>
              <a:ext cx="1588" cy="6238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Arrow Connector 221"/>
            <p:cNvCxnSpPr>
              <a:stCxn id="280" idx="9"/>
              <a:endCxn id="285" idx="3"/>
            </p:cNvCxnSpPr>
            <p:nvPr/>
          </p:nvCxnSpPr>
          <p:spPr bwMode="auto">
            <a:xfrm>
              <a:off x="5097463" y="2874963"/>
              <a:ext cx="0" cy="62706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Arrow Connector 222"/>
            <p:cNvCxnSpPr>
              <a:stCxn id="285" idx="1"/>
              <a:endCxn id="280" idx="11"/>
            </p:cNvCxnSpPr>
            <p:nvPr/>
          </p:nvCxnSpPr>
          <p:spPr bwMode="auto">
            <a:xfrm flipV="1">
              <a:off x="4970463" y="2874963"/>
              <a:ext cx="3175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Arrow Connector 223"/>
            <p:cNvCxnSpPr>
              <a:stCxn id="280" idx="8"/>
              <a:endCxn id="284" idx="0"/>
            </p:cNvCxnSpPr>
            <p:nvPr/>
          </p:nvCxnSpPr>
          <p:spPr bwMode="auto">
            <a:xfrm>
              <a:off x="5159375" y="2874963"/>
              <a:ext cx="111125" cy="114300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Arrow Connector 224"/>
            <p:cNvCxnSpPr>
              <a:stCxn id="285" idx="5"/>
              <a:endCxn id="286" idx="15"/>
            </p:cNvCxnSpPr>
            <p:nvPr/>
          </p:nvCxnSpPr>
          <p:spPr bwMode="auto">
            <a:xfrm>
              <a:off x="5159375" y="3567113"/>
              <a:ext cx="622300" cy="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Arrow Connector 225"/>
            <p:cNvCxnSpPr>
              <a:stCxn id="286" idx="13"/>
              <a:endCxn id="285" idx="7"/>
            </p:cNvCxnSpPr>
            <p:nvPr/>
          </p:nvCxnSpPr>
          <p:spPr bwMode="auto">
            <a:xfrm flipH="1" flipV="1">
              <a:off x="5159375" y="3690938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Arrow Connector 226"/>
            <p:cNvCxnSpPr>
              <a:stCxn id="285" idx="4"/>
              <a:endCxn id="284" idx="3"/>
            </p:cNvCxnSpPr>
            <p:nvPr/>
          </p:nvCxnSpPr>
          <p:spPr bwMode="auto">
            <a:xfrm flipV="1">
              <a:off x="5159375" y="3387725"/>
              <a:ext cx="111125" cy="112713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Arrow Connector 227"/>
            <p:cNvCxnSpPr>
              <a:stCxn id="284" idx="2"/>
              <a:endCxn id="286" idx="0"/>
            </p:cNvCxnSpPr>
            <p:nvPr/>
          </p:nvCxnSpPr>
          <p:spPr bwMode="auto">
            <a:xfrm>
              <a:off x="5668963" y="3387725"/>
              <a:ext cx="112712" cy="11271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Arrow Connector 228"/>
            <p:cNvCxnSpPr>
              <a:stCxn id="283" idx="12"/>
              <a:endCxn id="284" idx="1"/>
            </p:cNvCxnSpPr>
            <p:nvPr/>
          </p:nvCxnSpPr>
          <p:spPr bwMode="auto">
            <a:xfrm flipH="1">
              <a:off x="5668963" y="2874963"/>
              <a:ext cx="114300" cy="114300"/>
            </a:xfrm>
            <a:prstGeom prst="straightConnector1">
              <a:avLst/>
            </a:prstGeom>
            <a:ln w="254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Arrow Connector 229"/>
            <p:cNvCxnSpPr>
              <a:stCxn id="283" idx="9"/>
              <a:endCxn id="286" idx="3"/>
            </p:cNvCxnSpPr>
            <p:nvPr/>
          </p:nvCxnSpPr>
          <p:spPr bwMode="auto">
            <a:xfrm>
              <a:off x="5969000" y="2874963"/>
              <a:ext cx="1588" cy="627062"/>
            </a:xfrm>
            <a:prstGeom prst="straightConnector1">
              <a:avLst/>
            </a:prstGeom>
            <a:ln w="254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Arrow Connector 230"/>
            <p:cNvCxnSpPr>
              <a:stCxn id="286" idx="1"/>
              <a:endCxn id="283" idx="11"/>
            </p:cNvCxnSpPr>
            <p:nvPr/>
          </p:nvCxnSpPr>
          <p:spPr bwMode="auto">
            <a:xfrm flipV="1">
              <a:off x="5843588" y="2874963"/>
              <a:ext cx="3175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Arrow Connector 231"/>
            <p:cNvCxnSpPr/>
            <p:nvPr/>
          </p:nvCxnSpPr>
          <p:spPr bwMode="auto">
            <a:xfrm>
              <a:off x="5072063" y="4652963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Arrow Connector 232"/>
            <p:cNvCxnSpPr/>
            <p:nvPr/>
          </p:nvCxnSpPr>
          <p:spPr bwMode="auto">
            <a:xfrm flipV="1">
              <a:off x="4946650" y="4652963"/>
              <a:ext cx="1588" cy="6238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Arrow Connector 233"/>
            <p:cNvCxnSpPr/>
            <p:nvPr/>
          </p:nvCxnSpPr>
          <p:spPr bwMode="auto">
            <a:xfrm>
              <a:off x="5135563" y="4652963"/>
              <a:ext cx="111125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Arrow Connector 234"/>
            <p:cNvCxnSpPr/>
            <p:nvPr/>
          </p:nvCxnSpPr>
          <p:spPr bwMode="auto">
            <a:xfrm flipH="1">
              <a:off x="5645150" y="4652963"/>
              <a:ext cx="112713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Arrow Connector 235"/>
            <p:cNvCxnSpPr/>
            <p:nvPr/>
          </p:nvCxnSpPr>
          <p:spPr bwMode="auto">
            <a:xfrm>
              <a:off x="5945188" y="4652963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Arrow Connector 236"/>
            <p:cNvCxnSpPr/>
            <p:nvPr/>
          </p:nvCxnSpPr>
          <p:spPr bwMode="auto">
            <a:xfrm flipV="1">
              <a:off x="5819775" y="4652963"/>
              <a:ext cx="1588" cy="6238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Arrow Connector 237"/>
            <p:cNvCxnSpPr>
              <a:stCxn id="279" idx="8"/>
              <a:endCxn id="287" idx="0"/>
            </p:cNvCxnSpPr>
            <p:nvPr/>
          </p:nvCxnSpPr>
          <p:spPr bwMode="auto">
            <a:xfrm>
              <a:off x="6032500" y="2000250"/>
              <a:ext cx="111125" cy="114300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Arrow Connector 238"/>
            <p:cNvCxnSpPr>
              <a:stCxn id="283" idx="5"/>
              <a:endCxn id="288" idx="15"/>
            </p:cNvCxnSpPr>
            <p:nvPr/>
          </p:nvCxnSpPr>
          <p:spPr bwMode="auto">
            <a:xfrm>
              <a:off x="6032500" y="2690813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Arrow Connector 239"/>
            <p:cNvCxnSpPr>
              <a:stCxn id="288" idx="13"/>
              <a:endCxn id="283" idx="7"/>
            </p:cNvCxnSpPr>
            <p:nvPr/>
          </p:nvCxnSpPr>
          <p:spPr bwMode="auto">
            <a:xfrm flipH="1" flipV="1">
              <a:off x="6032500" y="2814638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Arrow Connector 240"/>
            <p:cNvCxnSpPr>
              <a:stCxn id="283" idx="4"/>
              <a:endCxn id="287" idx="3"/>
            </p:cNvCxnSpPr>
            <p:nvPr/>
          </p:nvCxnSpPr>
          <p:spPr bwMode="auto">
            <a:xfrm flipV="1">
              <a:off x="6032500" y="2513013"/>
              <a:ext cx="111125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Arrow Connector 241"/>
            <p:cNvCxnSpPr>
              <a:stCxn id="287" idx="2"/>
              <a:endCxn id="288" idx="0"/>
            </p:cNvCxnSpPr>
            <p:nvPr/>
          </p:nvCxnSpPr>
          <p:spPr bwMode="auto">
            <a:xfrm>
              <a:off x="6542088" y="2513013"/>
              <a:ext cx="112712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Arrow Connector 242"/>
            <p:cNvCxnSpPr>
              <a:stCxn id="281" idx="12"/>
              <a:endCxn id="287" idx="1"/>
            </p:cNvCxnSpPr>
            <p:nvPr/>
          </p:nvCxnSpPr>
          <p:spPr bwMode="auto">
            <a:xfrm flipH="1">
              <a:off x="6542088" y="2000250"/>
              <a:ext cx="114300" cy="114300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Arrow Connector 243"/>
            <p:cNvCxnSpPr>
              <a:stCxn id="281" idx="9"/>
              <a:endCxn id="288" idx="3"/>
            </p:cNvCxnSpPr>
            <p:nvPr/>
          </p:nvCxnSpPr>
          <p:spPr bwMode="auto">
            <a:xfrm>
              <a:off x="6842125" y="2000250"/>
              <a:ext cx="1588" cy="625475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Arrow Connector 244"/>
            <p:cNvCxnSpPr>
              <a:stCxn id="288" idx="1"/>
              <a:endCxn id="281" idx="11"/>
            </p:cNvCxnSpPr>
            <p:nvPr/>
          </p:nvCxnSpPr>
          <p:spPr bwMode="auto">
            <a:xfrm flipV="1">
              <a:off x="6716713" y="2000250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Arrow Connector 245"/>
            <p:cNvCxnSpPr>
              <a:stCxn id="283" idx="8"/>
              <a:endCxn id="289" idx="0"/>
            </p:cNvCxnSpPr>
            <p:nvPr/>
          </p:nvCxnSpPr>
          <p:spPr bwMode="auto">
            <a:xfrm>
              <a:off x="6032500" y="2874963"/>
              <a:ext cx="111125" cy="115887"/>
            </a:xfrm>
            <a:prstGeom prst="straightConnector1">
              <a:avLst/>
            </a:prstGeom>
            <a:ln w="25400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Arrow Connector 246"/>
            <p:cNvCxnSpPr>
              <a:stCxn id="286" idx="5"/>
              <a:endCxn id="290" idx="15"/>
            </p:cNvCxnSpPr>
            <p:nvPr/>
          </p:nvCxnSpPr>
          <p:spPr bwMode="auto">
            <a:xfrm>
              <a:off x="6030913" y="3567113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Arrow Connector 247"/>
            <p:cNvCxnSpPr>
              <a:stCxn id="290" idx="13"/>
              <a:endCxn id="286" idx="7"/>
            </p:cNvCxnSpPr>
            <p:nvPr/>
          </p:nvCxnSpPr>
          <p:spPr bwMode="auto">
            <a:xfrm flipH="1" flipV="1">
              <a:off x="6030913" y="3690938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Arrow Connector 248"/>
            <p:cNvCxnSpPr>
              <a:stCxn id="286" idx="4"/>
              <a:endCxn id="289" idx="3"/>
            </p:cNvCxnSpPr>
            <p:nvPr/>
          </p:nvCxnSpPr>
          <p:spPr bwMode="auto">
            <a:xfrm flipV="1">
              <a:off x="6032500" y="3389313"/>
              <a:ext cx="111125" cy="11112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Arrow Connector 249"/>
            <p:cNvCxnSpPr>
              <a:stCxn id="289" idx="2"/>
              <a:endCxn id="290" idx="0"/>
            </p:cNvCxnSpPr>
            <p:nvPr/>
          </p:nvCxnSpPr>
          <p:spPr bwMode="auto">
            <a:xfrm>
              <a:off x="6542088" y="3389313"/>
              <a:ext cx="112712" cy="112712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Arrow Connector 250"/>
            <p:cNvCxnSpPr>
              <a:stCxn id="288" idx="12"/>
              <a:endCxn id="289" idx="1"/>
            </p:cNvCxnSpPr>
            <p:nvPr/>
          </p:nvCxnSpPr>
          <p:spPr bwMode="auto">
            <a:xfrm flipH="1">
              <a:off x="6542088" y="2874963"/>
              <a:ext cx="112712" cy="1158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Arrow Connector 251"/>
            <p:cNvCxnSpPr>
              <a:stCxn id="288" idx="9"/>
              <a:endCxn id="290" idx="3"/>
            </p:cNvCxnSpPr>
            <p:nvPr/>
          </p:nvCxnSpPr>
          <p:spPr bwMode="auto">
            <a:xfrm>
              <a:off x="6842125" y="2876550"/>
              <a:ext cx="0" cy="625475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Arrow Connector 252"/>
            <p:cNvCxnSpPr>
              <a:stCxn id="290" idx="1"/>
              <a:endCxn id="288" idx="11"/>
            </p:cNvCxnSpPr>
            <p:nvPr/>
          </p:nvCxnSpPr>
          <p:spPr bwMode="auto">
            <a:xfrm flipV="1">
              <a:off x="6716713" y="2876550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Arrow Connector 253"/>
            <p:cNvCxnSpPr/>
            <p:nvPr/>
          </p:nvCxnSpPr>
          <p:spPr bwMode="auto">
            <a:xfrm>
              <a:off x="6007100" y="4652963"/>
              <a:ext cx="112713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Arrow Connector 254"/>
            <p:cNvCxnSpPr/>
            <p:nvPr/>
          </p:nvCxnSpPr>
          <p:spPr bwMode="auto">
            <a:xfrm flipH="1">
              <a:off x="6518275" y="4652963"/>
              <a:ext cx="112713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Arrow Connector 255"/>
            <p:cNvCxnSpPr/>
            <p:nvPr/>
          </p:nvCxnSpPr>
          <p:spPr bwMode="auto">
            <a:xfrm>
              <a:off x="6816725" y="4652963"/>
              <a:ext cx="1588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/>
            <p:cNvCxnSpPr/>
            <p:nvPr/>
          </p:nvCxnSpPr>
          <p:spPr bwMode="auto">
            <a:xfrm flipV="1">
              <a:off x="6692900" y="4652963"/>
              <a:ext cx="1588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Arrow Connector 257"/>
            <p:cNvCxnSpPr>
              <a:stCxn id="281" idx="8"/>
              <a:endCxn id="291" idx="0"/>
            </p:cNvCxnSpPr>
            <p:nvPr/>
          </p:nvCxnSpPr>
          <p:spPr bwMode="auto">
            <a:xfrm>
              <a:off x="6905625" y="2000250"/>
              <a:ext cx="111125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Arrow Connector 258"/>
            <p:cNvCxnSpPr>
              <a:stCxn id="288" idx="5"/>
              <a:endCxn id="292" idx="15"/>
            </p:cNvCxnSpPr>
            <p:nvPr/>
          </p:nvCxnSpPr>
          <p:spPr bwMode="auto">
            <a:xfrm>
              <a:off x="6904038" y="2692400"/>
              <a:ext cx="623887" cy="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Arrow Connector 259"/>
            <p:cNvCxnSpPr>
              <a:stCxn id="292" idx="13"/>
              <a:endCxn id="288" idx="7"/>
            </p:cNvCxnSpPr>
            <p:nvPr/>
          </p:nvCxnSpPr>
          <p:spPr bwMode="auto">
            <a:xfrm flipH="1" flipV="1">
              <a:off x="6904038" y="2816225"/>
              <a:ext cx="623887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Arrow Connector 260"/>
            <p:cNvCxnSpPr>
              <a:stCxn id="288" idx="4"/>
            </p:cNvCxnSpPr>
            <p:nvPr/>
          </p:nvCxnSpPr>
          <p:spPr bwMode="auto">
            <a:xfrm flipV="1">
              <a:off x="6905625" y="2513013"/>
              <a:ext cx="111125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Arrow Connector 261"/>
            <p:cNvCxnSpPr>
              <a:stCxn id="291" idx="2"/>
              <a:endCxn id="292" idx="0"/>
            </p:cNvCxnSpPr>
            <p:nvPr/>
          </p:nvCxnSpPr>
          <p:spPr bwMode="auto">
            <a:xfrm>
              <a:off x="7415213" y="2513013"/>
              <a:ext cx="112712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Arrow Connector 262"/>
            <p:cNvCxnSpPr>
              <a:stCxn id="282" idx="12"/>
            </p:cNvCxnSpPr>
            <p:nvPr/>
          </p:nvCxnSpPr>
          <p:spPr bwMode="auto">
            <a:xfrm flipH="1">
              <a:off x="7415213" y="2000250"/>
              <a:ext cx="112712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Arrow Connector 263"/>
            <p:cNvCxnSpPr>
              <a:stCxn id="282" idx="9"/>
              <a:endCxn id="292" idx="3"/>
            </p:cNvCxnSpPr>
            <p:nvPr/>
          </p:nvCxnSpPr>
          <p:spPr bwMode="auto">
            <a:xfrm>
              <a:off x="7715250" y="2000250"/>
              <a:ext cx="1588" cy="627063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Arrow Connector 264"/>
            <p:cNvCxnSpPr>
              <a:stCxn id="292" idx="1"/>
              <a:endCxn id="282" idx="11"/>
            </p:cNvCxnSpPr>
            <p:nvPr/>
          </p:nvCxnSpPr>
          <p:spPr bwMode="auto">
            <a:xfrm flipV="1">
              <a:off x="7589838" y="2000250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Arrow Connector 265"/>
            <p:cNvCxnSpPr>
              <a:stCxn id="288" idx="8"/>
              <a:endCxn id="293" idx="0"/>
            </p:cNvCxnSpPr>
            <p:nvPr/>
          </p:nvCxnSpPr>
          <p:spPr bwMode="auto">
            <a:xfrm>
              <a:off x="6905625" y="2874963"/>
              <a:ext cx="111125" cy="115887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Arrow Connector 266"/>
            <p:cNvCxnSpPr>
              <a:stCxn id="290" idx="5"/>
              <a:endCxn id="294" idx="15"/>
            </p:cNvCxnSpPr>
            <p:nvPr/>
          </p:nvCxnSpPr>
          <p:spPr bwMode="auto">
            <a:xfrm>
              <a:off x="6904038" y="3567113"/>
              <a:ext cx="623887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Arrow Connector 267"/>
            <p:cNvCxnSpPr>
              <a:stCxn id="290" idx="4"/>
              <a:endCxn id="293" idx="3"/>
            </p:cNvCxnSpPr>
            <p:nvPr/>
          </p:nvCxnSpPr>
          <p:spPr bwMode="auto">
            <a:xfrm flipV="1">
              <a:off x="6904038" y="3389313"/>
              <a:ext cx="112712" cy="112712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Arrow Connector 268"/>
            <p:cNvCxnSpPr>
              <a:stCxn id="293" idx="2"/>
              <a:endCxn id="294" idx="0"/>
            </p:cNvCxnSpPr>
            <p:nvPr/>
          </p:nvCxnSpPr>
          <p:spPr bwMode="auto">
            <a:xfrm>
              <a:off x="7415213" y="3389313"/>
              <a:ext cx="112712" cy="112712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Arrow Connector 269"/>
            <p:cNvCxnSpPr>
              <a:stCxn id="292" idx="12"/>
              <a:endCxn id="293" idx="1"/>
            </p:cNvCxnSpPr>
            <p:nvPr/>
          </p:nvCxnSpPr>
          <p:spPr bwMode="auto">
            <a:xfrm flipH="1">
              <a:off x="7415213" y="2876550"/>
              <a:ext cx="112712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Arrow Connector 270"/>
            <p:cNvCxnSpPr>
              <a:stCxn id="292" idx="9"/>
              <a:endCxn id="294" idx="3"/>
            </p:cNvCxnSpPr>
            <p:nvPr/>
          </p:nvCxnSpPr>
          <p:spPr bwMode="auto">
            <a:xfrm>
              <a:off x="7715250" y="2876550"/>
              <a:ext cx="0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Arrow Connector 271"/>
            <p:cNvCxnSpPr>
              <a:stCxn id="294" idx="1"/>
              <a:endCxn id="292" idx="11"/>
            </p:cNvCxnSpPr>
            <p:nvPr/>
          </p:nvCxnSpPr>
          <p:spPr bwMode="auto">
            <a:xfrm flipV="1">
              <a:off x="7589838" y="2876550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Arrow Connector 272"/>
            <p:cNvCxnSpPr/>
            <p:nvPr/>
          </p:nvCxnSpPr>
          <p:spPr bwMode="auto">
            <a:xfrm>
              <a:off x="6880225" y="4652963"/>
              <a:ext cx="112713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Arrow Connector 273"/>
            <p:cNvCxnSpPr/>
            <p:nvPr/>
          </p:nvCxnSpPr>
          <p:spPr bwMode="auto">
            <a:xfrm flipH="1">
              <a:off x="7391400" y="4654550"/>
              <a:ext cx="112713" cy="112713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Arrow Connector 274"/>
            <p:cNvCxnSpPr/>
            <p:nvPr/>
          </p:nvCxnSpPr>
          <p:spPr bwMode="auto">
            <a:xfrm>
              <a:off x="7691438" y="4654550"/>
              <a:ext cx="0" cy="623888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Arrow Connector 275"/>
            <p:cNvCxnSpPr/>
            <p:nvPr/>
          </p:nvCxnSpPr>
          <p:spPr bwMode="auto">
            <a:xfrm flipV="1">
              <a:off x="7566025" y="4654550"/>
              <a:ext cx="1588" cy="6238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7" name="Rectangle 38"/>
            <p:cNvSpPr/>
            <p:nvPr/>
          </p:nvSpPr>
          <p:spPr bwMode="auto">
            <a:xfrm>
              <a:off x="5272088" y="2112963"/>
              <a:ext cx="398462" cy="39846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-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78" name="Rectangle 65"/>
            <p:cNvSpPr/>
            <p:nvPr/>
          </p:nvSpPr>
          <p:spPr bwMode="auto">
            <a:xfrm>
              <a:off x="4908550" y="1749425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279" name="Rectangle 65"/>
            <p:cNvSpPr/>
            <p:nvPr/>
          </p:nvSpPr>
          <p:spPr bwMode="auto">
            <a:xfrm>
              <a:off x="5781675" y="1749425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280" name="Rectangle 65"/>
            <p:cNvSpPr/>
            <p:nvPr/>
          </p:nvSpPr>
          <p:spPr bwMode="auto">
            <a:xfrm>
              <a:off x="4908550" y="2624138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281" name="Rectangle 65"/>
            <p:cNvSpPr/>
            <p:nvPr/>
          </p:nvSpPr>
          <p:spPr bwMode="auto">
            <a:xfrm>
              <a:off x="6654800" y="1749425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282" name="Rectangle 65"/>
            <p:cNvSpPr/>
            <p:nvPr/>
          </p:nvSpPr>
          <p:spPr bwMode="auto">
            <a:xfrm>
              <a:off x="7527925" y="1749425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283" name="Rectangle 65"/>
            <p:cNvSpPr/>
            <p:nvPr/>
          </p:nvSpPr>
          <p:spPr bwMode="auto">
            <a:xfrm>
              <a:off x="5781675" y="2624138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284" name="Rectangle 38"/>
            <p:cNvSpPr/>
            <p:nvPr/>
          </p:nvSpPr>
          <p:spPr bwMode="auto">
            <a:xfrm>
              <a:off x="5270500" y="2989263"/>
              <a:ext cx="398463" cy="39846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&amp;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85" name="Rectangle 65"/>
            <p:cNvSpPr/>
            <p:nvPr/>
          </p:nvSpPr>
          <p:spPr bwMode="auto">
            <a:xfrm>
              <a:off x="4908550" y="3500438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286" name="Rectangle 65"/>
            <p:cNvSpPr/>
            <p:nvPr/>
          </p:nvSpPr>
          <p:spPr bwMode="auto">
            <a:xfrm>
              <a:off x="5781675" y="3500438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287" name="Rectangle 38"/>
            <p:cNvSpPr/>
            <p:nvPr/>
          </p:nvSpPr>
          <p:spPr bwMode="auto">
            <a:xfrm>
              <a:off x="6143625" y="2114550"/>
              <a:ext cx="398463" cy="39846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88" name="Rectangle 65"/>
            <p:cNvSpPr/>
            <p:nvPr/>
          </p:nvSpPr>
          <p:spPr bwMode="auto">
            <a:xfrm>
              <a:off x="6654800" y="2625725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289" name="Rectangle 38"/>
            <p:cNvSpPr/>
            <p:nvPr/>
          </p:nvSpPr>
          <p:spPr bwMode="auto">
            <a:xfrm>
              <a:off x="6143625" y="2990850"/>
              <a:ext cx="398463" cy="39846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&gt;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90" name="Rectangle 65"/>
            <p:cNvSpPr/>
            <p:nvPr/>
          </p:nvSpPr>
          <p:spPr bwMode="auto">
            <a:xfrm>
              <a:off x="6653213" y="3502025"/>
              <a:ext cx="250825" cy="249238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291" name="Rectangle 38"/>
            <p:cNvSpPr/>
            <p:nvPr/>
          </p:nvSpPr>
          <p:spPr bwMode="auto">
            <a:xfrm>
              <a:off x="7016750" y="2114550"/>
              <a:ext cx="398463" cy="39846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92" name="Rectangle 65"/>
            <p:cNvSpPr/>
            <p:nvPr/>
          </p:nvSpPr>
          <p:spPr bwMode="auto">
            <a:xfrm>
              <a:off x="7527925" y="2625725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293" name="Rectangle 38"/>
            <p:cNvSpPr/>
            <p:nvPr/>
          </p:nvSpPr>
          <p:spPr bwMode="auto">
            <a:xfrm>
              <a:off x="7016750" y="2990850"/>
              <a:ext cx="398463" cy="39846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94" name="Rectangle 65"/>
            <p:cNvSpPr/>
            <p:nvPr/>
          </p:nvSpPr>
          <p:spPr bwMode="auto">
            <a:xfrm>
              <a:off x="7526338" y="3502025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cxnSp>
          <p:nvCxnSpPr>
            <p:cNvPr id="295" name="Straight Arrow Connector 294"/>
            <p:cNvCxnSpPr>
              <a:endCxn id="278" idx="2"/>
            </p:cNvCxnSpPr>
            <p:nvPr/>
          </p:nvCxnSpPr>
          <p:spPr bwMode="auto">
            <a:xfrm>
              <a:off x="5029200" y="1566863"/>
              <a:ext cx="0" cy="182562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Arrow Connector 295"/>
            <p:cNvCxnSpPr/>
            <p:nvPr/>
          </p:nvCxnSpPr>
          <p:spPr bwMode="auto">
            <a:xfrm>
              <a:off x="5907088" y="1568450"/>
              <a:ext cx="0" cy="18415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Arrow Connector 296"/>
            <p:cNvCxnSpPr/>
            <p:nvPr/>
          </p:nvCxnSpPr>
          <p:spPr bwMode="auto">
            <a:xfrm>
              <a:off x="6778625" y="1566863"/>
              <a:ext cx="0" cy="182562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Arrow Connector 297"/>
            <p:cNvCxnSpPr/>
            <p:nvPr/>
          </p:nvCxnSpPr>
          <p:spPr bwMode="auto">
            <a:xfrm>
              <a:off x="7656513" y="1566863"/>
              <a:ext cx="0" cy="182562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Arrow Connector 298"/>
            <p:cNvCxnSpPr/>
            <p:nvPr/>
          </p:nvCxnSpPr>
          <p:spPr bwMode="auto">
            <a:xfrm flipH="1" flipV="1">
              <a:off x="7789863" y="1924050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Arrow Connector 299"/>
            <p:cNvCxnSpPr/>
            <p:nvPr/>
          </p:nvCxnSpPr>
          <p:spPr bwMode="auto">
            <a:xfrm>
              <a:off x="7789863" y="1800225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Arrow Connector 300"/>
            <p:cNvCxnSpPr/>
            <p:nvPr/>
          </p:nvCxnSpPr>
          <p:spPr bwMode="auto">
            <a:xfrm>
              <a:off x="7789863" y="1984375"/>
              <a:ext cx="111125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Arrow Connector 301"/>
            <p:cNvCxnSpPr/>
            <p:nvPr/>
          </p:nvCxnSpPr>
          <p:spPr bwMode="auto">
            <a:xfrm>
              <a:off x="7788275" y="2676525"/>
              <a:ext cx="623888" cy="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Arrow Connector 302"/>
            <p:cNvCxnSpPr/>
            <p:nvPr/>
          </p:nvCxnSpPr>
          <p:spPr bwMode="auto">
            <a:xfrm flipH="1" flipV="1">
              <a:off x="7788275" y="2800350"/>
              <a:ext cx="623888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Arrow Connector 303"/>
            <p:cNvCxnSpPr/>
            <p:nvPr/>
          </p:nvCxnSpPr>
          <p:spPr bwMode="auto">
            <a:xfrm flipV="1">
              <a:off x="7789863" y="2497138"/>
              <a:ext cx="111125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Arrow Connector 304"/>
            <p:cNvCxnSpPr/>
            <p:nvPr/>
          </p:nvCxnSpPr>
          <p:spPr bwMode="auto">
            <a:xfrm>
              <a:off x="7789863" y="2859088"/>
              <a:ext cx="111125" cy="1158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Arrow Connector 305"/>
            <p:cNvCxnSpPr/>
            <p:nvPr/>
          </p:nvCxnSpPr>
          <p:spPr bwMode="auto">
            <a:xfrm>
              <a:off x="7788275" y="3551238"/>
              <a:ext cx="623888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Arrow Connector 306"/>
            <p:cNvCxnSpPr/>
            <p:nvPr/>
          </p:nvCxnSpPr>
          <p:spPr bwMode="auto">
            <a:xfrm flipH="1" flipV="1">
              <a:off x="7788275" y="3676650"/>
              <a:ext cx="623888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Arrow Connector 307"/>
            <p:cNvCxnSpPr/>
            <p:nvPr/>
          </p:nvCxnSpPr>
          <p:spPr bwMode="auto">
            <a:xfrm flipV="1">
              <a:off x="7788275" y="3373438"/>
              <a:ext cx="112713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Arrow Connector 308"/>
            <p:cNvCxnSpPr/>
            <p:nvPr/>
          </p:nvCxnSpPr>
          <p:spPr bwMode="auto">
            <a:xfrm>
              <a:off x="7764463" y="4637088"/>
              <a:ext cx="112712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Arrow Connector 309"/>
            <p:cNvCxnSpPr>
              <a:endCxn id="338" idx="3"/>
            </p:cNvCxnSpPr>
            <p:nvPr/>
          </p:nvCxnSpPr>
          <p:spPr bwMode="auto">
            <a:xfrm>
              <a:off x="5091113" y="3768725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Arrow Connector 310"/>
            <p:cNvCxnSpPr>
              <a:stCxn id="338" idx="1"/>
            </p:cNvCxnSpPr>
            <p:nvPr/>
          </p:nvCxnSpPr>
          <p:spPr bwMode="auto">
            <a:xfrm flipV="1">
              <a:off x="4965700" y="3768725"/>
              <a:ext cx="1588" cy="6238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Arrow Connector 311"/>
            <p:cNvCxnSpPr>
              <a:endCxn id="337" idx="0"/>
            </p:cNvCxnSpPr>
            <p:nvPr/>
          </p:nvCxnSpPr>
          <p:spPr bwMode="auto">
            <a:xfrm>
              <a:off x="5154613" y="3768725"/>
              <a:ext cx="111125" cy="112713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Arrow Connector 312"/>
            <p:cNvCxnSpPr>
              <a:stCxn id="338" idx="5"/>
              <a:endCxn id="339" idx="15"/>
            </p:cNvCxnSpPr>
            <p:nvPr/>
          </p:nvCxnSpPr>
          <p:spPr bwMode="auto">
            <a:xfrm>
              <a:off x="5153025" y="4459288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Arrow Connector 313"/>
            <p:cNvCxnSpPr>
              <a:stCxn id="339" idx="13"/>
              <a:endCxn id="338" idx="7"/>
            </p:cNvCxnSpPr>
            <p:nvPr/>
          </p:nvCxnSpPr>
          <p:spPr bwMode="auto">
            <a:xfrm flipH="1" flipV="1">
              <a:off x="5153025" y="4583113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Arrow Connector 314"/>
            <p:cNvCxnSpPr>
              <a:stCxn id="338" idx="4"/>
              <a:endCxn id="337" idx="3"/>
            </p:cNvCxnSpPr>
            <p:nvPr/>
          </p:nvCxnSpPr>
          <p:spPr bwMode="auto">
            <a:xfrm flipV="1">
              <a:off x="5154613" y="4279900"/>
              <a:ext cx="111125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Arrow Connector 315"/>
            <p:cNvCxnSpPr>
              <a:stCxn id="337" idx="2"/>
              <a:endCxn id="339" idx="0"/>
            </p:cNvCxnSpPr>
            <p:nvPr/>
          </p:nvCxnSpPr>
          <p:spPr bwMode="auto">
            <a:xfrm>
              <a:off x="5662613" y="4279900"/>
              <a:ext cx="112712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Arrow Connector 316"/>
            <p:cNvCxnSpPr>
              <a:endCxn id="337" idx="1"/>
            </p:cNvCxnSpPr>
            <p:nvPr/>
          </p:nvCxnSpPr>
          <p:spPr bwMode="auto">
            <a:xfrm flipH="1">
              <a:off x="5662613" y="3768725"/>
              <a:ext cx="112712" cy="112713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Arrow Connector 317"/>
            <p:cNvCxnSpPr>
              <a:endCxn id="339" idx="3"/>
            </p:cNvCxnSpPr>
            <p:nvPr/>
          </p:nvCxnSpPr>
          <p:spPr bwMode="auto">
            <a:xfrm>
              <a:off x="5962650" y="3768725"/>
              <a:ext cx="1588" cy="62547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Arrow Connector 318"/>
            <p:cNvCxnSpPr>
              <a:stCxn id="339" idx="1"/>
            </p:cNvCxnSpPr>
            <p:nvPr/>
          </p:nvCxnSpPr>
          <p:spPr bwMode="auto">
            <a:xfrm flipV="1">
              <a:off x="5837238" y="3768725"/>
              <a:ext cx="1587" cy="6238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Arrow Connector 319"/>
            <p:cNvCxnSpPr>
              <a:endCxn id="340" idx="0"/>
            </p:cNvCxnSpPr>
            <p:nvPr/>
          </p:nvCxnSpPr>
          <p:spPr bwMode="auto">
            <a:xfrm>
              <a:off x="6024563" y="3768725"/>
              <a:ext cx="112712" cy="114300"/>
            </a:xfrm>
            <a:prstGeom prst="straightConnector1">
              <a:avLst/>
            </a:prstGeom>
            <a:ln w="254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Arrow Connector 320"/>
            <p:cNvCxnSpPr>
              <a:stCxn id="339" idx="5"/>
              <a:endCxn id="341" idx="15"/>
            </p:cNvCxnSpPr>
            <p:nvPr/>
          </p:nvCxnSpPr>
          <p:spPr bwMode="auto">
            <a:xfrm>
              <a:off x="6024563" y="4459288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Arrow Connector 321"/>
            <p:cNvCxnSpPr>
              <a:stCxn id="341" idx="13"/>
              <a:endCxn id="339" idx="7"/>
            </p:cNvCxnSpPr>
            <p:nvPr/>
          </p:nvCxnSpPr>
          <p:spPr bwMode="auto">
            <a:xfrm flipH="1" flipV="1">
              <a:off x="6024563" y="4583113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Arrow Connector 322"/>
            <p:cNvCxnSpPr>
              <a:stCxn id="339" idx="4"/>
              <a:endCxn id="340" idx="3"/>
            </p:cNvCxnSpPr>
            <p:nvPr/>
          </p:nvCxnSpPr>
          <p:spPr bwMode="auto">
            <a:xfrm flipV="1">
              <a:off x="6026150" y="4281488"/>
              <a:ext cx="111125" cy="11271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Arrow Connector 323"/>
            <p:cNvCxnSpPr>
              <a:stCxn id="340" idx="2"/>
              <a:endCxn id="341" idx="0"/>
            </p:cNvCxnSpPr>
            <p:nvPr/>
          </p:nvCxnSpPr>
          <p:spPr bwMode="auto">
            <a:xfrm>
              <a:off x="6535738" y="4281488"/>
              <a:ext cx="112712" cy="1127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Arrow Connector 324"/>
            <p:cNvCxnSpPr>
              <a:endCxn id="340" idx="1"/>
            </p:cNvCxnSpPr>
            <p:nvPr/>
          </p:nvCxnSpPr>
          <p:spPr bwMode="auto">
            <a:xfrm flipH="1">
              <a:off x="6535738" y="3768725"/>
              <a:ext cx="112712" cy="11430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Arrow Connector 325"/>
            <p:cNvCxnSpPr>
              <a:endCxn id="341" idx="3"/>
            </p:cNvCxnSpPr>
            <p:nvPr/>
          </p:nvCxnSpPr>
          <p:spPr bwMode="auto">
            <a:xfrm>
              <a:off x="6834188" y="3768725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Arrow Connector 326"/>
            <p:cNvCxnSpPr>
              <a:stCxn id="341" idx="1"/>
            </p:cNvCxnSpPr>
            <p:nvPr/>
          </p:nvCxnSpPr>
          <p:spPr bwMode="auto">
            <a:xfrm flipV="1">
              <a:off x="6710363" y="3768725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Arrow Connector 327"/>
            <p:cNvCxnSpPr/>
            <p:nvPr/>
          </p:nvCxnSpPr>
          <p:spPr bwMode="auto">
            <a:xfrm flipH="1" flipV="1">
              <a:off x="6897688" y="3709988"/>
              <a:ext cx="623887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Arrow Connector 328"/>
            <p:cNvCxnSpPr>
              <a:endCxn id="342" idx="0"/>
            </p:cNvCxnSpPr>
            <p:nvPr/>
          </p:nvCxnSpPr>
          <p:spPr bwMode="auto">
            <a:xfrm>
              <a:off x="6897688" y="3768725"/>
              <a:ext cx="112712" cy="114300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Arrow Connector 329"/>
            <p:cNvCxnSpPr>
              <a:endCxn id="343" idx="15"/>
            </p:cNvCxnSpPr>
            <p:nvPr/>
          </p:nvCxnSpPr>
          <p:spPr bwMode="auto">
            <a:xfrm>
              <a:off x="6897688" y="4460875"/>
              <a:ext cx="622300" cy="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Arrow Connector 330"/>
            <p:cNvCxnSpPr>
              <a:stCxn id="343" idx="13"/>
            </p:cNvCxnSpPr>
            <p:nvPr/>
          </p:nvCxnSpPr>
          <p:spPr bwMode="auto">
            <a:xfrm flipH="1" flipV="1">
              <a:off x="6897688" y="4584700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Arrow Connector 331"/>
            <p:cNvCxnSpPr>
              <a:stCxn id="341" idx="4"/>
              <a:endCxn id="342" idx="3"/>
            </p:cNvCxnSpPr>
            <p:nvPr/>
          </p:nvCxnSpPr>
          <p:spPr bwMode="auto">
            <a:xfrm flipV="1">
              <a:off x="6897688" y="4281488"/>
              <a:ext cx="112712" cy="1127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Arrow Connector 332"/>
            <p:cNvCxnSpPr>
              <a:stCxn id="342" idx="2"/>
              <a:endCxn id="343" idx="0"/>
            </p:cNvCxnSpPr>
            <p:nvPr/>
          </p:nvCxnSpPr>
          <p:spPr bwMode="auto">
            <a:xfrm>
              <a:off x="7408863" y="4281488"/>
              <a:ext cx="112712" cy="112712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Arrow Connector 333"/>
            <p:cNvCxnSpPr>
              <a:endCxn id="342" idx="1"/>
            </p:cNvCxnSpPr>
            <p:nvPr/>
          </p:nvCxnSpPr>
          <p:spPr bwMode="auto">
            <a:xfrm flipH="1">
              <a:off x="7408863" y="3770313"/>
              <a:ext cx="112712" cy="112712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Arrow Connector 334"/>
            <p:cNvCxnSpPr>
              <a:endCxn id="343" idx="3"/>
            </p:cNvCxnSpPr>
            <p:nvPr/>
          </p:nvCxnSpPr>
          <p:spPr bwMode="auto">
            <a:xfrm>
              <a:off x="7708900" y="3770313"/>
              <a:ext cx="0" cy="6238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Arrow Connector 335"/>
            <p:cNvCxnSpPr>
              <a:stCxn id="343" idx="1"/>
            </p:cNvCxnSpPr>
            <p:nvPr/>
          </p:nvCxnSpPr>
          <p:spPr bwMode="auto">
            <a:xfrm flipV="1">
              <a:off x="7583488" y="3770313"/>
              <a:ext cx="1587" cy="6238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7" name="Rectangle 38"/>
            <p:cNvSpPr/>
            <p:nvPr/>
          </p:nvSpPr>
          <p:spPr bwMode="auto">
            <a:xfrm>
              <a:off x="5265738" y="3881438"/>
              <a:ext cx="396875" cy="39846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38" name="Rectangle 65"/>
            <p:cNvSpPr/>
            <p:nvPr/>
          </p:nvSpPr>
          <p:spPr bwMode="auto">
            <a:xfrm>
              <a:off x="4903788" y="4392613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339" name="Rectangle 65"/>
            <p:cNvSpPr/>
            <p:nvPr/>
          </p:nvSpPr>
          <p:spPr bwMode="auto">
            <a:xfrm>
              <a:off x="5775325" y="4392613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340" name="Rectangle 38"/>
            <p:cNvSpPr/>
            <p:nvPr/>
          </p:nvSpPr>
          <p:spPr bwMode="auto">
            <a:xfrm>
              <a:off x="6137275" y="3883025"/>
              <a:ext cx="398463" cy="39846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?: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41" name="Rectangle 65"/>
            <p:cNvSpPr/>
            <p:nvPr/>
          </p:nvSpPr>
          <p:spPr bwMode="auto">
            <a:xfrm>
              <a:off x="6646863" y="4394200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342" name="Rectangle 38"/>
            <p:cNvSpPr/>
            <p:nvPr/>
          </p:nvSpPr>
          <p:spPr bwMode="auto">
            <a:xfrm>
              <a:off x="7010400" y="3883025"/>
              <a:ext cx="398463" cy="39846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+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43" name="Rectangle 65"/>
            <p:cNvSpPr/>
            <p:nvPr/>
          </p:nvSpPr>
          <p:spPr bwMode="auto">
            <a:xfrm>
              <a:off x="7519988" y="4394200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cxnSp>
          <p:nvCxnSpPr>
            <p:cNvPr id="344" name="Straight Arrow Connector 343"/>
            <p:cNvCxnSpPr/>
            <p:nvPr/>
          </p:nvCxnSpPr>
          <p:spPr bwMode="auto">
            <a:xfrm>
              <a:off x="7781925" y="3754438"/>
              <a:ext cx="112713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Arrow Connector 344"/>
            <p:cNvCxnSpPr/>
            <p:nvPr/>
          </p:nvCxnSpPr>
          <p:spPr bwMode="auto">
            <a:xfrm>
              <a:off x="7781925" y="4446588"/>
              <a:ext cx="622300" cy="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Arrow Connector 345"/>
            <p:cNvCxnSpPr/>
            <p:nvPr/>
          </p:nvCxnSpPr>
          <p:spPr bwMode="auto">
            <a:xfrm flipH="1" flipV="1">
              <a:off x="7781925" y="4570413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Arrow Connector 346"/>
            <p:cNvCxnSpPr/>
            <p:nvPr/>
          </p:nvCxnSpPr>
          <p:spPr bwMode="auto">
            <a:xfrm flipV="1">
              <a:off x="7781925" y="4267200"/>
              <a:ext cx="112713" cy="112713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8" name="Rounded Rectangle 347"/>
            <p:cNvSpPr/>
            <p:nvPr/>
          </p:nvSpPr>
          <p:spPr>
            <a:xfrm>
              <a:off x="4787153" y="5338482"/>
              <a:ext cx="3482789" cy="632012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Sum of Abs. Differences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9" name="Group 348"/>
          <p:cNvGrpSpPr/>
          <p:nvPr/>
        </p:nvGrpSpPr>
        <p:grpSpPr>
          <a:xfrm>
            <a:off x="4805084" y="1584794"/>
            <a:ext cx="3625010" cy="4403631"/>
            <a:chOff x="4787153" y="1566863"/>
            <a:chExt cx="3625010" cy="4403631"/>
          </a:xfrm>
        </p:grpSpPr>
        <p:cxnSp>
          <p:nvCxnSpPr>
            <p:cNvPr id="350" name="Straight Arrow Connector 349"/>
            <p:cNvCxnSpPr>
              <a:stCxn id="422" idx="5"/>
              <a:endCxn id="423" idx="15"/>
            </p:cNvCxnSpPr>
            <p:nvPr/>
          </p:nvCxnSpPr>
          <p:spPr bwMode="auto">
            <a:xfrm>
              <a:off x="5159375" y="1816100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Arrow Connector 350"/>
            <p:cNvCxnSpPr>
              <a:stCxn id="423" idx="13"/>
              <a:endCxn id="422" idx="7"/>
            </p:cNvCxnSpPr>
            <p:nvPr/>
          </p:nvCxnSpPr>
          <p:spPr bwMode="auto">
            <a:xfrm flipH="1" flipV="1">
              <a:off x="5159375" y="1939925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Arrow Connector 351"/>
            <p:cNvCxnSpPr>
              <a:stCxn id="422" idx="9"/>
              <a:endCxn id="424" idx="3"/>
            </p:cNvCxnSpPr>
            <p:nvPr/>
          </p:nvCxnSpPr>
          <p:spPr bwMode="auto">
            <a:xfrm>
              <a:off x="5097463" y="2000250"/>
              <a:ext cx="0" cy="625475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Arrow Connector 352"/>
            <p:cNvCxnSpPr>
              <a:stCxn id="423" idx="5"/>
              <a:endCxn id="425" idx="15"/>
            </p:cNvCxnSpPr>
            <p:nvPr/>
          </p:nvCxnSpPr>
          <p:spPr bwMode="auto">
            <a:xfrm>
              <a:off x="6032500" y="1816100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Arrow Connector 353"/>
            <p:cNvCxnSpPr>
              <a:stCxn id="425" idx="13"/>
              <a:endCxn id="423" idx="7"/>
            </p:cNvCxnSpPr>
            <p:nvPr/>
          </p:nvCxnSpPr>
          <p:spPr bwMode="auto">
            <a:xfrm flipH="1" flipV="1">
              <a:off x="6032500" y="1939925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Arrow Connector 354"/>
            <p:cNvCxnSpPr>
              <a:stCxn id="426" idx="13"/>
              <a:endCxn id="425" idx="7"/>
            </p:cNvCxnSpPr>
            <p:nvPr/>
          </p:nvCxnSpPr>
          <p:spPr bwMode="auto">
            <a:xfrm flipH="1" flipV="1">
              <a:off x="6905625" y="1939925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Arrow Connector 355"/>
            <p:cNvCxnSpPr>
              <a:stCxn id="425" idx="5"/>
              <a:endCxn id="426" idx="15"/>
            </p:cNvCxnSpPr>
            <p:nvPr/>
          </p:nvCxnSpPr>
          <p:spPr bwMode="auto">
            <a:xfrm>
              <a:off x="6905625" y="1816100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Arrow Connector 356"/>
            <p:cNvCxnSpPr>
              <a:stCxn id="424" idx="1"/>
              <a:endCxn id="422" idx="11"/>
            </p:cNvCxnSpPr>
            <p:nvPr/>
          </p:nvCxnSpPr>
          <p:spPr bwMode="auto">
            <a:xfrm flipV="1">
              <a:off x="4972050" y="2000250"/>
              <a:ext cx="1588" cy="6238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Arrow Connector 357"/>
            <p:cNvCxnSpPr>
              <a:stCxn id="422" idx="8"/>
              <a:endCxn id="421" idx="0"/>
            </p:cNvCxnSpPr>
            <p:nvPr/>
          </p:nvCxnSpPr>
          <p:spPr bwMode="auto">
            <a:xfrm>
              <a:off x="5159375" y="2000250"/>
              <a:ext cx="112713" cy="112713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Arrow Connector 358"/>
            <p:cNvCxnSpPr>
              <a:stCxn id="424" idx="5"/>
              <a:endCxn id="427" idx="15"/>
            </p:cNvCxnSpPr>
            <p:nvPr/>
          </p:nvCxnSpPr>
          <p:spPr bwMode="auto">
            <a:xfrm>
              <a:off x="5159375" y="2690813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Arrow Connector 359"/>
            <p:cNvCxnSpPr>
              <a:stCxn id="427" idx="13"/>
              <a:endCxn id="424" idx="7"/>
            </p:cNvCxnSpPr>
            <p:nvPr/>
          </p:nvCxnSpPr>
          <p:spPr bwMode="auto">
            <a:xfrm flipH="1" flipV="1">
              <a:off x="5159375" y="2814638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Arrow Connector 360"/>
            <p:cNvCxnSpPr>
              <a:stCxn id="424" idx="4"/>
              <a:endCxn id="421" idx="3"/>
            </p:cNvCxnSpPr>
            <p:nvPr/>
          </p:nvCxnSpPr>
          <p:spPr bwMode="auto">
            <a:xfrm flipV="1">
              <a:off x="5159375" y="2511425"/>
              <a:ext cx="112713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Arrow Connector 361"/>
            <p:cNvCxnSpPr>
              <a:stCxn id="421" idx="2"/>
              <a:endCxn id="427" idx="0"/>
            </p:cNvCxnSpPr>
            <p:nvPr/>
          </p:nvCxnSpPr>
          <p:spPr bwMode="auto">
            <a:xfrm>
              <a:off x="5670550" y="2511425"/>
              <a:ext cx="112713" cy="114300"/>
            </a:xfrm>
            <a:prstGeom prst="straightConnector1">
              <a:avLst/>
            </a:prstGeom>
            <a:ln w="25400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Arrow Connector 362"/>
            <p:cNvCxnSpPr>
              <a:stCxn id="423" idx="12"/>
              <a:endCxn id="421" idx="1"/>
            </p:cNvCxnSpPr>
            <p:nvPr/>
          </p:nvCxnSpPr>
          <p:spPr bwMode="auto">
            <a:xfrm flipH="1">
              <a:off x="5670550" y="2000250"/>
              <a:ext cx="112713" cy="112713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Arrow Connector 363"/>
            <p:cNvCxnSpPr>
              <a:stCxn id="423" idx="9"/>
              <a:endCxn id="427" idx="3"/>
            </p:cNvCxnSpPr>
            <p:nvPr/>
          </p:nvCxnSpPr>
          <p:spPr bwMode="auto">
            <a:xfrm>
              <a:off x="5969000" y="2000250"/>
              <a:ext cx="1588" cy="625475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Arrow Connector 364"/>
            <p:cNvCxnSpPr>
              <a:stCxn id="427" idx="1"/>
              <a:endCxn id="423" idx="11"/>
            </p:cNvCxnSpPr>
            <p:nvPr/>
          </p:nvCxnSpPr>
          <p:spPr bwMode="auto">
            <a:xfrm flipV="1">
              <a:off x="5845175" y="2000250"/>
              <a:ext cx="1588" cy="6238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Arrow Connector 365"/>
            <p:cNvCxnSpPr>
              <a:stCxn id="424" idx="9"/>
              <a:endCxn id="429" idx="3"/>
            </p:cNvCxnSpPr>
            <p:nvPr/>
          </p:nvCxnSpPr>
          <p:spPr bwMode="auto">
            <a:xfrm>
              <a:off x="5097463" y="2874963"/>
              <a:ext cx="0" cy="62706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Arrow Connector 366"/>
            <p:cNvCxnSpPr>
              <a:stCxn id="429" idx="1"/>
              <a:endCxn id="424" idx="11"/>
            </p:cNvCxnSpPr>
            <p:nvPr/>
          </p:nvCxnSpPr>
          <p:spPr bwMode="auto">
            <a:xfrm flipV="1">
              <a:off x="4970463" y="2874963"/>
              <a:ext cx="3175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Arrow Connector 367"/>
            <p:cNvCxnSpPr>
              <a:stCxn id="424" idx="8"/>
              <a:endCxn id="428" idx="0"/>
            </p:cNvCxnSpPr>
            <p:nvPr/>
          </p:nvCxnSpPr>
          <p:spPr bwMode="auto">
            <a:xfrm>
              <a:off x="5159375" y="2874963"/>
              <a:ext cx="111125" cy="11430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Arrow Connector 368"/>
            <p:cNvCxnSpPr>
              <a:stCxn id="429" idx="5"/>
              <a:endCxn id="430" idx="15"/>
            </p:cNvCxnSpPr>
            <p:nvPr/>
          </p:nvCxnSpPr>
          <p:spPr bwMode="auto">
            <a:xfrm>
              <a:off x="5159375" y="3567113"/>
              <a:ext cx="622300" cy="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Arrow Connector 369"/>
            <p:cNvCxnSpPr>
              <a:stCxn id="430" idx="13"/>
              <a:endCxn id="429" idx="7"/>
            </p:cNvCxnSpPr>
            <p:nvPr/>
          </p:nvCxnSpPr>
          <p:spPr bwMode="auto">
            <a:xfrm flipH="1" flipV="1">
              <a:off x="5159375" y="3690938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Arrow Connector 370"/>
            <p:cNvCxnSpPr>
              <a:stCxn id="429" idx="4"/>
              <a:endCxn id="428" idx="3"/>
            </p:cNvCxnSpPr>
            <p:nvPr/>
          </p:nvCxnSpPr>
          <p:spPr bwMode="auto">
            <a:xfrm flipV="1">
              <a:off x="5159375" y="3387725"/>
              <a:ext cx="111125" cy="112713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Arrow Connector 371"/>
            <p:cNvCxnSpPr>
              <a:stCxn id="428" idx="2"/>
              <a:endCxn id="430" idx="0"/>
            </p:cNvCxnSpPr>
            <p:nvPr/>
          </p:nvCxnSpPr>
          <p:spPr bwMode="auto">
            <a:xfrm>
              <a:off x="5668963" y="3387725"/>
              <a:ext cx="112712" cy="112713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Straight Arrow Connector 372"/>
            <p:cNvCxnSpPr>
              <a:stCxn id="427" idx="12"/>
              <a:endCxn id="428" idx="1"/>
            </p:cNvCxnSpPr>
            <p:nvPr/>
          </p:nvCxnSpPr>
          <p:spPr bwMode="auto">
            <a:xfrm flipH="1">
              <a:off x="5668963" y="2874963"/>
              <a:ext cx="114300" cy="114300"/>
            </a:xfrm>
            <a:prstGeom prst="straightConnector1">
              <a:avLst/>
            </a:prstGeom>
            <a:ln w="254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Arrow Connector 373"/>
            <p:cNvCxnSpPr>
              <a:stCxn id="427" idx="9"/>
              <a:endCxn id="430" idx="3"/>
            </p:cNvCxnSpPr>
            <p:nvPr/>
          </p:nvCxnSpPr>
          <p:spPr bwMode="auto">
            <a:xfrm>
              <a:off x="5969000" y="2874963"/>
              <a:ext cx="1588" cy="62706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Arrow Connector 374"/>
            <p:cNvCxnSpPr>
              <a:stCxn id="430" idx="1"/>
              <a:endCxn id="427" idx="11"/>
            </p:cNvCxnSpPr>
            <p:nvPr/>
          </p:nvCxnSpPr>
          <p:spPr bwMode="auto">
            <a:xfrm flipV="1">
              <a:off x="5843588" y="2874963"/>
              <a:ext cx="3175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Arrow Connector 375"/>
            <p:cNvCxnSpPr/>
            <p:nvPr/>
          </p:nvCxnSpPr>
          <p:spPr bwMode="auto">
            <a:xfrm>
              <a:off x="5072063" y="4652963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Arrow Connector 376"/>
            <p:cNvCxnSpPr/>
            <p:nvPr/>
          </p:nvCxnSpPr>
          <p:spPr bwMode="auto">
            <a:xfrm flipV="1">
              <a:off x="4946650" y="4652963"/>
              <a:ext cx="1588" cy="6238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Arrow Connector 377"/>
            <p:cNvCxnSpPr/>
            <p:nvPr/>
          </p:nvCxnSpPr>
          <p:spPr bwMode="auto">
            <a:xfrm>
              <a:off x="5135563" y="4652963"/>
              <a:ext cx="111125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Arrow Connector 378"/>
            <p:cNvCxnSpPr/>
            <p:nvPr/>
          </p:nvCxnSpPr>
          <p:spPr bwMode="auto">
            <a:xfrm flipH="1">
              <a:off x="5645150" y="4652963"/>
              <a:ext cx="112713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Arrow Connector 379"/>
            <p:cNvCxnSpPr/>
            <p:nvPr/>
          </p:nvCxnSpPr>
          <p:spPr bwMode="auto">
            <a:xfrm>
              <a:off x="5945188" y="4652963"/>
              <a:ext cx="1587" cy="625475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Arrow Connector 380"/>
            <p:cNvCxnSpPr/>
            <p:nvPr/>
          </p:nvCxnSpPr>
          <p:spPr bwMode="auto">
            <a:xfrm flipV="1">
              <a:off x="5819775" y="4652963"/>
              <a:ext cx="1588" cy="6238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Arrow Connector 381"/>
            <p:cNvCxnSpPr>
              <a:stCxn id="423" idx="8"/>
              <a:endCxn id="431" idx="0"/>
            </p:cNvCxnSpPr>
            <p:nvPr/>
          </p:nvCxnSpPr>
          <p:spPr bwMode="auto">
            <a:xfrm>
              <a:off x="6032500" y="2000250"/>
              <a:ext cx="111125" cy="114300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Arrow Connector 382"/>
            <p:cNvCxnSpPr>
              <a:stCxn id="427" idx="5"/>
              <a:endCxn id="432" idx="15"/>
            </p:cNvCxnSpPr>
            <p:nvPr/>
          </p:nvCxnSpPr>
          <p:spPr bwMode="auto">
            <a:xfrm>
              <a:off x="6032500" y="2690813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Arrow Connector 383"/>
            <p:cNvCxnSpPr>
              <a:stCxn id="432" idx="13"/>
              <a:endCxn id="427" idx="7"/>
            </p:cNvCxnSpPr>
            <p:nvPr/>
          </p:nvCxnSpPr>
          <p:spPr bwMode="auto">
            <a:xfrm flipH="1" flipV="1">
              <a:off x="6032500" y="2814638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Arrow Connector 384"/>
            <p:cNvCxnSpPr>
              <a:stCxn id="427" idx="4"/>
              <a:endCxn id="431" idx="3"/>
            </p:cNvCxnSpPr>
            <p:nvPr/>
          </p:nvCxnSpPr>
          <p:spPr bwMode="auto">
            <a:xfrm flipV="1">
              <a:off x="6032500" y="2513013"/>
              <a:ext cx="111125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Arrow Connector 385"/>
            <p:cNvCxnSpPr>
              <a:stCxn id="431" idx="2"/>
              <a:endCxn id="432" idx="0"/>
            </p:cNvCxnSpPr>
            <p:nvPr/>
          </p:nvCxnSpPr>
          <p:spPr bwMode="auto">
            <a:xfrm>
              <a:off x="6542088" y="2513013"/>
              <a:ext cx="112712" cy="112712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Arrow Connector 386"/>
            <p:cNvCxnSpPr>
              <a:stCxn id="425" idx="12"/>
              <a:endCxn id="431" idx="1"/>
            </p:cNvCxnSpPr>
            <p:nvPr/>
          </p:nvCxnSpPr>
          <p:spPr bwMode="auto">
            <a:xfrm flipH="1">
              <a:off x="6542088" y="2000250"/>
              <a:ext cx="114300" cy="114300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Arrow Connector 387"/>
            <p:cNvCxnSpPr>
              <a:stCxn id="425" idx="9"/>
              <a:endCxn id="432" idx="3"/>
            </p:cNvCxnSpPr>
            <p:nvPr/>
          </p:nvCxnSpPr>
          <p:spPr bwMode="auto">
            <a:xfrm>
              <a:off x="6842125" y="2000250"/>
              <a:ext cx="1588" cy="625475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Arrow Connector 388"/>
            <p:cNvCxnSpPr>
              <a:stCxn id="432" idx="1"/>
              <a:endCxn id="425" idx="11"/>
            </p:cNvCxnSpPr>
            <p:nvPr/>
          </p:nvCxnSpPr>
          <p:spPr bwMode="auto">
            <a:xfrm flipV="1">
              <a:off x="6716713" y="2000250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Arrow Connector 389"/>
            <p:cNvCxnSpPr>
              <a:stCxn id="427" idx="8"/>
              <a:endCxn id="433" idx="0"/>
            </p:cNvCxnSpPr>
            <p:nvPr/>
          </p:nvCxnSpPr>
          <p:spPr bwMode="auto">
            <a:xfrm>
              <a:off x="6032500" y="2874963"/>
              <a:ext cx="111125" cy="115887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Arrow Connector 390"/>
            <p:cNvCxnSpPr>
              <a:stCxn id="430" idx="5"/>
              <a:endCxn id="434" idx="15"/>
            </p:cNvCxnSpPr>
            <p:nvPr/>
          </p:nvCxnSpPr>
          <p:spPr bwMode="auto">
            <a:xfrm>
              <a:off x="6030913" y="3567113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Arrow Connector 391"/>
            <p:cNvCxnSpPr>
              <a:stCxn id="434" idx="13"/>
              <a:endCxn id="430" idx="7"/>
            </p:cNvCxnSpPr>
            <p:nvPr/>
          </p:nvCxnSpPr>
          <p:spPr bwMode="auto">
            <a:xfrm flipH="1" flipV="1">
              <a:off x="6030913" y="3690938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Arrow Connector 392"/>
            <p:cNvCxnSpPr>
              <a:stCxn id="430" idx="4"/>
              <a:endCxn id="433" idx="3"/>
            </p:cNvCxnSpPr>
            <p:nvPr/>
          </p:nvCxnSpPr>
          <p:spPr bwMode="auto">
            <a:xfrm flipV="1">
              <a:off x="6032500" y="3389313"/>
              <a:ext cx="111125" cy="11112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Arrow Connector 393"/>
            <p:cNvCxnSpPr>
              <a:stCxn id="433" idx="2"/>
              <a:endCxn id="434" idx="0"/>
            </p:cNvCxnSpPr>
            <p:nvPr/>
          </p:nvCxnSpPr>
          <p:spPr bwMode="auto">
            <a:xfrm>
              <a:off x="6542088" y="3389313"/>
              <a:ext cx="112712" cy="112712"/>
            </a:xfrm>
            <a:prstGeom prst="straightConnector1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Arrow Connector 394"/>
            <p:cNvCxnSpPr>
              <a:stCxn id="432" idx="12"/>
              <a:endCxn id="433" idx="1"/>
            </p:cNvCxnSpPr>
            <p:nvPr/>
          </p:nvCxnSpPr>
          <p:spPr bwMode="auto">
            <a:xfrm flipH="1">
              <a:off x="6542088" y="2874963"/>
              <a:ext cx="112712" cy="115887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Arrow Connector 395"/>
            <p:cNvCxnSpPr>
              <a:stCxn id="432" idx="9"/>
              <a:endCxn id="434" idx="3"/>
            </p:cNvCxnSpPr>
            <p:nvPr/>
          </p:nvCxnSpPr>
          <p:spPr bwMode="auto">
            <a:xfrm>
              <a:off x="6842125" y="2876550"/>
              <a:ext cx="0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Arrow Connector 396"/>
            <p:cNvCxnSpPr>
              <a:stCxn id="434" idx="1"/>
              <a:endCxn id="432" idx="11"/>
            </p:cNvCxnSpPr>
            <p:nvPr/>
          </p:nvCxnSpPr>
          <p:spPr bwMode="auto">
            <a:xfrm flipV="1">
              <a:off x="6716713" y="2876550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Arrow Connector 397"/>
            <p:cNvCxnSpPr/>
            <p:nvPr/>
          </p:nvCxnSpPr>
          <p:spPr bwMode="auto">
            <a:xfrm>
              <a:off x="6007100" y="4652963"/>
              <a:ext cx="112713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Arrow Connector 398"/>
            <p:cNvCxnSpPr/>
            <p:nvPr/>
          </p:nvCxnSpPr>
          <p:spPr bwMode="auto">
            <a:xfrm flipH="1">
              <a:off x="6518275" y="4652963"/>
              <a:ext cx="112713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Arrow Connector 399"/>
            <p:cNvCxnSpPr/>
            <p:nvPr/>
          </p:nvCxnSpPr>
          <p:spPr bwMode="auto">
            <a:xfrm>
              <a:off x="6816725" y="4652963"/>
              <a:ext cx="1588" cy="625475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Arrow Connector 400"/>
            <p:cNvCxnSpPr/>
            <p:nvPr/>
          </p:nvCxnSpPr>
          <p:spPr bwMode="auto">
            <a:xfrm flipV="1">
              <a:off x="6692900" y="4652963"/>
              <a:ext cx="1588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Arrow Connector 401"/>
            <p:cNvCxnSpPr>
              <a:stCxn id="425" idx="8"/>
              <a:endCxn id="435" idx="0"/>
            </p:cNvCxnSpPr>
            <p:nvPr/>
          </p:nvCxnSpPr>
          <p:spPr bwMode="auto">
            <a:xfrm>
              <a:off x="6905625" y="2000250"/>
              <a:ext cx="111125" cy="114300"/>
            </a:xfrm>
            <a:prstGeom prst="straightConnector1">
              <a:avLst/>
            </a:prstGeom>
            <a:ln w="2540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Arrow Connector 402"/>
            <p:cNvCxnSpPr>
              <a:stCxn id="432" idx="5"/>
              <a:endCxn id="436" idx="15"/>
            </p:cNvCxnSpPr>
            <p:nvPr/>
          </p:nvCxnSpPr>
          <p:spPr bwMode="auto">
            <a:xfrm>
              <a:off x="6904038" y="2692400"/>
              <a:ext cx="623887" cy="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Arrow Connector 403"/>
            <p:cNvCxnSpPr>
              <a:stCxn id="436" idx="13"/>
              <a:endCxn id="432" idx="7"/>
            </p:cNvCxnSpPr>
            <p:nvPr/>
          </p:nvCxnSpPr>
          <p:spPr bwMode="auto">
            <a:xfrm flipH="1" flipV="1">
              <a:off x="6904038" y="2816225"/>
              <a:ext cx="623887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Arrow Connector 404"/>
            <p:cNvCxnSpPr>
              <a:stCxn id="432" idx="4"/>
            </p:cNvCxnSpPr>
            <p:nvPr/>
          </p:nvCxnSpPr>
          <p:spPr bwMode="auto">
            <a:xfrm flipV="1">
              <a:off x="6905625" y="2513013"/>
              <a:ext cx="111125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Arrow Connector 405"/>
            <p:cNvCxnSpPr>
              <a:stCxn id="435" idx="2"/>
              <a:endCxn id="436" idx="0"/>
            </p:cNvCxnSpPr>
            <p:nvPr/>
          </p:nvCxnSpPr>
          <p:spPr bwMode="auto">
            <a:xfrm>
              <a:off x="7415213" y="2513013"/>
              <a:ext cx="112712" cy="112712"/>
            </a:xfrm>
            <a:prstGeom prst="straightConnector1">
              <a:avLst/>
            </a:prstGeom>
            <a:ln w="25400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Arrow Connector 406"/>
            <p:cNvCxnSpPr>
              <a:stCxn id="426" idx="12"/>
            </p:cNvCxnSpPr>
            <p:nvPr/>
          </p:nvCxnSpPr>
          <p:spPr bwMode="auto">
            <a:xfrm flipH="1">
              <a:off x="7415213" y="2000250"/>
              <a:ext cx="112712" cy="114300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Arrow Connector 407"/>
            <p:cNvCxnSpPr>
              <a:stCxn id="426" idx="9"/>
              <a:endCxn id="436" idx="3"/>
            </p:cNvCxnSpPr>
            <p:nvPr/>
          </p:nvCxnSpPr>
          <p:spPr bwMode="auto">
            <a:xfrm>
              <a:off x="7715250" y="2000250"/>
              <a:ext cx="1588" cy="627063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Straight Arrow Connector 408"/>
            <p:cNvCxnSpPr>
              <a:stCxn id="436" idx="1"/>
              <a:endCxn id="426" idx="11"/>
            </p:cNvCxnSpPr>
            <p:nvPr/>
          </p:nvCxnSpPr>
          <p:spPr bwMode="auto">
            <a:xfrm flipV="1">
              <a:off x="7589838" y="2000250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Arrow Connector 409"/>
            <p:cNvCxnSpPr>
              <a:stCxn id="432" idx="8"/>
              <a:endCxn id="437" idx="0"/>
            </p:cNvCxnSpPr>
            <p:nvPr/>
          </p:nvCxnSpPr>
          <p:spPr bwMode="auto">
            <a:xfrm>
              <a:off x="6905625" y="2874963"/>
              <a:ext cx="111125" cy="115887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Arrow Connector 410"/>
            <p:cNvCxnSpPr>
              <a:stCxn id="434" idx="5"/>
              <a:endCxn id="438" idx="15"/>
            </p:cNvCxnSpPr>
            <p:nvPr/>
          </p:nvCxnSpPr>
          <p:spPr bwMode="auto">
            <a:xfrm>
              <a:off x="6904038" y="3567113"/>
              <a:ext cx="623887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Arrow Connector 411"/>
            <p:cNvCxnSpPr>
              <a:stCxn id="434" idx="4"/>
              <a:endCxn id="437" idx="3"/>
            </p:cNvCxnSpPr>
            <p:nvPr/>
          </p:nvCxnSpPr>
          <p:spPr bwMode="auto">
            <a:xfrm flipV="1">
              <a:off x="6904038" y="3389313"/>
              <a:ext cx="112712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Arrow Connector 412"/>
            <p:cNvCxnSpPr>
              <a:stCxn id="437" idx="2"/>
              <a:endCxn id="438" idx="0"/>
            </p:cNvCxnSpPr>
            <p:nvPr/>
          </p:nvCxnSpPr>
          <p:spPr bwMode="auto">
            <a:xfrm>
              <a:off x="7415213" y="3389313"/>
              <a:ext cx="112712" cy="112712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Arrow Connector 413"/>
            <p:cNvCxnSpPr>
              <a:stCxn id="436" idx="12"/>
              <a:endCxn id="437" idx="1"/>
            </p:cNvCxnSpPr>
            <p:nvPr/>
          </p:nvCxnSpPr>
          <p:spPr bwMode="auto">
            <a:xfrm flipH="1">
              <a:off x="7415213" y="2876550"/>
              <a:ext cx="112712" cy="114300"/>
            </a:xfrm>
            <a:prstGeom prst="straightConnector1">
              <a:avLst/>
            </a:prstGeom>
            <a:ln w="254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Arrow Connector 414"/>
            <p:cNvCxnSpPr>
              <a:stCxn id="436" idx="9"/>
              <a:endCxn id="438" idx="3"/>
            </p:cNvCxnSpPr>
            <p:nvPr/>
          </p:nvCxnSpPr>
          <p:spPr bwMode="auto">
            <a:xfrm>
              <a:off x="7715250" y="2876550"/>
              <a:ext cx="0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Arrow Connector 415"/>
            <p:cNvCxnSpPr>
              <a:stCxn id="438" idx="1"/>
              <a:endCxn id="436" idx="11"/>
            </p:cNvCxnSpPr>
            <p:nvPr/>
          </p:nvCxnSpPr>
          <p:spPr bwMode="auto">
            <a:xfrm flipV="1">
              <a:off x="7589838" y="2876550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Arrow Connector 416"/>
            <p:cNvCxnSpPr/>
            <p:nvPr/>
          </p:nvCxnSpPr>
          <p:spPr bwMode="auto">
            <a:xfrm>
              <a:off x="6880225" y="4652963"/>
              <a:ext cx="112713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Arrow Connector 417"/>
            <p:cNvCxnSpPr/>
            <p:nvPr/>
          </p:nvCxnSpPr>
          <p:spPr bwMode="auto">
            <a:xfrm flipH="1">
              <a:off x="7391400" y="4654550"/>
              <a:ext cx="112713" cy="112713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Arrow Connector 418"/>
            <p:cNvCxnSpPr/>
            <p:nvPr/>
          </p:nvCxnSpPr>
          <p:spPr bwMode="auto">
            <a:xfrm>
              <a:off x="7691438" y="4654550"/>
              <a:ext cx="0" cy="623888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Arrow Connector 419"/>
            <p:cNvCxnSpPr/>
            <p:nvPr/>
          </p:nvCxnSpPr>
          <p:spPr bwMode="auto">
            <a:xfrm flipV="1">
              <a:off x="7566025" y="4654550"/>
              <a:ext cx="1588" cy="6238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1" name="Rectangle 38"/>
            <p:cNvSpPr/>
            <p:nvPr/>
          </p:nvSpPr>
          <p:spPr bwMode="auto">
            <a:xfrm>
              <a:off x="5272088" y="2112963"/>
              <a:ext cx="398462" cy="39846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×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22" name="Rectangle 65"/>
            <p:cNvSpPr/>
            <p:nvPr/>
          </p:nvSpPr>
          <p:spPr bwMode="auto">
            <a:xfrm>
              <a:off x="4908550" y="1749425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423" name="Rectangle 65"/>
            <p:cNvSpPr/>
            <p:nvPr/>
          </p:nvSpPr>
          <p:spPr bwMode="auto">
            <a:xfrm>
              <a:off x="5781675" y="1749425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424" name="Rectangle 65"/>
            <p:cNvSpPr/>
            <p:nvPr/>
          </p:nvSpPr>
          <p:spPr bwMode="auto">
            <a:xfrm>
              <a:off x="4908550" y="2624138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425" name="Rectangle 65"/>
            <p:cNvSpPr/>
            <p:nvPr/>
          </p:nvSpPr>
          <p:spPr bwMode="auto">
            <a:xfrm>
              <a:off x="6654800" y="1749425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426" name="Rectangle 65"/>
            <p:cNvSpPr/>
            <p:nvPr/>
          </p:nvSpPr>
          <p:spPr bwMode="auto">
            <a:xfrm>
              <a:off x="7527925" y="1749425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427" name="Rectangle 65"/>
            <p:cNvSpPr/>
            <p:nvPr/>
          </p:nvSpPr>
          <p:spPr bwMode="auto">
            <a:xfrm>
              <a:off x="5781675" y="2624138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428" name="Rectangle 38"/>
            <p:cNvSpPr/>
            <p:nvPr/>
          </p:nvSpPr>
          <p:spPr bwMode="auto">
            <a:xfrm>
              <a:off x="5270500" y="2989263"/>
              <a:ext cx="398463" cy="39846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+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29" name="Rectangle 65"/>
            <p:cNvSpPr/>
            <p:nvPr/>
          </p:nvSpPr>
          <p:spPr bwMode="auto">
            <a:xfrm>
              <a:off x="4908550" y="3500438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430" name="Rectangle 65"/>
            <p:cNvSpPr/>
            <p:nvPr/>
          </p:nvSpPr>
          <p:spPr bwMode="auto">
            <a:xfrm>
              <a:off x="5781675" y="3500438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431" name="Rectangle 38"/>
            <p:cNvSpPr/>
            <p:nvPr/>
          </p:nvSpPr>
          <p:spPr bwMode="auto">
            <a:xfrm>
              <a:off x="6143625" y="2114550"/>
              <a:ext cx="398463" cy="39846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rgbClr val="000000"/>
                  </a:solidFill>
                </a:rPr>
                <a:t>×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32" name="Rectangle 65"/>
            <p:cNvSpPr/>
            <p:nvPr/>
          </p:nvSpPr>
          <p:spPr bwMode="auto">
            <a:xfrm>
              <a:off x="6654800" y="2625725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433" name="Rectangle 38"/>
            <p:cNvSpPr/>
            <p:nvPr/>
          </p:nvSpPr>
          <p:spPr bwMode="auto">
            <a:xfrm>
              <a:off x="6143625" y="2990850"/>
              <a:ext cx="398463" cy="39846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434" name="Rectangle 65"/>
            <p:cNvSpPr/>
            <p:nvPr/>
          </p:nvSpPr>
          <p:spPr bwMode="auto">
            <a:xfrm>
              <a:off x="6653213" y="3502025"/>
              <a:ext cx="250825" cy="249238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435" name="Rectangle 38"/>
            <p:cNvSpPr/>
            <p:nvPr/>
          </p:nvSpPr>
          <p:spPr bwMode="auto">
            <a:xfrm>
              <a:off x="7016750" y="2114550"/>
              <a:ext cx="398463" cy="39846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×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36" name="Rectangle 65"/>
            <p:cNvSpPr/>
            <p:nvPr/>
          </p:nvSpPr>
          <p:spPr bwMode="auto">
            <a:xfrm>
              <a:off x="7527925" y="2625725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437" name="Rectangle 38"/>
            <p:cNvSpPr/>
            <p:nvPr/>
          </p:nvSpPr>
          <p:spPr bwMode="auto">
            <a:xfrm>
              <a:off x="7016750" y="2990850"/>
              <a:ext cx="398463" cy="39846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+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38" name="Rectangle 65"/>
            <p:cNvSpPr/>
            <p:nvPr/>
          </p:nvSpPr>
          <p:spPr bwMode="auto">
            <a:xfrm>
              <a:off x="7526338" y="3502025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cxnSp>
          <p:nvCxnSpPr>
            <p:cNvPr id="439" name="Straight Arrow Connector 438"/>
            <p:cNvCxnSpPr>
              <a:endCxn id="422" idx="2"/>
            </p:cNvCxnSpPr>
            <p:nvPr/>
          </p:nvCxnSpPr>
          <p:spPr bwMode="auto">
            <a:xfrm>
              <a:off x="5029200" y="1566863"/>
              <a:ext cx="0" cy="182562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Arrow Connector 439"/>
            <p:cNvCxnSpPr/>
            <p:nvPr/>
          </p:nvCxnSpPr>
          <p:spPr bwMode="auto">
            <a:xfrm>
              <a:off x="5907088" y="1568450"/>
              <a:ext cx="0" cy="18415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Arrow Connector 440"/>
            <p:cNvCxnSpPr/>
            <p:nvPr/>
          </p:nvCxnSpPr>
          <p:spPr bwMode="auto">
            <a:xfrm>
              <a:off x="6778625" y="1566863"/>
              <a:ext cx="0" cy="182562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Arrow Connector 441"/>
            <p:cNvCxnSpPr/>
            <p:nvPr/>
          </p:nvCxnSpPr>
          <p:spPr bwMode="auto">
            <a:xfrm>
              <a:off x="7656513" y="1566863"/>
              <a:ext cx="0" cy="182562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Arrow Connector 442"/>
            <p:cNvCxnSpPr/>
            <p:nvPr/>
          </p:nvCxnSpPr>
          <p:spPr bwMode="auto">
            <a:xfrm flipH="1" flipV="1">
              <a:off x="7789863" y="1924050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Arrow Connector 443"/>
            <p:cNvCxnSpPr/>
            <p:nvPr/>
          </p:nvCxnSpPr>
          <p:spPr bwMode="auto">
            <a:xfrm>
              <a:off x="7789863" y="1800225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Arrow Connector 444"/>
            <p:cNvCxnSpPr/>
            <p:nvPr/>
          </p:nvCxnSpPr>
          <p:spPr bwMode="auto">
            <a:xfrm>
              <a:off x="7789863" y="1984375"/>
              <a:ext cx="111125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Arrow Connector 445"/>
            <p:cNvCxnSpPr/>
            <p:nvPr/>
          </p:nvCxnSpPr>
          <p:spPr bwMode="auto">
            <a:xfrm>
              <a:off x="7788275" y="2676525"/>
              <a:ext cx="623888" cy="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Arrow Connector 446"/>
            <p:cNvCxnSpPr/>
            <p:nvPr/>
          </p:nvCxnSpPr>
          <p:spPr bwMode="auto">
            <a:xfrm flipH="1" flipV="1">
              <a:off x="7788275" y="2800350"/>
              <a:ext cx="623888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Arrow Connector 447"/>
            <p:cNvCxnSpPr/>
            <p:nvPr/>
          </p:nvCxnSpPr>
          <p:spPr bwMode="auto">
            <a:xfrm flipV="1">
              <a:off x="7789863" y="2497138"/>
              <a:ext cx="111125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Arrow Connector 448"/>
            <p:cNvCxnSpPr/>
            <p:nvPr/>
          </p:nvCxnSpPr>
          <p:spPr bwMode="auto">
            <a:xfrm>
              <a:off x="7789863" y="2859088"/>
              <a:ext cx="111125" cy="1158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Straight Arrow Connector 449"/>
            <p:cNvCxnSpPr/>
            <p:nvPr/>
          </p:nvCxnSpPr>
          <p:spPr bwMode="auto">
            <a:xfrm>
              <a:off x="7788275" y="3551238"/>
              <a:ext cx="623888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Arrow Connector 450"/>
            <p:cNvCxnSpPr/>
            <p:nvPr/>
          </p:nvCxnSpPr>
          <p:spPr bwMode="auto">
            <a:xfrm flipH="1" flipV="1">
              <a:off x="7788275" y="3676650"/>
              <a:ext cx="623888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traight Arrow Connector 451"/>
            <p:cNvCxnSpPr/>
            <p:nvPr/>
          </p:nvCxnSpPr>
          <p:spPr bwMode="auto">
            <a:xfrm flipV="1">
              <a:off x="7788275" y="3373438"/>
              <a:ext cx="112713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Straight Arrow Connector 452"/>
            <p:cNvCxnSpPr/>
            <p:nvPr/>
          </p:nvCxnSpPr>
          <p:spPr bwMode="auto">
            <a:xfrm>
              <a:off x="7764463" y="4637088"/>
              <a:ext cx="112712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Arrow Connector 453"/>
            <p:cNvCxnSpPr>
              <a:endCxn id="482" idx="3"/>
            </p:cNvCxnSpPr>
            <p:nvPr/>
          </p:nvCxnSpPr>
          <p:spPr bwMode="auto">
            <a:xfrm>
              <a:off x="5091113" y="3768725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Straight Arrow Connector 454"/>
            <p:cNvCxnSpPr>
              <a:stCxn id="482" idx="1"/>
            </p:cNvCxnSpPr>
            <p:nvPr/>
          </p:nvCxnSpPr>
          <p:spPr bwMode="auto">
            <a:xfrm flipV="1">
              <a:off x="4965700" y="3768725"/>
              <a:ext cx="1588" cy="6238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Arrow Connector 455"/>
            <p:cNvCxnSpPr>
              <a:endCxn id="481" idx="0"/>
            </p:cNvCxnSpPr>
            <p:nvPr/>
          </p:nvCxnSpPr>
          <p:spPr bwMode="auto">
            <a:xfrm>
              <a:off x="5154613" y="3768725"/>
              <a:ext cx="111125" cy="112713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Straight Arrow Connector 456"/>
            <p:cNvCxnSpPr>
              <a:stCxn id="482" idx="5"/>
              <a:endCxn id="483" idx="15"/>
            </p:cNvCxnSpPr>
            <p:nvPr/>
          </p:nvCxnSpPr>
          <p:spPr bwMode="auto">
            <a:xfrm>
              <a:off x="5153025" y="4459288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Arrow Connector 457"/>
            <p:cNvCxnSpPr>
              <a:stCxn id="483" idx="13"/>
              <a:endCxn id="482" idx="7"/>
            </p:cNvCxnSpPr>
            <p:nvPr/>
          </p:nvCxnSpPr>
          <p:spPr bwMode="auto">
            <a:xfrm flipH="1" flipV="1">
              <a:off x="5153025" y="4583113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Arrow Connector 458"/>
            <p:cNvCxnSpPr>
              <a:stCxn id="482" idx="4"/>
              <a:endCxn id="481" idx="3"/>
            </p:cNvCxnSpPr>
            <p:nvPr/>
          </p:nvCxnSpPr>
          <p:spPr bwMode="auto">
            <a:xfrm flipV="1">
              <a:off x="5154613" y="4279900"/>
              <a:ext cx="111125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Arrow Connector 459"/>
            <p:cNvCxnSpPr>
              <a:stCxn id="481" idx="2"/>
              <a:endCxn id="483" idx="0"/>
            </p:cNvCxnSpPr>
            <p:nvPr/>
          </p:nvCxnSpPr>
          <p:spPr bwMode="auto">
            <a:xfrm>
              <a:off x="5662613" y="4279900"/>
              <a:ext cx="112712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Straight Arrow Connector 460"/>
            <p:cNvCxnSpPr>
              <a:endCxn id="481" idx="1"/>
            </p:cNvCxnSpPr>
            <p:nvPr/>
          </p:nvCxnSpPr>
          <p:spPr bwMode="auto">
            <a:xfrm flipH="1">
              <a:off x="5662613" y="3768725"/>
              <a:ext cx="112712" cy="112713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Straight Arrow Connector 461"/>
            <p:cNvCxnSpPr>
              <a:endCxn id="483" idx="3"/>
            </p:cNvCxnSpPr>
            <p:nvPr/>
          </p:nvCxnSpPr>
          <p:spPr bwMode="auto">
            <a:xfrm>
              <a:off x="5962650" y="3768725"/>
              <a:ext cx="1588" cy="625475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Arrow Connector 462"/>
            <p:cNvCxnSpPr>
              <a:stCxn id="483" idx="1"/>
            </p:cNvCxnSpPr>
            <p:nvPr/>
          </p:nvCxnSpPr>
          <p:spPr bwMode="auto">
            <a:xfrm flipV="1">
              <a:off x="5837238" y="3768725"/>
              <a:ext cx="1587" cy="6238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Straight Arrow Connector 463"/>
            <p:cNvCxnSpPr>
              <a:endCxn id="484" idx="0"/>
            </p:cNvCxnSpPr>
            <p:nvPr/>
          </p:nvCxnSpPr>
          <p:spPr bwMode="auto">
            <a:xfrm>
              <a:off x="6024563" y="3768725"/>
              <a:ext cx="112712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Straight Arrow Connector 464"/>
            <p:cNvCxnSpPr>
              <a:stCxn id="483" idx="5"/>
              <a:endCxn id="485" idx="15"/>
            </p:cNvCxnSpPr>
            <p:nvPr/>
          </p:nvCxnSpPr>
          <p:spPr bwMode="auto">
            <a:xfrm>
              <a:off x="6024563" y="4459288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Straight Arrow Connector 465"/>
            <p:cNvCxnSpPr>
              <a:stCxn id="485" idx="13"/>
              <a:endCxn id="483" idx="7"/>
            </p:cNvCxnSpPr>
            <p:nvPr/>
          </p:nvCxnSpPr>
          <p:spPr bwMode="auto">
            <a:xfrm flipH="1" flipV="1">
              <a:off x="6024563" y="4583113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Straight Arrow Connector 466"/>
            <p:cNvCxnSpPr>
              <a:stCxn id="483" idx="4"/>
              <a:endCxn id="484" idx="3"/>
            </p:cNvCxnSpPr>
            <p:nvPr/>
          </p:nvCxnSpPr>
          <p:spPr bwMode="auto">
            <a:xfrm flipV="1">
              <a:off x="6026150" y="4281488"/>
              <a:ext cx="111125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Arrow Connector 467"/>
            <p:cNvCxnSpPr>
              <a:stCxn id="484" idx="2"/>
              <a:endCxn id="485" idx="0"/>
            </p:cNvCxnSpPr>
            <p:nvPr/>
          </p:nvCxnSpPr>
          <p:spPr bwMode="auto">
            <a:xfrm>
              <a:off x="6535738" y="4281488"/>
              <a:ext cx="112712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Straight Arrow Connector 468"/>
            <p:cNvCxnSpPr>
              <a:endCxn id="484" idx="1"/>
            </p:cNvCxnSpPr>
            <p:nvPr/>
          </p:nvCxnSpPr>
          <p:spPr bwMode="auto">
            <a:xfrm flipH="1">
              <a:off x="6535738" y="3768725"/>
              <a:ext cx="112712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Straight Arrow Connector 469"/>
            <p:cNvCxnSpPr>
              <a:endCxn id="485" idx="3"/>
            </p:cNvCxnSpPr>
            <p:nvPr/>
          </p:nvCxnSpPr>
          <p:spPr bwMode="auto">
            <a:xfrm>
              <a:off x="6834188" y="3768725"/>
              <a:ext cx="1587" cy="625475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Straight Arrow Connector 470"/>
            <p:cNvCxnSpPr>
              <a:stCxn id="485" idx="1"/>
            </p:cNvCxnSpPr>
            <p:nvPr/>
          </p:nvCxnSpPr>
          <p:spPr bwMode="auto">
            <a:xfrm flipV="1">
              <a:off x="6710363" y="3768725"/>
              <a:ext cx="1587" cy="625475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Arrow Connector 471"/>
            <p:cNvCxnSpPr/>
            <p:nvPr/>
          </p:nvCxnSpPr>
          <p:spPr bwMode="auto">
            <a:xfrm flipH="1" flipV="1">
              <a:off x="6897688" y="3709988"/>
              <a:ext cx="623887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Arrow Connector 472"/>
            <p:cNvCxnSpPr>
              <a:endCxn id="486" idx="0"/>
            </p:cNvCxnSpPr>
            <p:nvPr/>
          </p:nvCxnSpPr>
          <p:spPr bwMode="auto">
            <a:xfrm>
              <a:off x="6897688" y="3768725"/>
              <a:ext cx="112712" cy="114300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Arrow Connector 473"/>
            <p:cNvCxnSpPr>
              <a:endCxn id="487" idx="15"/>
            </p:cNvCxnSpPr>
            <p:nvPr/>
          </p:nvCxnSpPr>
          <p:spPr bwMode="auto">
            <a:xfrm>
              <a:off x="6897688" y="4460875"/>
              <a:ext cx="622300" cy="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Straight Arrow Connector 474"/>
            <p:cNvCxnSpPr>
              <a:stCxn id="487" idx="13"/>
            </p:cNvCxnSpPr>
            <p:nvPr/>
          </p:nvCxnSpPr>
          <p:spPr bwMode="auto">
            <a:xfrm flipH="1" flipV="1">
              <a:off x="6897688" y="4584700"/>
              <a:ext cx="622300" cy="158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Straight Arrow Connector 475"/>
            <p:cNvCxnSpPr>
              <a:stCxn id="485" idx="4"/>
              <a:endCxn id="486" idx="3"/>
            </p:cNvCxnSpPr>
            <p:nvPr/>
          </p:nvCxnSpPr>
          <p:spPr bwMode="auto">
            <a:xfrm flipV="1">
              <a:off x="6897688" y="4281488"/>
              <a:ext cx="112712" cy="112712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Arrow Connector 476"/>
            <p:cNvCxnSpPr>
              <a:stCxn id="486" idx="2"/>
              <a:endCxn id="487" idx="0"/>
            </p:cNvCxnSpPr>
            <p:nvPr/>
          </p:nvCxnSpPr>
          <p:spPr bwMode="auto">
            <a:xfrm>
              <a:off x="7408863" y="4281488"/>
              <a:ext cx="112712" cy="112712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Straight Arrow Connector 477"/>
            <p:cNvCxnSpPr>
              <a:endCxn id="486" idx="1"/>
            </p:cNvCxnSpPr>
            <p:nvPr/>
          </p:nvCxnSpPr>
          <p:spPr bwMode="auto">
            <a:xfrm flipH="1">
              <a:off x="7408863" y="3770313"/>
              <a:ext cx="112712" cy="112712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Straight Arrow Connector 478"/>
            <p:cNvCxnSpPr>
              <a:endCxn id="487" idx="3"/>
            </p:cNvCxnSpPr>
            <p:nvPr/>
          </p:nvCxnSpPr>
          <p:spPr bwMode="auto">
            <a:xfrm>
              <a:off x="7708900" y="3770313"/>
              <a:ext cx="0" cy="623887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Arrow Connector 479"/>
            <p:cNvCxnSpPr>
              <a:stCxn id="487" idx="1"/>
            </p:cNvCxnSpPr>
            <p:nvPr/>
          </p:nvCxnSpPr>
          <p:spPr bwMode="auto">
            <a:xfrm flipV="1">
              <a:off x="7583488" y="3770313"/>
              <a:ext cx="1587" cy="6238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1" name="Rectangle 38"/>
            <p:cNvSpPr/>
            <p:nvPr/>
          </p:nvSpPr>
          <p:spPr bwMode="auto">
            <a:xfrm>
              <a:off x="5265738" y="3881438"/>
              <a:ext cx="396875" cy="39846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82" name="Rectangle 65"/>
            <p:cNvSpPr/>
            <p:nvPr/>
          </p:nvSpPr>
          <p:spPr bwMode="auto">
            <a:xfrm>
              <a:off x="4903788" y="4392613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483" name="Rectangle 65"/>
            <p:cNvSpPr/>
            <p:nvPr/>
          </p:nvSpPr>
          <p:spPr bwMode="auto">
            <a:xfrm>
              <a:off x="5775325" y="4392613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484" name="Rectangle 38"/>
            <p:cNvSpPr/>
            <p:nvPr/>
          </p:nvSpPr>
          <p:spPr bwMode="auto">
            <a:xfrm>
              <a:off x="6137275" y="3883025"/>
              <a:ext cx="398463" cy="39846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85" name="Rectangle 65"/>
            <p:cNvSpPr/>
            <p:nvPr/>
          </p:nvSpPr>
          <p:spPr bwMode="auto">
            <a:xfrm>
              <a:off x="6646863" y="4394200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486" name="Rectangle 38"/>
            <p:cNvSpPr/>
            <p:nvPr/>
          </p:nvSpPr>
          <p:spPr bwMode="auto">
            <a:xfrm>
              <a:off x="7010400" y="3883025"/>
              <a:ext cx="398463" cy="39846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87" name="Rectangle 65"/>
            <p:cNvSpPr/>
            <p:nvPr/>
          </p:nvSpPr>
          <p:spPr bwMode="auto">
            <a:xfrm>
              <a:off x="7519988" y="4394200"/>
              <a:ext cx="250825" cy="250825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</a:p>
          </p:txBody>
        </p:sp>
        <p:cxnSp>
          <p:nvCxnSpPr>
            <p:cNvPr id="488" name="Straight Arrow Connector 487"/>
            <p:cNvCxnSpPr/>
            <p:nvPr/>
          </p:nvCxnSpPr>
          <p:spPr bwMode="auto">
            <a:xfrm>
              <a:off x="7781925" y="3754438"/>
              <a:ext cx="112713" cy="11430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Arrow Connector 488"/>
            <p:cNvCxnSpPr/>
            <p:nvPr/>
          </p:nvCxnSpPr>
          <p:spPr bwMode="auto">
            <a:xfrm>
              <a:off x="7781925" y="4446588"/>
              <a:ext cx="622300" cy="0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Straight Arrow Connector 489"/>
            <p:cNvCxnSpPr/>
            <p:nvPr/>
          </p:nvCxnSpPr>
          <p:spPr bwMode="auto">
            <a:xfrm flipH="1" flipV="1">
              <a:off x="7781925" y="4570413"/>
              <a:ext cx="622300" cy="158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Arrow Connector 490"/>
            <p:cNvCxnSpPr/>
            <p:nvPr/>
          </p:nvCxnSpPr>
          <p:spPr bwMode="auto">
            <a:xfrm flipV="1">
              <a:off x="7781925" y="4267200"/>
              <a:ext cx="112713" cy="112713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2" name="Rounded Rectangle 491"/>
            <p:cNvSpPr/>
            <p:nvPr/>
          </p:nvSpPr>
          <p:spPr>
            <a:xfrm>
              <a:off x="4787153" y="5338482"/>
              <a:ext cx="3482789" cy="632012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3x3 Convolution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3" name="Group 492"/>
          <p:cNvGrpSpPr/>
          <p:nvPr/>
        </p:nvGrpSpPr>
        <p:grpSpPr>
          <a:xfrm>
            <a:off x="5000344" y="1613647"/>
            <a:ext cx="2771775" cy="3092824"/>
            <a:chOff x="4986898" y="1516063"/>
            <a:chExt cx="2771775" cy="3994150"/>
          </a:xfrm>
        </p:grpSpPr>
        <p:cxnSp>
          <p:nvCxnSpPr>
            <p:cNvPr id="494" name="Straight Connector 493"/>
            <p:cNvCxnSpPr/>
            <p:nvPr/>
          </p:nvCxnSpPr>
          <p:spPr>
            <a:xfrm flipH="1">
              <a:off x="4986898" y="1516063"/>
              <a:ext cx="0" cy="399415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Straight Connector 494"/>
            <p:cNvCxnSpPr/>
            <p:nvPr/>
          </p:nvCxnSpPr>
          <p:spPr>
            <a:xfrm flipH="1">
              <a:off x="6007660" y="1516063"/>
              <a:ext cx="0" cy="399415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/>
            <p:cNvCxnSpPr/>
            <p:nvPr/>
          </p:nvCxnSpPr>
          <p:spPr>
            <a:xfrm flipH="1">
              <a:off x="6864910" y="1516063"/>
              <a:ext cx="0" cy="399415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Connector 496"/>
            <p:cNvCxnSpPr/>
            <p:nvPr/>
          </p:nvCxnSpPr>
          <p:spPr>
            <a:xfrm flipH="1">
              <a:off x="7758673" y="1516063"/>
              <a:ext cx="0" cy="399415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11598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33388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Flexible </a:t>
            </a:r>
            <a:r>
              <a:rPr lang="en-US" dirty="0" err="1" smtClean="0">
                <a:latin typeface="Arial" charset="0"/>
                <a:cs typeface="Arial" charset="0"/>
              </a:rPr>
              <a:t>Microarchitecture</a:t>
            </a:r>
            <a:r>
              <a:rPr lang="en-US" dirty="0" smtClean="0">
                <a:latin typeface="Arial" charset="0"/>
                <a:cs typeface="Arial" charset="0"/>
              </a:rPr>
              <a:t>: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Control Flow Mapping</a:t>
            </a:r>
          </a:p>
        </p:txBody>
      </p:sp>
      <p:sp>
        <p:nvSpPr>
          <p:cNvPr id="37891" name="Slide Number Placeholder 102"/>
          <p:cNvSpPr>
            <a:spLocks noGrp="1"/>
          </p:cNvSpPr>
          <p:nvPr>
            <p:ph type="sldNum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979370B-0B91-48C5-9F8A-B82D2F7F9B89}" type="slidenum">
              <a:rPr lang="zh-TW" altLang="en-US" smtClean="0">
                <a:solidFill>
                  <a:srgbClr val="000000"/>
                </a:solidFill>
                <a:ea typeface="新細明體" pitchFamily="18" charset="-120"/>
              </a:rPr>
              <a:pPr/>
              <a:t>11</a:t>
            </a:fld>
            <a:endParaRPr lang="zh-TW" altLang="en-US" smtClean="0">
              <a:solidFill>
                <a:srgbClr val="000000"/>
              </a:solidFill>
              <a:ea typeface="新細明體" pitchFamily="18" charset="-120"/>
            </a:endParaRPr>
          </a:p>
        </p:txBody>
      </p:sp>
      <p:cxnSp>
        <p:nvCxnSpPr>
          <p:cNvPr id="6" name="Straight Arrow Connector 5"/>
          <p:cNvCxnSpPr>
            <a:stCxn id="90" idx="5"/>
            <a:endCxn id="91" idx="15"/>
          </p:cNvCxnSpPr>
          <p:nvPr/>
        </p:nvCxnSpPr>
        <p:spPr bwMode="auto">
          <a:xfrm>
            <a:off x="5159375" y="1816100"/>
            <a:ext cx="622300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91" idx="13"/>
            <a:endCxn id="90" idx="7"/>
          </p:cNvCxnSpPr>
          <p:nvPr/>
        </p:nvCxnSpPr>
        <p:spPr bwMode="auto">
          <a:xfrm flipH="1" flipV="1">
            <a:off x="5159375" y="1939925"/>
            <a:ext cx="622300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90" idx="9"/>
            <a:endCxn id="92" idx="3"/>
          </p:cNvCxnSpPr>
          <p:nvPr/>
        </p:nvCxnSpPr>
        <p:spPr bwMode="auto">
          <a:xfrm>
            <a:off x="5097463" y="2000250"/>
            <a:ext cx="0" cy="62547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91" idx="5"/>
            <a:endCxn id="93" idx="15"/>
          </p:cNvCxnSpPr>
          <p:nvPr/>
        </p:nvCxnSpPr>
        <p:spPr bwMode="auto">
          <a:xfrm>
            <a:off x="6032500" y="1816100"/>
            <a:ext cx="622300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93" idx="13"/>
            <a:endCxn id="91" idx="7"/>
          </p:cNvCxnSpPr>
          <p:nvPr/>
        </p:nvCxnSpPr>
        <p:spPr bwMode="auto">
          <a:xfrm flipH="1" flipV="1">
            <a:off x="6032500" y="1939925"/>
            <a:ext cx="622300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4" idx="13"/>
            <a:endCxn id="93" idx="7"/>
          </p:cNvCxnSpPr>
          <p:nvPr/>
        </p:nvCxnSpPr>
        <p:spPr bwMode="auto">
          <a:xfrm flipH="1" flipV="1">
            <a:off x="6905625" y="1939925"/>
            <a:ext cx="622300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3" idx="5"/>
            <a:endCxn id="94" idx="15"/>
          </p:cNvCxnSpPr>
          <p:nvPr/>
        </p:nvCxnSpPr>
        <p:spPr bwMode="auto">
          <a:xfrm>
            <a:off x="6905625" y="1816100"/>
            <a:ext cx="622300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2" idx="1"/>
            <a:endCxn id="90" idx="11"/>
          </p:cNvCxnSpPr>
          <p:nvPr/>
        </p:nvCxnSpPr>
        <p:spPr bwMode="auto">
          <a:xfrm flipV="1">
            <a:off x="4972050" y="2000250"/>
            <a:ext cx="1588" cy="6238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0" idx="8"/>
            <a:endCxn id="89" idx="0"/>
          </p:cNvCxnSpPr>
          <p:nvPr/>
        </p:nvCxnSpPr>
        <p:spPr bwMode="auto">
          <a:xfrm>
            <a:off x="5159375" y="2000250"/>
            <a:ext cx="112713" cy="112713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2" idx="5"/>
            <a:endCxn id="95" idx="15"/>
          </p:cNvCxnSpPr>
          <p:nvPr/>
        </p:nvCxnSpPr>
        <p:spPr bwMode="auto">
          <a:xfrm>
            <a:off x="5159375" y="2690813"/>
            <a:ext cx="622300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5" idx="13"/>
            <a:endCxn id="92" idx="7"/>
          </p:cNvCxnSpPr>
          <p:nvPr/>
        </p:nvCxnSpPr>
        <p:spPr bwMode="auto">
          <a:xfrm flipH="1" flipV="1">
            <a:off x="5159375" y="2814638"/>
            <a:ext cx="622300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2" idx="4"/>
            <a:endCxn id="89" idx="3"/>
          </p:cNvCxnSpPr>
          <p:nvPr/>
        </p:nvCxnSpPr>
        <p:spPr bwMode="auto">
          <a:xfrm flipV="1">
            <a:off x="5159375" y="2511425"/>
            <a:ext cx="112713" cy="11430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9" idx="2"/>
            <a:endCxn id="95" idx="0"/>
          </p:cNvCxnSpPr>
          <p:nvPr/>
        </p:nvCxnSpPr>
        <p:spPr bwMode="auto">
          <a:xfrm>
            <a:off x="5670550" y="2511425"/>
            <a:ext cx="112713" cy="11430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1" idx="12"/>
            <a:endCxn id="89" idx="1"/>
          </p:cNvCxnSpPr>
          <p:nvPr/>
        </p:nvCxnSpPr>
        <p:spPr bwMode="auto">
          <a:xfrm flipH="1">
            <a:off x="5670550" y="2000250"/>
            <a:ext cx="112713" cy="112713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1" idx="9"/>
            <a:endCxn id="95" idx="3"/>
          </p:cNvCxnSpPr>
          <p:nvPr/>
        </p:nvCxnSpPr>
        <p:spPr bwMode="auto">
          <a:xfrm>
            <a:off x="5969000" y="2000250"/>
            <a:ext cx="1588" cy="625475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5" idx="1"/>
            <a:endCxn id="91" idx="11"/>
          </p:cNvCxnSpPr>
          <p:nvPr/>
        </p:nvCxnSpPr>
        <p:spPr bwMode="auto">
          <a:xfrm flipV="1">
            <a:off x="5845175" y="2000250"/>
            <a:ext cx="1588" cy="6238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2" idx="9"/>
            <a:endCxn id="97" idx="3"/>
          </p:cNvCxnSpPr>
          <p:nvPr/>
        </p:nvCxnSpPr>
        <p:spPr bwMode="auto">
          <a:xfrm>
            <a:off x="5097463" y="2874963"/>
            <a:ext cx="0" cy="627062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7" idx="1"/>
            <a:endCxn id="92" idx="11"/>
          </p:cNvCxnSpPr>
          <p:nvPr/>
        </p:nvCxnSpPr>
        <p:spPr bwMode="auto">
          <a:xfrm flipV="1">
            <a:off x="4970463" y="2874963"/>
            <a:ext cx="3175" cy="62547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2" idx="8"/>
            <a:endCxn id="96" idx="0"/>
          </p:cNvCxnSpPr>
          <p:nvPr/>
        </p:nvCxnSpPr>
        <p:spPr bwMode="auto">
          <a:xfrm>
            <a:off x="5159375" y="2874963"/>
            <a:ext cx="111125" cy="11430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7" idx="5"/>
            <a:endCxn id="98" idx="15"/>
          </p:cNvCxnSpPr>
          <p:nvPr/>
        </p:nvCxnSpPr>
        <p:spPr bwMode="auto">
          <a:xfrm>
            <a:off x="5159375" y="3567113"/>
            <a:ext cx="622300" cy="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8" idx="13"/>
            <a:endCxn id="97" idx="7"/>
          </p:cNvCxnSpPr>
          <p:nvPr/>
        </p:nvCxnSpPr>
        <p:spPr bwMode="auto">
          <a:xfrm flipH="1" flipV="1">
            <a:off x="5159375" y="3690938"/>
            <a:ext cx="622300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7" idx="4"/>
            <a:endCxn id="96" idx="3"/>
          </p:cNvCxnSpPr>
          <p:nvPr/>
        </p:nvCxnSpPr>
        <p:spPr bwMode="auto">
          <a:xfrm flipV="1">
            <a:off x="5159375" y="3387725"/>
            <a:ext cx="111125" cy="112713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6" idx="2"/>
            <a:endCxn id="98" idx="0"/>
          </p:cNvCxnSpPr>
          <p:nvPr/>
        </p:nvCxnSpPr>
        <p:spPr bwMode="auto">
          <a:xfrm>
            <a:off x="5668963" y="3387725"/>
            <a:ext cx="112712" cy="112713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5" idx="12"/>
            <a:endCxn id="96" idx="1"/>
          </p:cNvCxnSpPr>
          <p:nvPr/>
        </p:nvCxnSpPr>
        <p:spPr bwMode="auto">
          <a:xfrm flipH="1">
            <a:off x="5668963" y="2874963"/>
            <a:ext cx="114300" cy="11430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95" idx="9"/>
            <a:endCxn id="98" idx="3"/>
          </p:cNvCxnSpPr>
          <p:nvPr/>
        </p:nvCxnSpPr>
        <p:spPr bwMode="auto">
          <a:xfrm>
            <a:off x="5969000" y="2874963"/>
            <a:ext cx="1588" cy="627062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8" idx="1"/>
            <a:endCxn id="95" idx="11"/>
          </p:cNvCxnSpPr>
          <p:nvPr/>
        </p:nvCxnSpPr>
        <p:spPr bwMode="auto">
          <a:xfrm flipV="1">
            <a:off x="5843588" y="2874963"/>
            <a:ext cx="3175" cy="62547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 bwMode="auto">
          <a:xfrm>
            <a:off x="5072063" y="4652963"/>
            <a:ext cx="1587" cy="62547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 flipV="1">
            <a:off x="4946650" y="4652963"/>
            <a:ext cx="1588" cy="6238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 bwMode="auto">
          <a:xfrm>
            <a:off x="5135563" y="4652963"/>
            <a:ext cx="111125" cy="112712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 bwMode="auto">
          <a:xfrm flipH="1">
            <a:off x="5645150" y="4652963"/>
            <a:ext cx="112713" cy="112712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 bwMode="auto">
          <a:xfrm>
            <a:off x="5945188" y="4652963"/>
            <a:ext cx="1587" cy="62547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 bwMode="auto">
          <a:xfrm flipV="1">
            <a:off x="5819775" y="4652963"/>
            <a:ext cx="1588" cy="6238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91" idx="8"/>
            <a:endCxn id="102" idx="0"/>
          </p:cNvCxnSpPr>
          <p:nvPr/>
        </p:nvCxnSpPr>
        <p:spPr bwMode="auto">
          <a:xfrm>
            <a:off x="6032500" y="2000250"/>
            <a:ext cx="111125" cy="1143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95" idx="5"/>
            <a:endCxn id="103" idx="15"/>
          </p:cNvCxnSpPr>
          <p:nvPr/>
        </p:nvCxnSpPr>
        <p:spPr bwMode="auto">
          <a:xfrm>
            <a:off x="6032500" y="2690813"/>
            <a:ext cx="622300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03" idx="13"/>
            <a:endCxn id="95" idx="7"/>
          </p:cNvCxnSpPr>
          <p:nvPr/>
        </p:nvCxnSpPr>
        <p:spPr bwMode="auto">
          <a:xfrm flipH="1" flipV="1">
            <a:off x="6032500" y="2814638"/>
            <a:ext cx="622300" cy="1587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95" idx="4"/>
            <a:endCxn id="102" idx="3"/>
          </p:cNvCxnSpPr>
          <p:nvPr/>
        </p:nvCxnSpPr>
        <p:spPr bwMode="auto">
          <a:xfrm flipV="1">
            <a:off x="6032500" y="2513013"/>
            <a:ext cx="111125" cy="112712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2" idx="2"/>
            <a:endCxn id="103" idx="0"/>
          </p:cNvCxnSpPr>
          <p:nvPr/>
        </p:nvCxnSpPr>
        <p:spPr bwMode="auto">
          <a:xfrm>
            <a:off x="6542088" y="2513013"/>
            <a:ext cx="112712" cy="112712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93" idx="12"/>
            <a:endCxn id="102" idx="1"/>
          </p:cNvCxnSpPr>
          <p:nvPr/>
        </p:nvCxnSpPr>
        <p:spPr bwMode="auto">
          <a:xfrm flipH="1">
            <a:off x="6542088" y="2000250"/>
            <a:ext cx="114300" cy="11430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93" idx="9"/>
            <a:endCxn id="103" idx="3"/>
          </p:cNvCxnSpPr>
          <p:nvPr/>
        </p:nvCxnSpPr>
        <p:spPr bwMode="auto">
          <a:xfrm>
            <a:off x="6842125" y="2000250"/>
            <a:ext cx="1588" cy="625475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03" idx="1"/>
            <a:endCxn id="93" idx="11"/>
          </p:cNvCxnSpPr>
          <p:nvPr/>
        </p:nvCxnSpPr>
        <p:spPr bwMode="auto">
          <a:xfrm flipV="1">
            <a:off x="6716713" y="2000250"/>
            <a:ext cx="1587" cy="62547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95" idx="8"/>
            <a:endCxn id="104" idx="0"/>
          </p:cNvCxnSpPr>
          <p:nvPr/>
        </p:nvCxnSpPr>
        <p:spPr bwMode="auto">
          <a:xfrm>
            <a:off x="6032500" y="2874963"/>
            <a:ext cx="111125" cy="115887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98" idx="5"/>
            <a:endCxn id="105" idx="15"/>
          </p:cNvCxnSpPr>
          <p:nvPr/>
        </p:nvCxnSpPr>
        <p:spPr bwMode="auto">
          <a:xfrm>
            <a:off x="6030913" y="3567113"/>
            <a:ext cx="622300" cy="1587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05" idx="13"/>
            <a:endCxn id="98" idx="7"/>
          </p:cNvCxnSpPr>
          <p:nvPr/>
        </p:nvCxnSpPr>
        <p:spPr bwMode="auto">
          <a:xfrm flipH="1" flipV="1">
            <a:off x="6030913" y="3690938"/>
            <a:ext cx="622300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98" idx="4"/>
            <a:endCxn id="104" idx="3"/>
          </p:cNvCxnSpPr>
          <p:nvPr/>
        </p:nvCxnSpPr>
        <p:spPr bwMode="auto">
          <a:xfrm flipV="1">
            <a:off x="6032500" y="3389313"/>
            <a:ext cx="111125" cy="111125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04" idx="2"/>
            <a:endCxn id="105" idx="0"/>
          </p:cNvCxnSpPr>
          <p:nvPr/>
        </p:nvCxnSpPr>
        <p:spPr bwMode="auto">
          <a:xfrm>
            <a:off x="6542088" y="3389313"/>
            <a:ext cx="112712" cy="11271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03" idx="12"/>
            <a:endCxn id="104" idx="1"/>
          </p:cNvCxnSpPr>
          <p:nvPr/>
        </p:nvCxnSpPr>
        <p:spPr bwMode="auto">
          <a:xfrm flipH="1">
            <a:off x="6542088" y="2874963"/>
            <a:ext cx="112712" cy="115887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03" idx="9"/>
            <a:endCxn id="105" idx="3"/>
          </p:cNvCxnSpPr>
          <p:nvPr/>
        </p:nvCxnSpPr>
        <p:spPr bwMode="auto">
          <a:xfrm>
            <a:off x="6842125" y="2876550"/>
            <a:ext cx="0" cy="62547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05" idx="1"/>
            <a:endCxn id="103" idx="11"/>
          </p:cNvCxnSpPr>
          <p:nvPr/>
        </p:nvCxnSpPr>
        <p:spPr bwMode="auto">
          <a:xfrm flipV="1">
            <a:off x="6716713" y="2876550"/>
            <a:ext cx="1587" cy="62547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 bwMode="auto">
          <a:xfrm>
            <a:off x="6007100" y="4652963"/>
            <a:ext cx="112713" cy="11430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 bwMode="auto">
          <a:xfrm flipH="1">
            <a:off x="6518275" y="4652963"/>
            <a:ext cx="112713" cy="11430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 bwMode="auto">
          <a:xfrm>
            <a:off x="6816725" y="4652963"/>
            <a:ext cx="1588" cy="62547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 bwMode="auto">
          <a:xfrm flipV="1">
            <a:off x="6692900" y="4652963"/>
            <a:ext cx="1588" cy="62547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93" idx="8"/>
            <a:endCxn id="108" idx="0"/>
          </p:cNvCxnSpPr>
          <p:nvPr/>
        </p:nvCxnSpPr>
        <p:spPr bwMode="auto">
          <a:xfrm>
            <a:off x="6905625" y="2000250"/>
            <a:ext cx="111125" cy="11430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03" idx="5"/>
            <a:endCxn id="109" idx="15"/>
          </p:cNvCxnSpPr>
          <p:nvPr/>
        </p:nvCxnSpPr>
        <p:spPr bwMode="auto">
          <a:xfrm>
            <a:off x="6904038" y="2692400"/>
            <a:ext cx="623887" cy="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09" idx="13"/>
            <a:endCxn id="103" idx="7"/>
          </p:cNvCxnSpPr>
          <p:nvPr/>
        </p:nvCxnSpPr>
        <p:spPr bwMode="auto">
          <a:xfrm flipH="1" flipV="1">
            <a:off x="6904038" y="2816225"/>
            <a:ext cx="623887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03" idx="4"/>
          </p:cNvCxnSpPr>
          <p:nvPr/>
        </p:nvCxnSpPr>
        <p:spPr bwMode="auto">
          <a:xfrm flipV="1">
            <a:off x="6905625" y="2513013"/>
            <a:ext cx="111125" cy="112712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08" idx="2"/>
            <a:endCxn id="109" idx="0"/>
          </p:cNvCxnSpPr>
          <p:nvPr/>
        </p:nvCxnSpPr>
        <p:spPr bwMode="auto">
          <a:xfrm>
            <a:off x="7415213" y="2513013"/>
            <a:ext cx="112712" cy="112712"/>
          </a:xfrm>
          <a:prstGeom prst="straightConnector1">
            <a:avLst/>
          </a:prstGeom>
          <a:ln w="254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94" idx="12"/>
          </p:cNvCxnSpPr>
          <p:nvPr/>
        </p:nvCxnSpPr>
        <p:spPr bwMode="auto">
          <a:xfrm flipH="1">
            <a:off x="7415213" y="2000250"/>
            <a:ext cx="112712" cy="11430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94" idx="9"/>
            <a:endCxn id="109" idx="3"/>
          </p:cNvCxnSpPr>
          <p:nvPr/>
        </p:nvCxnSpPr>
        <p:spPr bwMode="auto">
          <a:xfrm>
            <a:off x="7715250" y="2000250"/>
            <a:ext cx="1588" cy="627063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09" idx="1"/>
            <a:endCxn id="94" idx="11"/>
          </p:cNvCxnSpPr>
          <p:nvPr/>
        </p:nvCxnSpPr>
        <p:spPr bwMode="auto">
          <a:xfrm flipV="1">
            <a:off x="7589838" y="2000250"/>
            <a:ext cx="1587" cy="62547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03" idx="8"/>
            <a:endCxn id="110" idx="0"/>
          </p:cNvCxnSpPr>
          <p:nvPr/>
        </p:nvCxnSpPr>
        <p:spPr bwMode="auto">
          <a:xfrm>
            <a:off x="6905625" y="2874963"/>
            <a:ext cx="111125" cy="115887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05" idx="5"/>
            <a:endCxn id="111" idx="15"/>
          </p:cNvCxnSpPr>
          <p:nvPr/>
        </p:nvCxnSpPr>
        <p:spPr bwMode="auto">
          <a:xfrm>
            <a:off x="6904038" y="3567113"/>
            <a:ext cx="623887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105" idx="4"/>
            <a:endCxn id="110" idx="3"/>
          </p:cNvCxnSpPr>
          <p:nvPr/>
        </p:nvCxnSpPr>
        <p:spPr bwMode="auto">
          <a:xfrm flipV="1">
            <a:off x="6904038" y="3389313"/>
            <a:ext cx="112712" cy="112712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10" idx="2"/>
            <a:endCxn id="111" idx="0"/>
          </p:cNvCxnSpPr>
          <p:nvPr/>
        </p:nvCxnSpPr>
        <p:spPr bwMode="auto">
          <a:xfrm>
            <a:off x="7415213" y="3389313"/>
            <a:ext cx="112712" cy="112712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09" idx="12"/>
            <a:endCxn id="110" idx="1"/>
          </p:cNvCxnSpPr>
          <p:nvPr/>
        </p:nvCxnSpPr>
        <p:spPr bwMode="auto">
          <a:xfrm flipH="1">
            <a:off x="7415213" y="2876550"/>
            <a:ext cx="112712" cy="11430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09" idx="9"/>
            <a:endCxn id="111" idx="3"/>
          </p:cNvCxnSpPr>
          <p:nvPr/>
        </p:nvCxnSpPr>
        <p:spPr bwMode="auto">
          <a:xfrm>
            <a:off x="7715250" y="2876550"/>
            <a:ext cx="0" cy="62547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111" idx="1"/>
            <a:endCxn id="109" idx="11"/>
          </p:cNvCxnSpPr>
          <p:nvPr/>
        </p:nvCxnSpPr>
        <p:spPr bwMode="auto">
          <a:xfrm flipV="1">
            <a:off x="7589838" y="2876550"/>
            <a:ext cx="1587" cy="62547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 bwMode="auto">
          <a:xfrm>
            <a:off x="6880225" y="4652963"/>
            <a:ext cx="112713" cy="11430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 bwMode="auto">
          <a:xfrm flipH="1">
            <a:off x="7391400" y="4654550"/>
            <a:ext cx="112713" cy="112713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 bwMode="auto">
          <a:xfrm>
            <a:off x="7691438" y="4654550"/>
            <a:ext cx="0" cy="6238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 bwMode="auto">
          <a:xfrm flipV="1">
            <a:off x="7566025" y="4654550"/>
            <a:ext cx="1588" cy="6238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38"/>
          <p:cNvSpPr/>
          <p:nvPr/>
        </p:nvSpPr>
        <p:spPr bwMode="auto">
          <a:xfrm>
            <a:off x="5272088" y="2112963"/>
            <a:ext cx="398462" cy="398462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0" name="Rectangle 65"/>
          <p:cNvSpPr/>
          <p:nvPr/>
        </p:nvSpPr>
        <p:spPr bwMode="auto">
          <a:xfrm>
            <a:off x="4908550" y="1749425"/>
            <a:ext cx="250825" cy="250825"/>
          </a:xfrm>
          <a:custGeom>
            <a:avLst/>
            <a:gdLst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5370 w 245370"/>
              <a:gd name="connsiteY2" fmla="*/ 234162 h 234162"/>
              <a:gd name="connsiteX3" fmla="*/ 0 w 245370"/>
              <a:gd name="connsiteY3" fmla="*/ 234162 h 234162"/>
              <a:gd name="connsiteX4" fmla="*/ 0 w 245370"/>
              <a:gd name="connsiteY4" fmla="*/ 0 h 234162"/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4353 w 245370"/>
              <a:gd name="connsiteY2" fmla="*/ 63932 h 234162"/>
              <a:gd name="connsiteX3" fmla="*/ 245370 w 245370"/>
              <a:gd name="connsiteY3" fmla="*/ 234162 h 234162"/>
              <a:gd name="connsiteX4" fmla="*/ 0 w 245370"/>
              <a:gd name="connsiteY4" fmla="*/ 234162 h 234162"/>
              <a:gd name="connsiteX5" fmla="*/ 0 w 245370"/>
              <a:gd name="connsiteY5" fmla="*/ 0 h 234162"/>
              <a:gd name="connsiteX0" fmla="*/ 0 w 245370"/>
              <a:gd name="connsiteY0" fmla="*/ 436 h 234598"/>
              <a:gd name="connsiteX1" fmla="*/ 116325 w 245370"/>
              <a:gd name="connsiteY1" fmla="*/ 0 h 234598"/>
              <a:gd name="connsiteX2" fmla="*/ 245370 w 245370"/>
              <a:gd name="connsiteY2" fmla="*/ 436 h 234598"/>
              <a:gd name="connsiteX3" fmla="*/ 244353 w 245370"/>
              <a:gd name="connsiteY3" fmla="*/ 64368 h 234598"/>
              <a:gd name="connsiteX4" fmla="*/ 245370 w 245370"/>
              <a:gd name="connsiteY4" fmla="*/ 234598 h 234598"/>
              <a:gd name="connsiteX5" fmla="*/ 0 w 245370"/>
              <a:gd name="connsiteY5" fmla="*/ 234598 h 234598"/>
              <a:gd name="connsiteX6" fmla="*/ 0 w 245370"/>
              <a:gd name="connsiteY6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45370 w 245370"/>
              <a:gd name="connsiteY3" fmla="*/ 436 h 234598"/>
              <a:gd name="connsiteX4" fmla="*/ 244353 w 245370"/>
              <a:gd name="connsiteY4" fmla="*/ 64368 h 234598"/>
              <a:gd name="connsiteX5" fmla="*/ 245370 w 245370"/>
              <a:gd name="connsiteY5" fmla="*/ 234598 h 234598"/>
              <a:gd name="connsiteX6" fmla="*/ 0 w 245370"/>
              <a:gd name="connsiteY6" fmla="*/ 234598 h 234598"/>
              <a:gd name="connsiteX7" fmla="*/ 0 w 245370"/>
              <a:gd name="connsiteY7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03227 w 245370"/>
              <a:gd name="connsiteY3" fmla="*/ 1 h 234598"/>
              <a:gd name="connsiteX4" fmla="*/ 245370 w 245370"/>
              <a:gd name="connsiteY4" fmla="*/ 436 h 234598"/>
              <a:gd name="connsiteX5" fmla="*/ 244353 w 245370"/>
              <a:gd name="connsiteY5" fmla="*/ 64368 h 234598"/>
              <a:gd name="connsiteX6" fmla="*/ 245370 w 245370"/>
              <a:gd name="connsiteY6" fmla="*/ 234598 h 234598"/>
              <a:gd name="connsiteX7" fmla="*/ 0 w 245370"/>
              <a:gd name="connsiteY7" fmla="*/ 234598 h 234598"/>
              <a:gd name="connsiteX8" fmla="*/ 0 w 245370"/>
              <a:gd name="connsiteY8" fmla="*/ 436 h 234598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0 w 245370"/>
              <a:gd name="connsiteY8" fmla="*/ 234598 h 234772"/>
              <a:gd name="connsiteX9" fmla="*/ 0 w 245370"/>
              <a:gd name="connsiteY9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38369 w 245370"/>
              <a:gd name="connsiteY8" fmla="*/ 234162 h 234772"/>
              <a:gd name="connsiteX9" fmla="*/ 0 w 245370"/>
              <a:gd name="connsiteY9" fmla="*/ 234598 h 234772"/>
              <a:gd name="connsiteX10" fmla="*/ 0 w 245370"/>
              <a:gd name="connsiteY10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203866 w 245370"/>
              <a:gd name="connsiteY7" fmla="*/ 234772 h 234772"/>
              <a:gd name="connsiteX8" fmla="*/ 116965 w 245370"/>
              <a:gd name="connsiteY8" fmla="*/ 234772 h 234772"/>
              <a:gd name="connsiteX9" fmla="*/ 38369 w 245370"/>
              <a:gd name="connsiteY9" fmla="*/ 234162 h 234772"/>
              <a:gd name="connsiteX10" fmla="*/ 0 w 245370"/>
              <a:gd name="connsiteY10" fmla="*/ 234598 h 234772"/>
              <a:gd name="connsiteX11" fmla="*/ 0 w 245370"/>
              <a:gd name="connsiteY11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4962 w 245979"/>
              <a:gd name="connsiteY5" fmla="*/ 64368 h 234772"/>
              <a:gd name="connsiteX6" fmla="*/ 245979 w 245979"/>
              <a:gd name="connsiteY6" fmla="*/ 234598 h 234772"/>
              <a:gd name="connsiteX7" fmla="*/ 204475 w 245979"/>
              <a:gd name="connsiteY7" fmla="*/ 234772 h 234772"/>
              <a:gd name="connsiteX8" fmla="*/ 117574 w 245979"/>
              <a:gd name="connsiteY8" fmla="*/ 234772 h 234772"/>
              <a:gd name="connsiteX9" fmla="*/ 38978 w 245979"/>
              <a:gd name="connsiteY9" fmla="*/ 234162 h 234772"/>
              <a:gd name="connsiteX10" fmla="*/ 609 w 245979"/>
              <a:gd name="connsiteY10" fmla="*/ 234598 h 234772"/>
              <a:gd name="connsiteX11" fmla="*/ 0 w 245979"/>
              <a:gd name="connsiteY11" fmla="*/ 117081 h 234772"/>
              <a:gd name="connsiteX12" fmla="*/ 609 w 245979"/>
              <a:gd name="connsiteY12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5979 w 245979"/>
              <a:gd name="connsiteY5" fmla="*/ 234598 h 234772"/>
              <a:gd name="connsiteX6" fmla="*/ 204475 w 245979"/>
              <a:gd name="connsiteY6" fmla="*/ 234772 h 234772"/>
              <a:gd name="connsiteX7" fmla="*/ 117574 w 245979"/>
              <a:gd name="connsiteY7" fmla="*/ 234772 h 234772"/>
              <a:gd name="connsiteX8" fmla="*/ 38978 w 245979"/>
              <a:gd name="connsiteY8" fmla="*/ 234162 h 234772"/>
              <a:gd name="connsiteX9" fmla="*/ 609 w 245979"/>
              <a:gd name="connsiteY9" fmla="*/ 234598 h 234772"/>
              <a:gd name="connsiteX10" fmla="*/ 0 w 245979"/>
              <a:gd name="connsiteY10" fmla="*/ 117081 h 234772"/>
              <a:gd name="connsiteX11" fmla="*/ 609 w 245979"/>
              <a:gd name="connsiteY11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6009 w 246009"/>
              <a:gd name="connsiteY5" fmla="*/ 117081 h 234772"/>
              <a:gd name="connsiteX6" fmla="*/ 245979 w 246009"/>
              <a:gd name="connsiteY6" fmla="*/ 234598 h 234772"/>
              <a:gd name="connsiteX7" fmla="*/ 204475 w 246009"/>
              <a:gd name="connsiteY7" fmla="*/ 234772 h 234772"/>
              <a:gd name="connsiteX8" fmla="*/ 117574 w 246009"/>
              <a:gd name="connsiteY8" fmla="*/ 234772 h 234772"/>
              <a:gd name="connsiteX9" fmla="*/ 38978 w 246009"/>
              <a:gd name="connsiteY9" fmla="*/ 234162 h 234772"/>
              <a:gd name="connsiteX10" fmla="*/ 609 w 246009"/>
              <a:gd name="connsiteY10" fmla="*/ 234598 h 234772"/>
              <a:gd name="connsiteX11" fmla="*/ 0 w 246009"/>
              <a:gd name="connsiteY11" fmla="*/ 117081 h 234772"/>
              <a:gd name="connsiteX12" fmla="*/ 609 w 246009"/>
              <a:gd name="connsiteY12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979 w 246009"/>
              <a:gd name="connsiteY7" fmla="*/ 234598 h 234772"/>
              <a:gd name="connsiteX8" fmla="*/ 204475 w 246009"/>
              <a:gd name="connsiteY8" fmla="*/ 234772 h 234772"/>
              <a:gd name="connsiteX9" fmla="*/ 117574 w 246009"/>
              <a:gd name="connsiteY9" fmla="*/ 234772 h 234772"/>
              <a:gd name="connsiteX10" fmla="*/ 38978 w 246009"/>
              <a:gd name="connsiteY10" fmla="*/ 234162 h 234772"/>
              <a:gd name="connsiteX11" fmla="*/ 609 w 246009"/>
              <a:gd name="connsiteY11" fmla="*/ 234598 h 234772"/>
              <a:gd name="connsiteX12" fmla="*/ 0 w 246009"/>
              <a:gd name="connsiteY12" fmla="*/ 117081 h 234772"/>
              <a:gd name="connsiteX13" fmla="*/ 609 w 246009"/>
              <a:gd name="connsiteY13" fmla="*/ 436 h 234772"/>
              <a:gd name="connsiteX0" fmla="*/ 609 w 248857"/>
              <a:gd name="connsiteY0" fmla="*/ 436 h 234772"/>
              <a:gd name="connsiteX1" fmla="*/ 40256 w 248857"/>
              <a:gd name="connsiteY1" fmla="*/ 1 h 234772"/>
              <a:gd name="connsiteX2" fmla="*/ 116934 w 248857"/>
              <a:gd name="connsiteY2" fmla="*/ 0 h 234772"/>
              <a:gd name="connsiteX3" fmla="*/ 203836 w 248857"/>
              <a:gd name="connsiteY3" fmla="*/ 1 h 234772"/>
              <a:gd name="connsiteX4" fmla="*/ 245979 w 248857"/>
              <a:gd name="connsiteY4" fmla="*/ 436 h 234772"/>
              <a:gd name="connsiteX5" fmla="*/ 245370 w 248857"/>
              <a:gd name="connsiteY5" fmla="*/ 36588 h 234772"/>
              <a:gd name="connsiteX6" fmla="*/ 246009 w 248857"/>
              <a:gd name="connsiteY6" fmla="*/ 117081 h 234772"/>
              <a:gd name="connsiteX7" fmla="*/ 245370 w 248857"/>
              <a:gd name="connsiteY7" fmla="*/ 193306 h 234772"/>
              <a:gd name="connsiteX8" fmla="*/ 245979 w 248857"/>
              <a:gd name="connsiteY8" fmla="*/ 234598 h 234772"/>
              <a:gd name="connsiteX9" fmla="*/ 204475 w 248857"/>
              <a:gd name="connsiteY9" fmla="*/ 234772 h 234772"/>
              <a:gd name="connsiteX10" fmla="*/ 117574 w 248857"/>
              <a:gd name="connsiteY10" fmla="*/ 234772 h 234772"/>
              <a:gd name="connsiteX11" fmla="*/ 38978 w 248857"/>
              <a:gd name="connsiteY11" fmla="*/ 234162 h 234772"/>
              <a:gd name="connsiteX12" fmla="*/ 609 w 248857"/>
              <a:gd name="connsiteY12" fmla="*/ 234598 h 234772"/>
              <a:gd name="connsiteX13" fmla="*/ 0 w 248857"/>
              <a:gd name="connsiteY13" fmla="*/ 117081 h 234772"/>
              <a:gd name="connsiteX14" fmla="*/ 609 w 248857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609 w 246009"/>
              <a:gd name="connsiteY15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0 w 246009"/>
              <a:gd name="connsiteY15" fmla="*/ 35978 h 234772"/>
              <a:gd name="connsiteX16" fmla="*/ 609 w 246009"/>
              <a:gd name="connsiteY16" fmla="*/ 436 h 234772"/>
              <a:gd name="connsiteX0" fmla="*/ 1250 w 246650"/>
              <a:gd name="connsiteY0" fmla="*/ 436 h 234772"/>
              <a:gd name="connsiteX1" fmla="*/ 40897 w 246650"/>
              <a:gd name="connsiteY1" fmla="*/ 1 h 234772"/>
              <a:gd name="connsiteX2" fmla="*/ 117575 w 246650"/>
              <a:gd name="connsiteY2" fmla="*/ 0 h 234772"/>
              <a:gd name="connsiteX3" fmla="*/ 204477 w 246650"/>
              <a:gd name="connsiteY3" fmla="*/ 1 h 234772"/>
              <a:gd name="connsiteX4" fmla="*/ 246620 w 246650"/>
              <a:gd name="connsiteY4" fmla="*/ 436 h 234772"/>
              <a:gd name="connsiteX5" fmla="*/ 246011 w 246650"/>
              <a:gd name="connsiteY5" fmla="*/ 36588 h 234772"/>
              <a:gd name="connsiteX6" fmla="*/ 246650 w 246650"/>
              <a:gd name="connsiteY6" fmla="*/ 117081 h 234772"/>
              <a:gd name="connsiteX7" fmla="*/ 246011 w 246650"/>
              <a:gd name="connsiteY7" fmla="*/ 193306 h 234772"/>
              <a:gd name="connsiteX8" fmla="*/ 246620 w 246650"/>
              <a:gd name="connsiteY8" fmla="*/ 234598 h 234772"/>
              <a:gd name="connsiteX9" fmla="*/ 205116 w 246650"/>
              <a:gd name="connsiteY9" fmla="*/ 234772 h 234772"/>
              <a:gd name="connsiteX10" fmla="*/ 118215 w 246650"/>
              <a:gd name="connsiteY10" fmla="*/ 234772 h 234772"/>
              <a:gd name="connsiteX11" fmla="*/ 39619 w 246650"/>
              <a:gd name="connsiteY11" fmla="*/ 234162 h 234772"/>
              <a:gd name="connsiteX12" fmla="*/ 1250 w 246650"/>
              <a:gd name="connsiteY12" fmla="*/ 234598 h 234772"/>
              <a:gd name="connsiteX13" fmla="*/ 641 w 246650"/>
              <a:gd name="connsiteY13" fmla="*/ 194525 h 234772"/>
              <a:gd name="connsiteX14" fmla="*/ 641 w 246650"/>
              <a:gd name="connsiteY14" fmla="*/ 117081 h 234772"/>
              <a:gd name="connsiteX15" fmla="*/ 0 w 246650"/>
              <a:gd name="connsiteY15" fmla="*/ 61045 h 234772"/>
              <a:gd name="connsiteX16" fmla="*/ 1250 w 246650"/>
              <a:gd name="connsiteY16" fmla="*/ 436 h 234772"/>
              <a:gd name="connsiteX0" fmla="*/ 638 w 246038"/>
              <a:gd name="connsiteY0" fmla="*/ 436 h 234772"/>
              <a:gd name="connsiteX1" fmla="*/ 40285 w 246038"/>
              <a:gd name="connsiteY1" fmla="*/ 1 h 234772"/>
              <a:gd name="connsiteX2" fmla="*/ 116963 w 246038"/>
              <a:gd name="connsiteY2" fmla="*/ 0 h 234772"/>
              <a:gd name="connsiteX3" fmla="*/ 203865 w 246038"/>
              <a:gd name="connsiteY3" fmla="*/ 1 h 234772"/>
              <a:gd name="connsiteX4" fmla="*/ 246008 w 246038"/>
              <a:gd name="connsiteY4" fmla="*/ 436 h 234772"/>
              <a:gd name="connsiteX5" fmla="*/ 245399 w 246038"/>
              <a:gd name="connsiteY5" fmla="*/ 36588 h 234772"/>
              <a:gd name="connsiteX6" fmla="*/ 246038 w 246038"/>
              <a:gd name="connsiteY6" fmla="*/ 117081 h 234772"/>
              <a:gd name="connsiteX7" fmla="*/ 245399 w 246038"/>
              <a:gd name="connsiteY7" fmla="*/ 193306 h 234772"/>
              <a:gd name="connsiteX8" fmla="*/ 246008 w 246038"/>
              <a:gd name="connsiteY8" fmla="*/ 234598 h 234772"/>
              <a:gd name="connsiteX9" fmla="*/ 204504 w 246038"/>
              <a:gd name="connsiteY9" fmla="*/ 234772 h 234772"/>
              <a:gd name="connsiteX10" fmla="*/ 117603 w 246038"/>
              <a:gd name="connsiteY10" fmla="*/ 234772 h 234772"/>
              <a:gd name="connsiteX11" fmla="*/ 39007 w 246038"/>
              <a:gd name="connsiteY11" fmla="*/ 234162 h 234772"/>
              <a:gd name="connsiteX12" fmla="*/ 638 w 246038"/>
              <a:gd name="connsiteY12" fmla="*/ 234598 h 234772"/>
              <a:gd name="connsiteX13" fmla="*/ 29 w 246038"/>
              <a:gd name="connsiteY13" fmla="*/ 194525 h 234772"/>
              <a:gd name="connsiteX14" fmla="*/ 29 w 246038"/>
              <a:gd name="connsiteY14" fmla="*/ 117081 h 234772"/>
              <a:gd name="connsiteX15" fmla="*/ 669 w 246038"/>
              <a:gd name="connsiteY15" fmla="*/ 62879 h 234772"/>
              <a:gd name="connsiteX16" fmla="*/ 638 w 246038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94525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81078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79244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658 h 235994"/>
              <a:gd name="connsiteX1" fmla="*/ 67224 w 246070"/>
              <a:gd name="connsiteY1" fmla="*/ 0 h 235994"/>
              <a:gd name="connsiteX2" fmla="*/ 116995 w 246070"/>
              <a:gd name="connsiteY2" fmla="*/ 1222 h 235994"/>
              <a:gd name="connsiteX3" fmla="*/ 203897 w 246070"/>
              <a:gd name="connsiteY3" fmla="*/ 1223 h 235994"/>
              <a:gd name="connsiteX4" fmla="*/ 246040 w 246070"/>
              <a:gd name="connsiteY4" fmla="*/ 1658 h 235994"/>
              <a:gd name="connsiteX5" fmla="*/ 245431 w 246070"/>
              <a:gd name="connsiteY5" fmla="*/ 63488 h 235994"/>
              <a:gd name="connsiteX6" fmla="*/ 246070 w 246070"/>
              <a:gd name="connsiteY6" fmla="*/ 118303 h 235994"/>
              <a:gd name="connsiteX7" fmla="*/ 245431 w 246070"/>
              <a:gd name="connsiteY7" fmla="*/ 179855 h 235994"/>
              <a:gd name="connsiteX8" fmla="*/ 246040 w 246070"/>
              <a:gd name="connsiteY8" fmla="*/ 235820 h 235994"/>
              <a:gd name="connsiteX9" fmla="*/ 204536 w 246070"/>
              <a:gd name="connsiteY9" fmla="*/ 235994 h 235994"/>
              <a:gd name="connsiteX10" fmla="*/ 117635 w 246070"/>
              <a:gd name="connsiteY10" fmla="*/ 235994 h 235994"/>
              <a:gd name="connsiteX11" fmla="*/ 39039 w 246070"/>
              <a:gd name="connsiteY11" fmla="*/ 235384 h 235994"/>
              <a:gd name="connsiteX12" fmla="*/ 670 w 246070"/>
              <a:gd name="connsiteY12" fmla="*/ 235820 h 235994"/>
              <a:gd name="connsiteX13" fmla="*/ 61 w 246070"/>
              <a:gd name="connsiteY13" fmla="*/ 180462 h 235994"/>
              <a:gd name="connsiteX14" fmla="*/ 61 w 246070"/>
              <a:gd name="connsiteY14" fmla="*/ 118303 h 235994"/>
              <a:gd name="connsiteX15" fmla="*/ 60 w 246070"/>
              <a:gd name="connsiteY15" fmla="*/ 64101 h 235994"/>
              <a:gd name="connsiteX16" fmla="*/ 670 w 246070"/>
              <a:gd name="connsiteY16" fmla="*/ 1658 h 235994"/>
              <a:gd name="connsiteX0" fmla="*/ 670 w 246070"/>
              <a:gd name="connsiteY0" fmla="*/ 436 h 234772"/>
              <a:gd name="connsiteX1" fmla="*/ 68505 w 246070"/>
              <a:gd name="connsiteY1" fmla="*/ 612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046 h 235382"/>
              <a:gd name="connsiteX1" fmla="*/ 61458 w 246070"/>
              <a:gd name="connsiteY1" fmla="*/ 611 h 235382"/>
              <a:gd name="connsiteX2" fmla="*/ 116995 w 246070"/>
              <a:gd name="connsiteY2" fmla="*/ 610 h 235382"/>
              <a:gd name="connsiteX3" fmla="*/ 185959 w 246070"/>
              <a:gd name="connsiteY3" fmla="*/ 0 h 235382"/>
              <a:gd name="connsiteX4" fmla="*/ 246040 w 246070"/>
              <a:gd name="connsiteY4" fmla="*/ 1046 h 235382"/>
              <a:gd name="connsiteX5" fmla="*/ 245431 w 246070"/>
              <a:gd name="connsiteY5" fmla="*/ 62876 h 235382"/>
              <a:gd name="connsiteX6" fmla="*/ 246070 w 246070"/>
              <a:gd name="connsiteY6" fmla="*/ 117691 h 235382"/>
              <a:gd name="connsiteX7" fmla="*/ 245431 w 246070"/>
              <a:gd name="connsiteY7" fmla="*/ 179243 h 235382"/>
              <a:gd name="connsiteX8" fmla="*/ 246040 w 246070"/>
              <a:gd name="connsiteY8" fmla="*/ 235208 h 235382"/>
              <a:gd name="connsiteX9" fmla="*/ 204536 w 246070"/>
              <a:gd name="connsiteY9" fmla="*/ 235382 h 235382"/>
              <a:gd name="connsiteX10" fmla="*/ 117635 w 246070"/>
              <a:gd name="connsiteY10" fmla="*/ 235382 h 235382"/>
              <a:gd name="connsiteX11" fmla="*/ 39039 w 246070"/>
              <a:gd name="connsiteY11" fmla="*/ 234772 h 235382"/>
              <a:gd name="connsiteX12" fmla="*/ 670 w 246070"/>
              <a:gd name="connsiteY12" fmla="*/ 235208 h 235382"/>
              <a:gd name="connsiteX13" fmla="*/ 61 w 246070"/>
              <a:gd name="connsiteY13" fmla="*/ 179850 h 235382"/>
              <a:gd name="connsiteX14" fmla="*/ 61 w 246070"/>
              <a:gd name="connsiteY14" fmla="*/ 117691 h 235382"/>
              <a:gd name="connsiteX15" fmla="*/ 60 w 246070"/>
              <a:gd name="connsiteY15" fmla="*/ 63489 h 235382"/>
              <a:gd name="connsiteX16" fmla="*/ 670 w 246070"/>
              <a:gd name="connsiteY16" fmla="*/ 1046 h 23538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161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4024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2743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070" h="234773">
                <a:moveTo>
                  <a:pt x="670" y="436"/>
                </a:moveTo>
                <a:lnTo>
                  <a:pt x="61458" y="1"/>
                </a:lnTo>
                <a:lnTo>
                  <a:pt x="116995" y="0"/>
                </a:lnTo>
                <a:lnTo>
                  <a:pt x="185318" y="613"/>
                </a:lnTo>
                <a:lnTo>
                  <a:pt x="246040" y="436"/>
                </a:lnTo>
                <a:lnTo>
                  <a:pt x="245431" y="62266"/>
                </a:lnTo>
                <a:cubicBezTo>
                  <a:pt x="245436" y="81707"/>
                  <a:pt x="245969" y="84079"/>
                  <a:pt x="246070" y="117081"/>
                </a:cubicBezTo>
                <a:cubicBezTo>
                  <a:pt x="246071" y="138413"/>
                  <a:pt x="245430" y="157301"/>
                  <a:pt x="245431" y="178633"/>
                </a:cubicBezTo>
                <a:cubicBezTo>
                  <a:pt x="245420" y="196473"/>
                  <a:pt x="246051" y="216758"/>
                  <a:pt x="246040" y="234598"/>
                </a:cubicBezTo>
                <a:lnTo>
                  <a:pt x="184035" y="234772"/>
                </a:lnTo>
                <a:lnTo>
                  <a:pt x="117635" y="234772"/>
                </a:lnTo>
                <a:lnTo>
                  <a:pt x="62743" y="234773"/>
                </a:lnTo>
                <a:lnTo>
                  <a:pt x="670" y="234598"/>
                </a:lnTo>
                <a:lnTo>
                  <a:pt x="61" y="179240"/>
                </a:lnTo>
                <a:lnTo>
                  <a:pt x="61" y="117081"/>
                </a:lnTo>
                <a:cubicBezTo>
                  <a:pt x="-153" y="98402"/>
                  <a:pt x="274" y="81558"/>
                  <a:pt x="60" y="62879"/>
                </a:cubicBezTo>
                <a:cubicBezTo>
                  <a:pt x="477" y="42676"/>
                  <a:pt x="253" y="20639"/>
                  <a:pt x="670" y="43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sp>
        <p:nvSpPr>
          <p:cNvPr id="91" name="Rectangle 65"/>
          <p:cNvSpPr/>
          <p:nvPr/>
        </p:nvSpPr>
        <p:spPr bwMode="auto">
          <a:xfrm>
            <a:off x="5781675" y="1749425"/>
            <a:ext cx="250825" cy="250825"/>
          </a:xfrm>
          <a:custGeom>
            <a:avLst/>
            <a:gdLst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5370 w 245370"/>
              <a:gd name="connsiteY2" fmla="*/ 234162 h 234162"/>
              <a:gd name="connsiteX3" fmla="*/ 0 w 245370"/>
              <a:gd name="connsiteY3" fmla="*/ 234162 h 234162"/>
              <a:gd name="connsiteX4" fmla="*/ 0 w 245370"/>
              <a:gd name="connsiteY4" fmla="*/ 0 h 234162"/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4353 w 245370"/>
              <a:gd name="connsiteY2" fmla="*/ 63932 h 234162"/>
              <a:gd name="connsiteX3" fmla="*/ 245370 w 245370"/>
              <a:gd name="connsiteY3" fmla="*/ 234162 h 234162"/>
              <a:gd name="connsiteX4" fmla="*/ 0 w 245370"/>
              <a:gd name="connsiteY4" fmla="*/ 234162 h 234162"/>
              <a:gd name="connsiteX5" fmla="*/ 0 w 245370"/>
              <a:gd name="connsiteY5" fmla="*/ 0 h 234162"/>
              <a:gd name="connsiteX0" fmla="*/ 0 w 245370"/>
              <a:gd name="connsiteY0" fmla="*/ 436 h 234598"/>
              <a:gd name="connsiteX1" fmla="*/ 116325 w 245370"/>
              <a:gd name="connsiteY1" fmla="*/ 0 h 234598"/>
              <a:gd name="connsiteX2" fmla="*/ 245370 w 245370"/>
              <a:gd name="connsiteY2" fmla="*/ 436 h 234598"/>
              <a:gd name="connsiteX3" fmla="*/ 244353 w 245370"/>
              <a:gd name="connsiteY3" fmla="*/ 64368 h 234598"/>
              <a:gd name="connsiteX4" fmla="*/ 245370 w 245370"/>
              <a:gd name="connsiteY4" fmla="*/ 234598 h 234598"/>
              <a:gd name="connsiteX5" fmla="*/ 0 w 245370"/>
              <a:gd name="connsiteY5" fmla="*/ 234598 h 234598"/>
              <a:gd name="connsiteX6" fmla="*/ 0 w 245370"/>
              <a:gd name="connsiteY6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45370 w 245370"/>
              <a:gd name="connsiteY3" fmla="*/ 436 h 234598"/>
              <a:gd name="connsiteX4" fmla="*/ 244353 w 245370"/>
              <a:gd name="connsiteY4" fmla="*/ 64368 h 234598"/>
              <a:gd name="connsiteX5" fmla="*/ 245370 w 245370"/>
              <a:gd name="connsiteY5" fmla="*/ 234598 h 234598"/>
              <a:gd name="connsiteX6" fmla="*/ 0 w 245370"/>
              <a:gd name="connsiteY6" fmla="*/ 234598 h 234598"/>
              <a:gd name="connsiteX7" fmla="*/ 0 w 245370"/>
              <a:gd name="connsiteY7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03227 w 245370"/>
              <a:gd name="connsiteY3" fmla="*/ 1 h 234598"/>
              <a:gd name="connsiteX4" fmla="*/ 245370 w 245370"/>
              <a:gd name="connsiteY4" fmla="*/ 436 h 234598"/>
              <a:gd name="connsiteX5" fmla="*/ 244353 w 245370"/>
              <a:gd name="connsiteY5" fmla="*/ 64368 h 234598"/>
              <a:gd name="connsiteX6" fmla="*/ 245370 w 245370"/>
              <a:gd name="connsiteY6" fmla="*/ 234598 h 234598"/>
              <a:gd name="connsiteX7" fmla="*/ 0 w 245370"/>
              <a:gd name="connsiteY7" fmla="*/ 234598 h 234598"/>
              <a:gd name="connsiteX8" fmla="*/ 0 w 245370"/>
              <a:gd name="connsiteY8" fmla="*/ 436 h 234598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0 w 245370"/>
              <a:gd name="connsiteY8" fmla="*/ 234598 h 234772"/>
              <a:gd name="connsiteX9" fmla="*/ 0 w 245370"/>
              <a:gd name="connsiteY9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38369 w 245370"/>
              <a:gd name="connsiteY8" fmla="*/ 234162 h 234772"/>
              <a:gd name="connsiteX9" fmla="*/ 0 w 245370"/>
              <a:gd name="connsiteY9" fmla="*/ 234598 h 234772"/>
              <a:gd name="connsiteX10" fmla="*/ 0 w 245370"/>
              <a:gd name="connsiteY10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203866 w 245370"/>
              <a:gd name="connsiteY7" fmla="*/ 234772 h 234772"/>
              <a:gd name="connsiteX8" fmla="*/ 116965 w 245370"/>
              <a:gd name="connsiteY8" fmla="*/ 234772 h 234772"/>
              <a:gd name="connsiteX9" fmla="*/ 38369 w 245370"/>
              <a:gd name="connsiteY9" fmla="*/ 234162 h 234772"/>
              <a:gd name="connsiteX10" fmla="*/ 0 w 245370"/>
              <a:gd name="connsiteY10" fmla="*/ 234598 h 234772"/>
              <a:gd name="connsiteX11" fmla="*/ 0 w 245370"/>
              <a:gd name="connsiteY11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4962 w 245979"/>
              <a:gd name="connsiteY5" fmla="*/ 64368 h 234772"/>
              <a:gd name="connsiteX6" fmla="*/ 245979 w 245979"/>
              <a:gd name="connsiteY6" fmla="*/ 234598 h 234772"/>
              <a:gd name="connsiteX7" fmla="*/ 204475 w 245979"/>
              <a:gd name="connsiteY7" fmla="*/ 234772 h 234772"/>
              <a:gd name="connsiteX8" fmla="*/ 117574 w 245979"/>
              <a:gd name="connsiteY8" fmla="*/ 234772 h 234772"/>
              <a:gd name="connsiteX9" fmla="*/ 38978 w 245979"/>
              <a:gd name="connsiteY9" fmla="*/ 234162 h 234772"/>
              <a:gd name="connsiteX10" fmla="*/ 609 w 245979"/>
              <a:gd name="connsiteY10" fmla="*/ 234598 h 234772"/>
              <a:gd name="connsiteX11" fmla="*/ 0 w 245979"/>
              <a:gd name="connsiteY11" fmla="*/ 117081 h 234772"/>
              <a:gd name="connsiteX12" fmla="*/ 609 w 245979"/>
              <a:gd name="connsiteY12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5979 w 245979"/>
              <a:gd name="connsiteY5" fmla="*/ 234598 h 234772"/>
              <a:gd name="connsiteX6" fmla="*/ 204475 w 245979"/>
              <a:gd name="connsiteY6" fmla="*/ 234772 h 234772"/>
              <a:gd name="connsiteX7" fmla="*/ 117574 w 245979"/>
              <a:gd name="connsiteY7" fmla="*/ 234772 h 234772"/>
              <a:gd name="connsiteX8" fmla="*/ 38978 w 245979"/>
              <a:gd name="connsiteY8" fmla="*/ 234162 h 234772"/>
              <a:gd name="connsiteX9" fmla="*/ 609 w 245979"/>
              <a:gd name="connsiteY9" fmla="*/ 234598 h 234772"/>
              <a:gd name="connsiteX10" fmla="*/ 0 w 245979"/>
              <a:gd name="connsiteY10" fmla="*/ 117081 h 234772"/>
              <a:gd name="connsiteX11" fmla="*/ 609 w 245979"/>
              <a:gd name="connsiteY11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6009 w 246009"/>
              <a:gd name="connsiteY5" fmla="*/ 117081 h 234772"/>
              <a:gd name="connsiteX6" fmla="*/ 245979 w 246009"/>
              <a:gd name="connsiteY6" fmla="*/ 234598 h 234772"/>
              <a:gd name="connsiteX7" fmla="*/ 204475 w 246009"/>
              <a:gd name="connsiteY7" fmla="*/ 234772 h 234772"/>
              <a:gd name="connsiteX8" fmla="*/ 117574 w 246009"/>
              <a:gd name="connsiteY8" fmla="*/ 234772 h 234772"/>
              <a:gd name="connsiteX9" fmla="*/ 38978 w 246009"/>
              <a:gd name="connsiteY9" fmla="*/ 234162 h 234772"/>
              <a:gd name="connsiteX10" fmla="*/ 609 w 246009"/>
              <a:gd name="connsiteY10" fmla="*/ 234598 h 234772"/>
              <a:gd name="connsiteX11" fmla="*/ 0 w 246009"/>
              <a:gd name="connsiteY11" fmla="*/ 117081 h 234772"/>
              <a:gd name="connsiteX12" fmla="*/ 609 w 246009"/>
              <a:gd name="connsiteY12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979 w 246009"/>
              <a:gd name="connsiteY7" fmla="*/ 234598 h 234772"/>
              <a:gd name="connsiteX8" fmla="*/ 204475 w 246009"/>
              <a:gd name="connsiteY8" fmla="*/ 234772 h 234772"/>
              <a:gd name="connsiteX9" fmla="*/ 117574 w 246009"/>
              <a:gd name="connsiteY9" fmla="*/ 234772 h 234772"/>
              <a:gd name="connsiteX10" fmla="*/ 38978 w 246009"/>
              <a:gd name="connsiteY10" fmla="*/ 234162 h 234772"/>
              <a:gd name="connsiteX11" fmla="*/ 609 w 246009"/>
              <a:gd name="connsiteY11" fmla="*/ 234598 h 234772"/>
              <a:gd name="connsiteX12" fmla="*/ 0 w 246009"/>
              <a:gd name="connsiteY12" fmla="*/ 117081 h 234772"/>
              <a:gd name="connsiteX13" fmla="*/ 609 w 246009"/>
              <a:gd name="connsiteY13" fmla="*/ 436 h 234772"/>
              <a:gd name="connsiteX0" fmla="*/ 609 w 248857"/>
              <a:gd name="connsiteY0" fmla="*/ 436 h 234772"/>
              <a:gd name="connsiteX1" fmla="*/ 40256 w 248857"/>
              <a:gd name="connsiteY1" fmla="*/ 1 h 234772"/>
              <a:gd name="connsiteX2" fmla="*/ 116934 w 248857"/>
              <a:gd name="connsiteY2" fmla="*/ 0 h 234772"/>
              <a:gd name="connsiteX3" fmla="*/ 203836 w 248857"/>
              <a:gd name="connsiteY3" fmla="*/ 1 h 234772"/>
              <a:gd name="connsiteX4" fmla="*/ 245979 w 248857"/>
              <a:gd name="connsiteY4" fmla="*/ 436 h 234772"/>
              <a:gd name="connsiteX5" fmla="*/ 245370 w 248857"/>
              <a:gd name="connsiteY5" fmla="*/ 36588 h 234772"/>
              <a:gd name="connsiteX6" fmla="*/ 246009 w 248857"/>
              <a:gd name="connsiteY6" fmla="*/ 117081 h 234772"/>
              <a:gd name="connsiteX7" fmla="*/ 245370 w 248857"/>
              <a:gd name="connsiteY7" fmla="*/ 193306 h 234772"/>
              <a:gd name="connsiteX8" fmla="*/ 245979 w 248857"/>
              <a:gd name="connsiteY8" fmla="*/ 234598 h 234772"/>
              <a:gd name="connsiteX9" fmla="*/ 204475 w 248857"/>
              <a:gd name="connsiteY9" fmla="*/ 234772 h 234772"/>
              <a:gd name="connsiteX10" fmla="*/ 117574 w 248857"/>
              <a:gd name="connsiteY10" fmla="*/ 234772 h 234772"/>
              <a:gd name="connsiteX11" fmla="*/ 38978 w 248857"/>
              <a:gd name="connsiteY11" fmla="*/ 234162 h 234772"/>
              <a:gd name="connsiteX12" fmla="*/ 609 w 248857"/>
              <a:gd name="connsiteY12" fmla="*/ 234598 h 234772"/>
              <a:gd name="connsiteX13" fmla="*/ 0 w 248857"/>
              <a:gd name="connsiteY13" fmla="*/ 117081 h 234772"/>
              <a:gd name="connsiteX14" fmla="*/ 609 w 248857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609 w 246009"/>
              <a:gd name="connsiteY15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0 w 246009"/>
              <a:gd name="connsiteY15" fmla="*/ 35978 h 234772"/>
              <a:gd name="connsiteX16" fmla="*/ 609 w 246009"/>
              <a:gd name="connsiteY16" fmla="*/ 436 h 234772"/>
              <a:gd name="connsiteX0" fmla="*/ 1250 w 246650"/>
              <a:gd name="connsiteY0" fmla="*/ 436 h 234772"/>
              <a:gd name="connsiteX1" fmla="*/ 40897 w 246650"/>
              <a:gd name="connsiteY1" fmla="*/ 1 h 234772"/>
              <a:gd name="connsiteX2" fmla="*/ 117575 w 246650"/>
              <a:gd name="connsiteY2" fmla="*/ 0 h 234772"/>
              <a:gd name="connsiteX3" fmla="*/ 204477 w 246650"/>
              <a:gd name="connsiteY3" fmla="*/ 1 h 234772"/>
              <a:gd name="connsiteX4" fmla="*/ 246620 w 246650"/>
              <a:gd name="connsiteY4" fmla="*/ 436 h 234772"/>
              <a:gd name="connsiteX5" fmla="*/ 246011 w 246650"/>
              <a:gd name="connsiteY5" fmla="*/ 36588 h 234772"/>
              <a:gd name="connsiteX6" fmla="*/ 246650 w 246650"/>
              <a:gd name="connsiteY6" fmla="*/ 117081 h 234772"/>
              <a:gd name="connsiteX7" fmla="*/ 246011 w 246650"/>
              <a:gd name="connsiteY7" fmla="*/ 193306 h 234772"/>
              <a:gd name="connsiteX8" fmla="*/ 246620 w 246650"/>
              <a:gd name="connsiteY8" fmla="*/ 234598 h 234772"/>
              <a:gd name="connsiteX9" fmla="*/ 205116 w 246650"/>
              <a:gd name="connsiteY9" fmla="*/ 234772 h 234772"/>
              <a:gd name="connsiteX10" fmla="*/ 118215 w 246650"/>
              <a:gd name="connsiteY10" fmla="*/ 234772 h 234772"/>
              <a:gd name="connsiteX11" fmla="*/ 39619 w 246650"/>
              <a:gd name="connsiteY11" fmla="*/ 234162 h 234772"/>
              <a:gd name="connsiteX12" fmla="*/ 1250 w 246650"/>
              <a:gd name="connsiteY12" fmla="*/ 234598 h 234772"/>
              <a:gd name="connsiteX13" fmla="*/ 641 w 246650"/>
              <a:gd name="connsiteY13" fmla="*/ 194525 h 234772"/>
              <a:gd name="connsiteX14" fmla="*/ 641 w 246650"/>
              <a:gd name="connsiteY14" fmla="*/ 117081 h 234772"/>
              <a:gd name="connsiteX15" fmla="*/ 0 w 246650"/>
              <a:gd name="connsiteY15" fmla="*/ 61045 h 234772"/>
              <a:gd name="connsiteX16" fmla="*/ 1250 w 246650"/>
              <a:gd name="connsiteY16" fmla="*/ 436 h 234772"/>
              <a:gd name="connsiteX0" fmla="*/ 638 w 246038"/>
              <a:gd name="connsiteY0" fmla="*/ 436 h 234772"/>
              <a:gd name="connsiteX1" fmla="*/ 40285 w 246038"/>
              <a:gd name="connsiteY1" fmla="*/ 1 h 234772"/>
              <a:gd name="connsiteX2" fmla="*/ 116963 w 246038"/>
              <a:gd name="connsiteY2" fmla="*/ 0 h 234772"/>
              <a:gd name="connsiteX3" fmla="*/ 203865 w 246038"/>
              <a:gd name="connsiteY3" fmla="*/ 1 h 234772"/>
              <a:gd name="connsiteX4" fmla="*/ 246008 w 246038"/>
              <a:gd name="connsiteY4" fmla="*/ 436 h 234772"/>
              <a:gd name="connsiteX5" fmla="*/ 245399 w 246038"/>
              <a:gd name="connsiteY5" fmla="*/ 36588 h 234772"/>
              <a:gd name="connsiteX6" fmla="*/ 246038 w 246038"/>
              <a:gd name="connsiteY6" fmla="*/ 117081 h 234772"/>
              <a:gd name="connsiteX7" fmla="*/ 245399 w 246038"/>
              <a:gd name="connsiteY7" fmla="*/ 193306 h 234772"/>
              <a:gd name="connsiteX8" fmla="*/ 246008 w 246038"/>
              <a:gd name="connsiteY8" fmla="*/ 234598 h 234772"/>
              <a:gd name="connsiteX9" fmla="*/ 204504 w 246038"/>
              <a:gd name="connsiteY9" fmla="*/ 234772 h 234772"/>
              <a:gd name="connsiteX10" fmla="*/ 117603 w 246038"/>
              <a:gd name="connsiteY10" fmla="*/ 234772 h 234772"/>
              <a:gd name="connsiteX11" fmla="*/ 39007 w 246038"/>
              <a:gd name="connsiteY11" fmla="*/ 234162 h 234772"/>
              <a:gd name="connsiteX12" fmla="*/ 638 w 246038"/>
              <a:gd name="connsiteY12" fmla="*/ 234598 h 234772"/>
              <a:gd name="connsiteX13" fmla="*/ 29 w 246038"/>
              <a:gd name="connsiteY13" fmla="*/ 194525 h 234772"/>
              <a:gd name="connsiteX14" fmla="*/ 29 w 246038"/>
              <a:gd name="connsiteY14" fmla="*/ 117081 h 234772"/>
              <a:gd name="connsiteX15" fmla="*/ 669 w 246038"/>
              <a:gd name="connsiteY15" fmla="*/ 62879 h 234772"/>
              <a:gd name="connsiteX16" fmla="*/ 638 w 246038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94525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81078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79244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658 h 235994"/>
              <a:gd name="connsiteX1" fmla="*/ 67224 w 246070"/>
              <a:gd name="connsiteY1" fmla="*/ 0 h 235994"/>
              <a:gd name="connsiteX2" fmla="*/ 116995 w 246070"/>
              <a:gd name="connsiteY2" fmla="*/ 1222 h 235994"/>
              <a:gd name="connsiteX3" fmla="*/ 203897 w 246070"/>
              <a:gd name="connsiteY3" fmla="*/ 1223 h 235994"/>
              <a:gd name="connsiteX4" fmla="*/ 246040 w 246070"/>
              <a:gd name="connsiteY4" fmla="*/ 1658 h 235994"/>
              <a:gd name="connsiteX5" fmla="*/ 245431 w 246070"/>
              <a:gd name="connsiteY5" fmla="*/ 63488 h 235994"/>
              <a:gd name="connsiteX6" fmla="*/ 246070 w 246070"/>
              <a:gd name="connsiteY6" fmla="*/ 118303 h 235994"/>
              <a:gd name="connsiteX7" fmla="*/ 245431 w 246070"/>
              <a:gd name="connsiteY7" fmla="*/ 179855 h 235994"/>
              <a:gd name="connsiteX8" fmla="*/ 246040 w 246070"/>
              <a:gd name="connsiteY8" fmla="*/ 235820 h 235994"/>
              <a:gd name="connsiteX9" fmla="*/ 204536 w 246070"/>
              <a:gd name="connsiteY9" fmla="*/ 235994 h 235994"/>
              <a:gd name="connsiteX10" fmla="*/ 117635 w 246070"/>
              <a:gd name="connsiteY10" fmla="*/ 235994 h 235994"/>
              <a:gd name="connsiteX11" fmla="*/ 39039 w 246070"/>
              <a:gd name="connsiteY11" fmla="*/ 235384 h 235994"/>
              <a:gd name="connsiteX12" fmla="*/ 670 w 246070"/>
              <a:gd name="connsiteY12" fmla="*/ 235820 h 235994"/>
              <a:gd name="connsiteX13" fmla="*/ 61 w 246070"/>
              <a:gd name="connsiteY13" fmla="*/ 180462 h 235994"/>
              <a:gd name="connsiteX14" fmla="*/ 61 w 246070"/>
              <a:gd name="connsiteY14" fmla="*/ 118303 h 235994"/>
              <a:gd name="connsiteX15" fmla="*/ 60 w 246070"/>
              <a:gd name="connsiteY15" fmla="*/ 64101 h 235994"/>
              <a:gd name="connsiteX16" fmla="*/ 670 w 246070"/>
              <a:gd name="connsiteY16" fmla="*/ 1658 h 235994"/>
              <a:gd name="connsiteX0" fmla="*/ 670 w 246070"/>
              <a:gd name="connsiteY0" fmla="*/ 436 h 234772"/>
              <a:gd name="connsiteX1" fmla="*/ 68505 w 246070"/>
              <a:gd name="connsiteY1" fmla="*/ 612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046 h 235382"/>
              <a:gd name="connsiteX1" fmla="*/ 61458 w 246070"/>
              <a:gd name="connsiteY1" fmla="*/ 611 h 235382"/>
              <a:gd name="connsiteX2" fmla="*/ 116995 w 246070"/>
              <a:gd name="connsiteY2" fmla="*/ 610 h 235382"/>
              <a:gd name="connsiteX3" fmla="*/ 185959 w 246070"/>
              <a:gd name="connsiteY3" fmla="*/ 0 h 235382"/>
              <a:gd name="connsiteX4" fmla="*/ 246040 w 246070"/>
              <a:gd name="connsiteY4" fmla="*/ 1046 h 235382"/>
              <a:gd name="connsiteX5" fmla="*/ 245431 w 246070"/>
              <a:gd name="connsiteY5" fmla="*/ 62876 h 235382"/>
              <a:gd name="connsiteX6" fmla="*/ 246070 w 246070"/>
              <a:gd name="connsiteY6" fmla="*/ 117691 h 235382"/>
              <a:gd name="connsiteX7" fmla="*/ 245431 w 246070"/>
              <a:gd name="connsiteY7" fmla="*/ 179243 h 235382"/>
              <a:gd name="connsiteX8" fmla="*/ 246040 w 246070"/>
              <a:gd name="connsiteY8" fmla="*/ 235208 h 235382"/>
              <a:gd name="connsiteX9" fmla="*/ 204536 w 246070"/>
              <a:gd name="connsiteY9" fmla="*/ 235382 h 235382"/>
              <a:gd name="connsiteX10" fmla="*/ 117635 w 246070"/>
              <a:gd name="connsiteY10" fmla="*/ 235382 h 235382"/>
              <a:gd name="connsiteX11" fmla="*/ 39039 w 246070"/>
              <a:gd name="connsiteY11" fmla="*/ 234772 h 235382"/>
              <a:gd name="connsiteX12" fmla="*/ 670 w 246070"/>
              <a:gd name="connsiteY12" fmla="*/ 235208 h 235382"/>
              <a:gd name="connsiteX13" fmla="*/ 61 w 246070"/>
              <a:gd name="connsiteY13" fmla="*/ 179850 h 235382"/>
              <a:gd name="connsiteX14" fmla="*/ 61 w 246070"/>
              <a:gd name="connsiteY14" fmla="*/ 117691 h 235382"/>
              <a:gd name="connsiteX15" fmla="*/ 60 w 246070"/>
              <a:gd name="connsiteY15" fmla="*/ 63489 h 235382"/>
              <a:gd name="connsiteX16" fmla="*/ 670 w 246070"/>
              <a:gd name="connsiteY16" fmla="*/ 1046 h 23538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161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4024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2743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070" h="234773">
                <a:moveTo>
                  <a:pt x="670" y="436"/>
                </a:moveTo>
                <a:lnTo>
                  <a:pt x="61458" y="1"/>
                </a:lnTo>
                <a:lnTo>
                  <a:pt x="116995" y="0"/>
                </a:lnTo>
                <a:lnTo>
                  <a:pt x="185318" y="613"/>
                </a:lnTo>
                <a:lnTo>
                  <a:pt x="246040" y="436"/>
                </a:lnTo>
                <a:lnTo>
                  <a:pt x="245431" y="62266"/>
                </a:lnTo>
                <a:cubicBezTo>
                  <a:pt x="245436" y="81707"/>
                  <a:pt x="245969" y="84079"/>
                  <a:pt x="246070" y="117081"/>
                </a:cubicBezTo>
                <a:cubicBezTo>
                  <a:pt x="246071" y="138413"/>
                  <a:pt x="245430" y="157301"/>
                  <a:pt x="245431" y="178633"/>
                </a:cubicBezTo>
                <a:cubicBezTo>
                  <a:pt x="245420" y="196473"/>
                  <a:pt x="246051" y="216758"/>
                  <a:pt x="246040" y="234598"/>
                </a:cubicBezTo>
                <a:lnTo>
                  <a:pt x="184035" y="234772"/>
                </a:lnTo>
                <a:lnTo>
                  <a:pt x="117635" y="234772"/>
                </a:lnTo>
                <a:lnTo>
                  <a:pt x="62743" y="234773"/>
                </a:lnTo>
                <a:lnTo>
                  <a:pt x="670" y="234598"/>
                </a:lnTo>
                <a:lnTo>
                  <a:pt x="61" y="179240"/>
                </a:lnTo>
                <a:lnTo>
                  <a:pt x="61" y="117081"/>
                </a:lnTo>
                <a:cubicBezTo>
                  <a:pt x="-153" y="98402"/>
                  <a:pt x="274" y="81558"/>
                  <a:pt x="60" y="62879"/>
                </a:cubicBezTo>
                <a:cubicBezTo>
                  <a:pt x="477" y="42676"/>
                  <a:pt x="253" y="20639"/>
                  <a:pt x="670" y="43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sp>
        <p:nvSpPr>
          <p:cNvPr id="92" name="Rectangle 65"/>
          <p:cNvSpPr/>
          <p:nvPr/>
        </p:nvSpPr>
        <p:spPr bwMode="auto">
          <a:xfrm>
            <a:off x="4908550" y="2624138"/>
            <a:ext cx="250825" cy="250825"/>
          </a:xfrm>
          <a:custGeom>
            <a:avLst/>
            <a:gdLst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5370 w 245370"/>
              <a:gd name="connsiteY2" fmla="*/ 234162 h 234162"/>
              <a:gd name="connsiteX3" fmla="*/ 0 w 245370"/>
              <a:gd name="connsiteY3" fmla="*/ 234162 h 234162"/>
              <a:gd name="connsiteX4" fmla="*/ 0 w 245370"/>
              <a:gd name="connsiteY4" fmla="*/ 0 h 234162"/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4353 w 245370"/>
              <a:gd name="connsiteY2" fmla="*/ 63932 h 234162"/>
              <a:gd name="connsiteX3" fmla="*/ 245370 w 245370"/>
              <a:gd name="connsiteY3" fmla="*/ 234162 h 234162"/>
              <a:gd name="connsiteX4" fmla="*/ 0 w 245370"/>
              <a:gd name="connsiteY4" fmla="*/ 234162 h 234162"/>
              <a:gd name="connsiteX5" fmla="*/ 0 w 245370"/>
              <a:gd name="connsiteY5" fmla="*/ 0 h 234162"/>
              <a:gd name="connsiteX0" fmla="*/ 0 w 245370"/>
              <a:gd name="connsiteY0" fmla="*/ 436 h 234598"/>
              <a:gd name="connsiteX1" fmla="*/ 116325 w 245370"/>
              <a:gd name="connsiteY1" fmla="*/ 0 h 234598"/>
              <a:gd name="connsiteX2" fmla="*/ 245370 w 245370"/>
              <a:gd name="connsiteY2" fmla="*/ 436 h 234598"/>
              <a:gd name="connsiteX3" fmla="*/ 244353 w 245370"/>
              <a:gd name="connsiteY3" fmla="*/ 64368 h 234598"/>
              <a:gd name="connsiteX4" fmla="*/ 245370 w 245370"/>
              <a:gd name="connsiteY4" fmla="*/ 234598 h 234598"/>
              <a:gd name="connsiteX5" fmla="*/ 0 w 245370"/>
              <a:gd name="connsiteY5" fmla="*/ 234598 h 234598"/>
              <a:gd name="connsiteX6" fmla="*/ 0 w 245370"/>
              <a:gd name="connsiteY6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45370 w 245370"/>
              <a:gd name="connsiteY3" fmla="*/ 436 h 234598"/>
              <a:gd name="connsiteX4" fmla="*/ 244353 w 245370"/>
              <a:gd name="connsiteY4" fmla="*/ 64368 h 234598"/>
              <a:gd name="connsiteX5" fmla="*/ 245370 w 245370"/>
              <a:gd name="connsiteY5" fmla="*/ 234598 h 234598"/>
              <a:gd name="connsiteX6" fmla="*/ 0 w 245370"/>
              <a:gd name="connsiteY6" fmla="*/ 234598 h 234598"/>
              <a:gd name="connsiteX7" fmla="*/ 0 w 245370"/>
              <a:gd name="connsiteY7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03227 w 245370"/>
              <a:gd name="connsiteY3" fmla="*/ 1 h 234598"/>
              <a:gd name="connsiteX4" fmla="*/ 245370 w 245370"/>
              <a:gd name="connsiteY4" fmla="*/ 436 h 234598"/>
              <a:gd name="connsiteX5" fmla="*/ 244353 w 245370"/>
              <a:gd name="connsiteY5" fmla="*/ 64368 h 234598"/>
              <a:gd name="connsiteX6" fmla="*/ 245370 w 245370"/>
              <a:gd name="connsiteY6" fmla="*/ 234598 h 234598"/>
              <a:gd name="connsiteX7" fmla="*/ 0 w 245370"/>
              <a:gd name="connsiteY7" fmla="*/ 234598 h 234598"/>
              <a:gd name="connsiteX8" fmla="*/ 0 w 245370"/>
              <a:gd name="connsiteY8" fmla="*/ 436 h 234598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0 w 245370"/>
              <a:gd name="connsiteY8" fmla="*/ 234598 h 234772"/>
              <a:gd name="connsiteX9" fmla="*/ 0 w 245370"/>
              <a:gd name="connsiteY9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38369 w 245370"/>
              <a:gd name="connsiteY8" fmla="*/ 234162 h 234772"/>
              <a:gd name="connsiteX9" fmla="*/ 0 w 245370"/>
              <a:gd name="connsiteY9" fmla="*/ 234598 h 234772"/>
              <a:gd name="connsiteX10" fmla="*/ 0 w 245370"/>
              <a:gd name="connsiteY10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203866 w 245370"/>
              <a:gd name="connsiteY7" fmla="*/ 234772 h 234772"/>
              <a:gd name="connsiteX8" fmla="*/ 116965 w 245370"/>
              <a:gd name="connsiteY8" fmla="*/ 234772 h 234772"/>
              <a:gd name="connsiteX9" fmla="*/ 38369 w 245370"/>
              <a:gd name="connsiteY9" fmla="*/ 234162 h 234772"/>
              <a:gd name="connsiteX10" fmla="*/ 0 w 245370"/>
              <a:gd name="connsiteY10" fmla="*/ 234598 h 234772"/>
              <a:gd name="connsiteX11" fmla="*/ 0 w 245370"/>
              <a:gd name="connsiteY11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4962 w 245979"/>
              <a:gd name="connsiteY5" fmla="*/ 64368 h 234772"/>
              <a:gd name="connsiteX6" fmla="*/ 245979 w 245979"/>
              <a:gd name="connsiteY6" fmla="*/ 234598 h 234772"/>
              <a:gd name="connsiteX7" fmla="*/ 204475 w 245979"/>
              <a:gd name="connsiteY7" fmla="*/ 234772 h 234772"/>
              <a:gd name="connsiteX8" fmla="*/ 117574 w 245979"/>
              <a:gd name="connsiteY8" fmla="*/ 234772 h 234772"/>
              <a:gd name="connsiteX9" fmla="*/ 38978 w 245979"/>
              <a:gd name="connsiteY9" fmla="*/ 234162 h 234772"/>
              <a:gd name="connsiteX10" fmla="*/ 609 w 245979"/>
              <a:gd name="connsiteY10" fmla="*/ 234598 h 234772"/>
              <a:gd name="connsiteX11" fmla="*/ 0 w 245979"/>
              <a:gd name="connsiteY11" fmla="*/ 117081 h 234772"/>
              <a:gd name="connsiteX12" fmla="*/ 609 w 245979"/>
              <a:gd name="connsiteY12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5979 w 245979"/>
              <a:gd name="connsiteY5" fmla="*/ 234598 h 234772"/>
              <a:gd name="connsiteX6" fmla="*/ 204475 w 245979"/>
              <a:gd name="connsiteY6" fmla="*/ 234772 h 234772"/>
              <a:gd name="connsiteX7" fmla="*/ 117574 w 245979"/>
              <a:gd name="connsiteY7" fmla="*/ 234772 h 234772"/>
              <a:gd name="connsiteX8" fmla="*/ 38978 w 245979"/>
              <a:gd name="connsiteY8" fmla="*/ 234162 h 234772"/>
              <a:gd name="connsiteX9" fmla="*/ 609 w 245979"/>
              <a:gd name="connsiteY9" fmla="*/ 234598 h 234772"/>
              <a:gd name="connsiteX10" fmla="*/ 0 w 245979"/>
              <a:gd name="connsiteY10" fmla="*/ 117081 h 234772"/>
              <a:gd name="connsiteX11" fmla="*/ 609 w 245979"/>
              <a:gd name="connsiteY11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6009 w 246009"/>
              <a:gd name="connsiteY5" fmla="*/ 117081 h 234772"/>
              <a:gd name="connsiteX6" fmla="*/ 245979 w 246009"/>
              <a:gd name="connsiteY6" fmla="*/ 234598 h 234772"/>
              <a:gd name="connsiteX7" fmla="*/ 204475 w 246009"/>
              <a:gd name="connsiteY7" fmla="*/ 234772 h 234772"/>
              <a:gd name="connsiteX8" fmla="*/ 117574 w 246009"/>
              <a:gd name="connsiteY8" fmla="*/ 234772 h 234772"/>
              <a:gd name="connsiteX9" fmla="*/ 38978 w 246009"/>
              <a:gd name="connsiteY9" fmla="*/ 234162 h 234772"/>
              <a:gd name="connsiteX10" fmla="*/ 609 w 246009"/>
              <a:gd name="connsiteY10" fmla="*/ 234598 h 234772"/>
              <a:gd name="connsiteX11" fmla="*/ 0 w 246009"/>
              <a:gd name="connsiteY11" fmla="*/ 117081 h 234772"/>
              <a:gd name="connsiteX12" fmla="*/ 609 w 246009"/>
              <a:gd name="connsiteY12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979 w 246009"/>
              <a:gd name="connsiteY7" fmla="*/ 234598 h 234772"/>
              <a:gd name="connsiteX8" fmla="*/ 204475 w 246009"/>
              <a:gd name="connsiteY8" fmla="*/ 234772 h 234772"/>
              <a:gd name="connsiteX9" fmla="*/ 117574 w 246009"/>
              <a:gd name="connsiteY9" fmla="*/ 234772 h 234772"/>
              <a:gd name="connsiteX10" fmla="*/ 38978 w 246009"/>
              <a:gd name="connsiteY10" fmla="*/ 234162 h 234772"/>
              <a:gd name="connsiteX11" fmla="*/ 609 w 246009"/>
              <a:gd name="connsiteY11" fmla="*/ 234598 h 234772"/>
              <a:gd name="connsiteX12" fmla="*/ 0 w 246009"/>
              <a:gd name="connsiteY12" fmla="*/ 117081 h 234772"/>
              <a:gd name="connsiteX13" fmla="*/ 609 w 246009"/>
              <a:gd name="connsiteY13" fmla="*/ 436 h 234772"/>
              <a:gd name="connsiteX0" fmla="*/ 609 w 248857"/>
              <a:gd name="connsiteY0" fmla="*/ 436 h 234772"/>
              <a:gd name="connsiteX1" fmla="*/ 40256 w 248857"/>
              <a:gd name="connsiteY1" fmla="*/ 1 h 234772"/>
              <a:gd name="connsiteX2" fmla="*/ 116934 w 248857"/>
              <a:gd name="connsiteY2" fmla="*/ 0 h 234772"/>
              <a:gd name="connsiteX3" fmla="*/ 203836 w 248857"/>
              <a:gd name="connsiteY3" fmla="*/ 1 h 234772"/>
              <a:gd name="connsiteX4" fmla="*/ 245979 w 248857"/>
              <a:gd name="connsiteY4" fmla="*/ 436 h 234772"/>
              <a:gd name="connsiteX5" fmla="*/ 245370 w 248857"/>
              <a:gd name="connsiteY5" fmla="*/ 36588 h 234772"/>
              <a:gd name="connsiteX6" fmla="*/ 246009 w 248857"/>
              <a:gd name="connsiteY6" fmla="*/ 117081 h 234772"/>
              <a:gd name="connsiteX7" fmla="*/ 245370 w 248857"/>
              <a:gd name="connsiteY7" fmla="*/ 193306 h 234772"/>
              <a:gd name="connsiteX8" fmla="*/ 245979 w 248857"/>
              <a:gd name="connsiteY8" fmla="*/ 234598 h 234772"/>
              <a:gd name="connsiteX9" fmla="*/ 204475 w 248857"/>
              <a:gd name="connsiteY9" fmla="*/ 234772 h 234772"/>
              <a:gd name="connsiteX10" fmla="*/ 117574 w 248857"/>
              <a:gd name="connsiteY10" fmla="*/ 234772 h 234772"/>
              <a:gd name="connsiteX11" fmla="*/ 38978 w 248857"/>
              <a:gd name="connsiteY11" fmla="*/ 234162 h 234772"/>
              <a:gd name="connsiteX12" fmla="*/ 609 w 248857"/>
              <a:gd name="connsiteY12" fmla="*/ 234598 h 234772"/>
              <a:gd name="connsiteX13" fmla="*/ 0 w 248857"/>
              <a:gd name="connsiteY13" fmla="*/ 117081 h 234772"/>
              <a:gd name="connsiteX14" fmla="*/ 609 w 248857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609 w 246009"/>
              <a:gd name="connsiteY15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0 w 246009"/>
              <a:gd name="connsiteY15" fmla="*/ 35978 h 234772"/>
              <a:gd name="connsiteX16" fmla="*/ 609 w 246009"/>
              <a:gd name="connsiteY16" fmla="*/ 436 h 234772"/>
              <a:gd name="connsiteX0" fmla="*/ 1250 w 246650"/>
              <a:gd name="connsiteY0" fmla="*/ 436 h 234772"/>
              <a:gd name="connsiteX1" fmla="*/ 40897 w 246650"/>
              <a:gd name="connsiteY1" fmla="*/ 1 h 234772"/>
              <a:gd name="connsiteX2" fmla="*/ 117575 w 246650"/>
              <a:gd name="connsiteY2" fmla="*/ 0 h 234772"/>
              <a:gd name="connsiteX3" fmla="*/ 204477 w 246650"/>
              <a:gd name="connsiteY3" fmla="*/ 1 h 234772"/>
              <a:gd name="connsiteX4" fmla="*/ 246620 w 246650"/>
              <a:gd name="connsiteY4" fmla="*/ 436 h 234772"/>
              <a:gd name="connsiteX5" fmla="*/ 246011 w 246650"/>
              <a:gd name="connsiteY5" fmla="*/ 36588 h 234772"/>
              <a:gd name="connsiteX6" fmla="*/ 246650 w 246650"/>
              <a:gd name="connsiteY6" fmla="*/ 117081 h 234772"/>
              <a:gd name="connsiteX7" fmla="*/ 246011 w 246650"/>
              <a:gd name="connsiteY7" fmla="*/ 193306 h 234772"/>
              <a:gd name="connsiteX8" fmla="*/ 246620 w 246650"/>
              <a:gd name="connsiteY8" fmla="*/ 234598 h 234772"/>
              <a:gd name="connsiteX9" fmla="*/ 205116 w 246650"/>
              <a:gd name="connsiteY9" fmla="*/ 234772 h 234772"/>
              <a:gd name="connsiteX10" fmla="*/ 118215 w 246650"/>
              <a:gd name="connsiteY10" fmla="*/ 234772 h 234772"/>
              <a:gd name="connsiteX11" fmla="*/ 39619 w 246650"/>
              <a:gd name="connsiteY11" fmla="*/ 234162 h 234772"/>
              <a:gd name="connsiteX12" fmla="*/ 1250 w 246650"/>
              <a:gd name="connsiteY12" fmla="*/ 234598 h 234772"/>
              <a:gd name="connsiteX13" fmla="*/ 641 w 246650"/>
              <a:gd name="connsiteY13" fmla="*/ 194525 h 234772"/>
              <a:gd name="connsiteX14" fmla="*/ 641 w 246650"/>
              <a:gd name="connsiteY14" fmla="*/ 117081 h 234772"/>
              <a:gd name="connsiteX15" fmla="*/ 0 w 246650"/>
              <a:gd name="connsiteY15" fmla="*/ 61045 h 234772"/>
              <a:gd name="connsiteX16" fmla="*/ 1250 w 246650"/>
              <a:gd name="connsiteY16" fmla="*/ 436 h 234772"/>
              <a:gd name="connsiteX0" fmla="*/ 638 w 246038"/>
              <a:gd name="connsiteY0" fmla="*/ 436 h 234772"/>
              <a:gd name="connsiteX1" fmla="*/ 40285 w 246038"/>
              <a:gd name="connsiteY1" fmla="*/ 1 h 234772"/>
              <a:gd name="connsiteX2" fmla="*/ 116963 w 246038"/>
              <a:gd name="connsiteY2" fmla="*/ 0 h 234772"/>
              <a:gd name="connsiteX3" fmla="*/ 203865 w 246038"/>
              <a:gd name="connsiteY3" fmla="*/ 1 h 234772"/>
              <a:gd name="connsiteX4" fmla="*/ 246008 w 246038"/>
              <a:gd name="connsiteY4" fmla="*/ 436 h 234772"/>
              <a:gd name="connsiteX5" fmla="*/ 245399 w 246038"/>
              <a:gd name="connsiteY5" fmla="*/ 36588 h 234772"/>
              <a:gd name="connsiteX6" fmla="*/ 246038 w 246038"/>
              <a:gd name="connsiteY6" fmla="*/ 117081 h 234772"/>
              <a:gd name="connsiteX7" fmla="*/ 245399 w 246038"/>
              <a:gd name="connsiteY7" fmla="*/ 193306 h 234772"/>
              <a:gd name="connsiteX8" fmla="*/ 246008 w 246038"/>
              <a:gd name="connsiteY8" fmla="*/ 234598 h 234772"/>
              <a:gd name="connsiteX9" fmla="*/ 204504 w 246038"/>
              <a:gd name="connsiteY9" fmla="*/ 234772 h 234772"/>
              <a:gd name="connsiteX10" fmla="*/ 117603 w 246038"/>
              <a:gd name="connsiteY10" fmla="*/ 234772 h 234772"/>
              <a:gd name="connsiteX11" fmla="*/ 39007 w 246038"/>
              <a:gd name="connsiteY11" fmla="*/ 234162 h 234772"/>
              <a:gd name="connsiteX12" fmla="*/ 638 w 246038"/>
              <a:gd name="connsiteY12" fmla="*/ 234598 h 234772"/>
              <a:gd name="connsiteX13" fmla="*/ 29 w 246038"/>
              <a:gd name="connsiteY13" fmla="*/ 194525 h 234772"/>
              <a:gd name="connsiteX14" fmla="*/ 29 w 246038"/>
              <a:gd name="connsiteY14" fmla="*/ 117081 h 234772"/>
              <a:gd name="connsiteX15" fmla="*/ 669 w 246038"/>
              <a:gd name="connsiteY15" fmla="*/ 62879 h 234772"/>
              <a:gd name="connsiteX16" fmla="*/ 638 w 246038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94525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81078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79244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658 h 235994"/>
              <a:gd name="connsiteX1" fmla="*/ 67224 w 246070"/>
              <a:gd name="connsiteY1" fmla="*/ 0 h 235994"/>
              <a:gd name="connsiteX2" fmla="*/ 116995 w 246070"/>
              <a:gd name="connsiteY2" fmla="*/ 1222 h 235994"/>
              <a:gd name="connsiteX3" fmla="*/ 203897 w 246070"/>
              <a:gd name="connsiteY3" fmla="*/ 1223 h 235994"/>
              <a:gd name="connsiteX4" fmla="*/ 246040 w 246070"/>
              <a:gd name="connsiteY4" fmla="*/ 1658 h 235994"/>
              <a:gd name="connsiteX5" fmla="*/ 245431 w 246070"/>
              <a:gd name="connsiteY5" fmla="*/ 63488 h 235994"/>
              <a:gd name="connsiteX6" fmla="*/ 246070 w 246070"/>
              <a:gd name="connsiteY6" fmla="*/ 118303 h 235994"/>
              <a:gd name="connsiteX7" fmla="*/ 245431 w 246070"/>
              <a:gd name="connsiteY7" fmla="*/ 179855 h 235994"/>
              <a:gd name="connsiteX8" fmla="*/ 246040 w 246070"/>
              <a:gd name="connsiteY8" fmla="*/ 235820 h 235994"/>
              <a:gd name="connsiteX9" fmla="*/ 204536 w 246070"/>
              <a:gd name="connsiteY9" fmla="*/ 235994 h 235994"/>
              <a:gd name="connsiteX10" fmla="*/ 117635 w 246070"/>
              <a:gd name="connsiteY10" fmla="*/ 235994 h 235994"/>
              <a:gd name="connsiteX11" fmla="*/ 39039 w 246070"/>
              <a:gd name="connsiteY11" fmla="*/ 235384 h 235994"/>
              <a:gd name="connsiteX12" fmla="*/ 670 w 246070"/>
              <a:gd name="connsiteY12" fmla="*/ 235820 h 235994"/>
              <a:gd name="connsiteX13" fmla="*/ 61 w 246070"/>
              <a:gd name="connsiteY13" fmla="*/ 180462 h 235994"/>
              <a:gd name="connsiteX14" fmla="*/ 61 w 246070"/>
              <a:gd name="connsiteY14" fmla="*/ 118303 h 235994"/>
              <a:gd name="connsiteX15" fmla="*/ 60 w 246070"/>
              <a:gd name="connsiteY15" fmla="*/ 64101 h 235994"/>
              <a:gd name="connsiteX16" fmla="*/ 670 w 246070"/>
              <a:gd name="connsiteY16" fmla="*/ 1658 h 235994"/>
              <a:gd name="connsiteX0" fmla="*/ 670 w 246070"/>
              <a:gd name="connsiteY0" fmla="*/ 436 h 234772"/>
              <a:gd name="connsiteX1" fmla="*/ 68505 w 246070"/>
              <a:gd name="connsiteY1" fmla="*/ 612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046 h 235382"/>
              <a:gd name="connsiteX1" fmla="*/ 61458 w 246070"/>
              <a:gd name="connsiteY1" fmla="*/ 611 h 235382"/>
              <a:gd name="connsiteX2" fmla="*/ 116995 w 246070"/>
              <a:gd name="connsiteY2" fmla="*/ 610 h 235382"/>
              <a:gd name="connsiteX3" fmla="*/ 185959 w 246070"/>
              <a:gd name="connsiteY3" fmla="*/ 0 h 235382"/>
              <a:gd name="connsiteX4" fmla="*/ 246040 w 246070"/>
              <a:gd name="connsiteY4" fmla="*/ 1046 h 235382"/>
              <a:gd name="connsiteX5" fmla="*/ 245431 w 246070"/>
              <a:gd name="connsiteY5" fmla="*/ 62876 h 235382"/>
              <a:gd name="connsiteX6" fmla="*/ 246070 w 246070"/>
              <a:gd name="connsiteY6" fmla="*/ 117691 h 235382"/>
              <a:gd name="connsiteX7" fmla="*/ 245431 w 246070"/>
              <a:gd name="connsiteY7" fmla="*/ 179243 h 235382"/>
              <a:gd name="connsiteX8" fmla="*/ 246040 w 246070"/>
              <a:gd name="connsiteY8" fmla="*/ 235208 h 235382"/>
              <a:gd name="connsiteX9" fmla="*/ 204536 w 246070"/>
              <a:gd name="connsiteY9" fmla="*/ 235382 h 235382"/>
              <a:gd name="connsiteX10" fmla="*/ 117635 w 246070"/>
              <a:gd name="connsiteY10" fmla="*/ 235382 h 235382"/>
              <a:gd name="connsiteX11" fmla="*/ 39039 w 246070"/>
              <a:gd name="connsiteY11" fmla="*/ 234772 h 235382"/>
              <a:gd name="connsiteX12" fmla="*/ 670 w 246070"/>
              <a:gd name="connsiteY12" fmla="*/ 235208 h 235382"/>
              <a:gd name="connsiteX13" fmla="*/ 61 w 246070"/>
              <a:gd name="connsiteY13" fmla="*/ 179850 h 235382"/>
              <a:gd name="connsiteX14" fmla="*/ 61 w 246070"/>
              <a:gd name="connsiteY14" fmla="*/ 117691 h 235382"/>
              <a:gd name="connsiteX15" fmla="*/ 60 w 246070"/>
              <a:gd name="connsiteY15" fmla="*/ 63489 h 235382"/>
              <a:gd name="connsiteX16" fmla="*/ 670 w 246070"/>
              <a:gd name="connsiteY16" fmla="*/ 1046 h 23538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161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4024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2743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070" h="234773">
                <a:moveTo>
                  <a:pt x="670" y="436"/>
                </a:moveTo>
                <a:lnTo>
                  <a:pt x="61458" y="1"/>
                </a:lnTo>
                <a:lnTo>
                  <a:pt x="116995" y="0"/>
                </a:lnTo>
                <a:lnTo>
                  <a:pt x="185318" y="613"/>
                </a:lnTo>
                <a:lnTo>
                  <a:pt x="246040" y="436"/>
                </a:lnTo>
                <a:lnTo>
                  <a:pt x="245431" y="62266"/>
                </a:lnTo>
                <a:cubicBezTo>
                  <a:pt x="245436" y="81707"/>
                  <a:pt x="245969" y="84079"/>
                  <a:pt x="246070" y="117081"/>
                </a:cubicBezTo>
                <a:cubicBezTo>
                  <a:pt x="246071" y="138413"/>
                  <a:pt x="245430" y="157301"/>
                  <a:pt x="245431" y="178633"/>
                </a:cubicBezTo>
                <a:cubicBezTo>
                  <a:pt x="245420" y="196473"/>
                  <a:pt x="246051" y="216758"/>
                  <a:pt x="246040" y="234598"/>
                </a:cubicBezTo>
                <a:lnTo>
                  <a:pt x="184035" y="234772"/>
                </a:lnTo>
                <a:lnTo>
                  <a:pt x="117635" y="234772"/>
                </a:lnTo>
                <a:lnTo>
                  <a:pt x="62743" y="234773"/>
                </a:lnTo>
                <a:lnTo>
                  <a:pt x="670" y="234598"/>
                </a:lnTo>
                <a:lnTo>
                  <a:pt x="61" y="179240"/>
                </a:lnTo>
                <a:lnTo>
                  <a:pt x="61" y="117081"/>
                </a:lnTo>
                <a:cubicBezTo>
                  <a:pt x="-153" y="98402"/>
                  <a:pt x="274" y="81558"/>
                  <a:pt x="60" y="62879"/>
                </a:cubicBezTo>
                <a:cubicBezTo>
                  <a:pt x="477" y="42676"/>
                  <a:pt x="253" y="20639"/>
                  <a:pt x="670" y="43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sp>
        <p:nvSpPr>
          <p:cNvPr id="93" name="Rectangle 65"/>
          <p:cNvSpPr/>
          <p:nvPr/>
        </p:nvSpPr>
        <p:spPr bwMode="auto">
          <a:xfrm>
            <a:off x="6654800" y="1749425"/>
            <a:ext cx="250825" cy="250825"/>
          </a:xfrm>
          <a:custGeom>
            <a:avLst/>
            <a:gdLst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5370 w 245370"/>
              <a:gd name="connsiteY2" fmla="*/ 234162 h 234162"/>
              <a:gd name="connsiteX3" fmla="*/ 0 w 245370"/>
              <a:gd name="connsiteY3" fmla="*/ 234162 h 234162"/>
              <a:gd name="connsiteX4" fmla="*/ 0 w 245370"/>
              <a:gd name="connsiteY4" fmla="*/ 0 h 234162"/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4353 w 245370"/>
              <a:gd name="connsiteY2" fmla="*/ 63932 h 234162"/>
              <a:gd name="connsiteX3" fmla="*/ 245370 w 245370"/>
              <a:gd name="connsiteY3" fmla="*/ 234162 h 234162"/>
              <a:gd name="connsiteX4" fmla="*/ 0 w 245370"/>
              <a:gd name="connsiteY4" fmla="*/ 234162 h 234162"/>
              <a:gd name="connsiteX5" fmla="*/ 0 w 245370"/>
              <a:gd name="connsiteY5" fmla="*/ 0 h 234162"/>
              <a:gd name="connsiteX0" fmla="*/ 0 w 245370"/>
              <a:gd name="connsiteY0" fmla="*/ 436 h 234598"/>
              <a:gd name="connsiteX1" fmla="*/ 116325 w 245370"/>
              <a:gd name="connsiteY1" fmla="*/ 0 h 234598"/>
              <a:gd name="connsiteX2" fmla="*/ 245370 w 245370"/>
              <a:gd name="connsiteY2" fmla="*/ 436 h 234598"/>
              <a:gd name="connsiteX3" fmla="*/ 244353 w 245370"/>
              <a:gd name="connsiteY3" fmla="*/ 64368 h 234598"/>
              <a:gd name="connsiteX4" fmla="*/ 245370 w 245370"/>
              <a:gd name="connsiteY4" fmla="*/ 234598 h 234598"/>
              <a:gd name="connsiteX5" fmla="*/ 0 w 245370"/>
              <a:gd name="connsiteY5" fmla="*/ 234598 h 234598"/>
              <a:gd name="connsiteX6" fmla="*/ 0 w 245370"/>
              <a:gd name="connsiteY6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45370 w 245370"/>
              <a:gd name="connsiteY3" fmla="*/ 436 h 234598"/>
              <a:gd name="connsiteX4" fmla="*/ 244353 w 245370"/>
              <a:gd name="connsiteY4" fmla="*/ 64368 h 234598"/>
              <a:gd name="connsiteX5" fmla="*/ 245370 w 245370"/>
              <a:gd name="connsiteY5" fmla="*/ 234598 h 234598"/>
              <a:gd name="connsiteX6" fmla="*/ 0 w 245370"/>
              <a:gd name="connsiteY6" fmla="*/ 234598 h 234598"/>
              <a:gd name="connsiteX7" fmla="*/ 0 w 245370"/>
              <a:gd name="connsiteY7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03227 w 245370"/>
              <a:gd name="connsiteY3" fmla="*/ 1 h 234598"/>
              <a:gd name="connsiteX4" fmla="*/ 245370 w 245370"/>
              <a:gd name="connsiteY4" fmla="*/ 436 h 234598"/>
              <a:gd name="connsiteX5" fmla="*/ 244353 w 245370"/>
              <a:gd name="connsiteY5" fmla="*/ 64368 h 234598"/>
              <a:gd name="connsiteX6" fmla="*/ 245370 w 245370"/>
              <a:gd name="connsiteY6" fmla="*/ 234598 h 234598"/>
              <a:gd name="connsiteX7" fmla="*/ 0 w 245370"/>
              <a:gd name="connsiteY7" fmla="*/ 234598 h 234598"/>
              <a:gd name="connsiteX8" fmla="*/ 0 w 245370"/>
              <a:gd name="connsiteY8" fmla="*/ 436 h 234598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0 w 245370"/>
              <a:gd name="connsiteY8" fmla="*/ 234598 h 234772"/>
              <a:gd name="connsiteX9" fmla="*/ 0 w 245370"/>
              <a:gd name="connsiteY9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38369 w 245370"/>
              <a:gd name="connsiteY8" fmla="*/ 234162 h 234772"/>
              <a:gd name="connsiteX9" fmla="*/ 0 w 245370"/>
              <a:gd name="connsiteY9" fmla="*/ 234598 h 234772"/>
              <a:gd name="connsiteX10" fmla="*/ 0 w 245370"/>
              <a:gd name="connsiteY10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203866 w 245370"/>
              <a:gd name="connsiteY7" fmla="*/ 234772 h 234772"/>
              <a:gd name="connsiteX8" fmla="*/ 116965 w 245370"/>
              <a:gd name="connsiteY8" fmla="*/ 234772 h 234772"/>
              <a:gd name="connsiteX9" fmla="*/ 38369 w 245370"/>
              <a:gd name="connsiteY9" fmla="*/ 234162 h 234772"/>
              <a:gd name="connsiteX10" fmla="*/ 0 w 245370"/>
              <a:gd name="connsiteY10" fmla="*/ 234598 h 234772"/>
              <a:gd name="connsiteX11" fmla="*/ 0 w 245370"/>
              <a:gd name="connsiteY11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4962 w 245979"/>
              <a:gd name="connsiteY5" fmla="*/ 64368 h 234772"/>
              <a:gd name="connsiteX6" fmla="*/ 245979 w 245979"/>
              <a:gd name="connsiteY6" fmla="*/ 234598 h 234772"/>
              <a:gd name="connsiteX7" fmla="*/ 204475 w 245979"/>
              <a:gd name="connsiteY7" fmla="*/ 234772 h 234772"/>
              <a:gd name="connsiteX8" fmla="*/ 117574 w 245979"/>
              <a:gd name="connsiteY8" fmla="*/ 234772 h 234772"/>
              <a:gd name="connsiteX9" fmla="*/ 38978 w 245979"/>
              <a:gd name="connsiteY9" fmla="*/ 234162 h 234772"/>
              <a:gd name="connsiteX10" fmla="*/ 609 w 245979"/>
              <a:gd name="connsiteY10" fmla="*/ 234598 h 234772"/>
              <a:gd name="connsiteX11" fmla="*/ 0 w 245979"/>
              <a:gd name="connsiteY11" fmla="*/ 117081 h 234772"/>
              <a:gd name="connsiteX12" fmla="*/ 609 w 245979"/>
              <a:gd name="connsiteY12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5979 w 245979"/>
              <a:gd name="connsiteY5" fmla="*/ 234598 h 234772"/>
              <a:gd name="connsiteX6" fmla="*/ 204475 w 245979"/>
              <a:gd name="connsiteY6" fmla="*/ 234772 h 234772"/>
              <a:gd name="connsiteX7" fmla="*/ 117574 w 245979"/>
              <a:gd name="connsiteY7" fmla="*/ 234772 h 234772"/>
              <a:gd name="connsiteX8" fmla="*/ 38978 w 245979"/>
              <a:gd name="connsiteY8" fmla="*/ 234162 h 234772"/>
              <a:gd name="connsiteX9" fmla="*/ 609 w 245979"/>
              <a:gd name="connsiteY9" fmla="*/ 234598 h 234772"/>
              <a:gd name="connsiteX10" fmla="*/ 0 w 245979"/>
              <a:gd name="connsiteY10" fmla="*/ 117081 h 234772"/>
              <a:gd name="connsiteX11" fmla="*/ 609 w 245979"/>
              <a:gd name="connsiteY11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6009 w 246009"/>
              <a:gd name="connsiteY5" fmla="*/ 117081 h 234772"/>
              <a:gd name="connsiteX6" fmla="*/ 245979 w 246009"/>
              <a:gd name="connsiteY6" fmla="*/ 234598 h 234772"/>
              <a:gd name="connsiteX7" fmla="*/ 204475 w 246009"/>
              <a:gd name="connsiteY7" fmla="*/ 234772 h 234772"/>
              <a:gd name="connsiteX8" fmla="*/ 117574 w 246009"/>
              <a:gd name="connsiteY8" fmla="*/ 234772 h 234772"/>
              <a:gd name="connsiteX9" fmla="*/ 38978 w 246009"/>
              <a:gd name="connsiteY9" fmla="*/ 234162 h 234772"/>
              <a:gd name="connsiteX10" fmla="*/ 609 w 246009"/>
              <a:gd name="connsiteY10" fmla="*/ 234598 h 234772"/>
              <a:gd name="connsiteX11" fmla="*/ 0 w 246009"/>
              <a:gd name="connsiteY11" fmla="*/ 117081 h 234772"/>
              <a:gd name="connsiteX12" fmla="*/ 609 w 246009"/>
              <a:gd name="connsiteY12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979 w 246009"/>
              <a:gd name="connsiteY7" fmla="*/ 234598 h 234772"/>
              <a:gd name="connsiteX8" fmla="*/ 204475 w 246009"/>
              <a:gd name="connsiteY8" fmla="*/ 234772 h 234772"/>
              <a:gd name="connsiteX9" fmla="*/ 117574 w 246009"/>
              <a:gd name="connsiteY9" fmla="*/ 234772 h 234772"/>
              <a:gd name="connsiteX10" fmla="*/ 38978 w 246009"/>
              <a:gd name="connsiteY10" fmla="*/ 234162 h 234772"/>
              <a:gd name="connsiteX11" fmla="*/ 609 w 246009"/>
              <a:gd name="connsiteY11" fmla="*/ 234598 h 234772"/>
              <a:gd name="connsiteX12" fmla="*/ 0 w 246009"/>
              <a:gd name="connsiteY12" fmla="*/ 117081 h 234772"/>
              <a:gd name="connsiteX13" fmla="*/ 609 w 246009"/>
              <a:gd name="connsiteY13" fmla="*/ 436 h 234772"/>
              <a:gd name="connsiteX0" fmla="*/ 609 w 248857"/>
              <a:gd name="connsiteY0" fmla="*/ 436 h 234772"/>
              <a:gd name="connsiteX1" fmla="*/ 40256 w 248857"/>
              <a:gd name="connsiteY1" fmla="*/ 1 h 234772"/>
              <a:gd name="connsiteX2" fmla="*/ 116934 w 248857"/>
              <a:gd name="connsiteY2" fmla="*/ 0 h 234772"/>
              <a:gd name="connsiteX3" fmla="*/ 203836 w 248857"/>
              <a:gd name="connsiteY3" fmla="*/ 1 h 234772"/>
              <a:gd name="connsiteX4" fmla="*/ 245979 w 248857"/>
              <a:gd name="connsiteY4" fmla="*/ 436 h 234772"/>
              <a:gd name="connsiteX5" fmla="*/ 245370 w 248857"/>
              <a:gd name="connsiteY5" fmla="*/ 36588 h 234772"/>
              <a:gd name="connsiteX6" fmla="*/ 246009 w 248857"/>
              <a:gd name="connsiteY6" fmla="*/ 117081 h 234772"/>
              <a:gd name="connsiteX7" fmla="*/ 245370 w 248857"/>
              <a:gd name="connsiteY7" fmla="*/ 193306 h 234772"/>
              <a:gd name="connsiteX8" fmla="*/ 245979 w 248857"/>
              <a:gd name="connsiteY8" fmla="*/ 234598 h 234772"/>
              <a:gd name="connsiteX9" fmla="*/ 204475 w 248857"/>
              <a:gd name="connsiteY9" fmla="*/ 234772 h 234772"/>
              <a:gd name="connsiteX10" fmla="*/ 117574 w 248857"/>
              <a:gd name="connsiteY10" fmla="*/ 234772 h 234772"/>
              <a:gd name="connsiteX11" fmla="*/ 38978 w 248857"/>
              <a:gd name="connsiteY11" fmla="*/ 234162 h 234772"/>
              <a:gd name="connsiteX12" fmla="*/ 609 w 248857"/>
              <a:gd name="connsiteY12" fmla="*/ 234598 h 234772"/>
              <a:gd name="connsiteX13" fmla="*/ 0 w 248857"/>
              <a:gd name="connsiteY13" fmla="*/ 117081 h 234772"/>
              <a:gd name="connsiteX14" fmla="*/ 609 w 248857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609 w 246009"/>
              <a:gd name="connsiteY15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0 w 246009"/>
              <a:gd name="connsiteY15" fmla="*/ 35978 h 234772"/>
              <a:gd name="connsiteX16" fmla="*/ 609 w 246009"/>
              <a:gd name="connsiteY16" fmla="*/ 436 h 234772"/>
              <a:gd name="connsiteX0" fmla="*/ 1250 w 246650"/>
              <a:gd name="connsiteY0" fmla="*/ 436 h 234772"/>
              <a:gd name="connsiteX1" fmla="*/ 40897 w 246650"/>
              <a:gd name="connsiteY1" fmla="*/ 1 h 234772"/>
              <a:gd name="connsiteX2" fmla="*/ 117575 w 246650"/>
              <a:gd name="connsiteY2" fmla="*/ 0 h 234772"/>
              <a:gd name="connsiteX3" fmla="*/ 204477 w 246650"/>
              <a:gd name="connsiteY3" fmla="*/ 1 h 234772"/>
              <a:gd name="connsiteX4" fmla="*/ 246620 w 246650"/>
              <a:gd name="connsiteY4" fmla="*/ 436 h 234772"/>
              <a:gd name="connsiteX5" fmla="*/ 246011 w 246650"/>
              <a:gd name="connsiteY5" fmla="*/ 36588 h 234772"/>
              <a:gd name="connsiteX6" fmla="*/ 246650 w 246650"/>
              <a:gd name="connsiteY6" fmla="*/ 117081 h 234772"/>
              <a:gd name="connsiteX7" fmla="*/ 246011 w 246650"/>
              <a:gd name="connsiteY7" fmla="*/ 193306 h 234772"/>
              <a:gd name="connsiteX8" fmla="*/ 246620 w 246650"/>
              <a:gd name="connsiteY8" fmla="*/ 234598 h 234772"/>
              <a:gd name="connsiteX9" fmla="*/ 205116 w 246650"/>
              <a:gd name="connsiteY9" fmla="*/ 234772 h 234772"/>
              <a:gd name="connsiteX10" fmla="*/ 118215 w 246650"/>
              <a:gd name="connsiteY10" fmla="*/ 234772 h 234772"/>
              <a:gd name="connsiteX11" fmla="*/ 39619 w 246650"/>
              <a:gd name="connsiteY11" fmla="*/ 234162 h 234772"/>
              <a:gd name="connsiteX12" fmla="*/ 1250 w 246650"/>
              <a:gd name="connsiteY12" fmla="*/ 234598 h 234772"/>
              <a:gd name="connsiteX13" fmla="*/ 641 w 246650"/>
              <a:gd name="connsiteY13" fmla="*/ 194525 h 234772"/>
              <a:gd name="connsiteX14" fmla="*/ 641 w 246650"/>
              <a:gd name="connsiteY14" fmla="*/ 117081 h 234772"/>
              <a:gd name="connsiteX15" fmla="*/ 0 w 246650"/>
              <a:gd name="connsiteY15" fmla="*/ 61045 h 234772"/>
              <a:gd name="connsiteX16" fmla="*/ 1250 w 246650"/>
              <a:gd name="connsiteY16" fmla="*/ 436 h 234772"/>
              <a:gd name="connsiteX0" fmla="*/ 638 w 246038"/>
              <a:gd name="connsiteY0" fmla="*/ 436 h 234772"/>
              <a:gd name="connsiteX1" fmla="*/ 40285 w 246038"/>
              <a:gd name="connsiteY1" fmla="*/ 1 h 234772"/>
              <a:gd name="connsiteX2" fmla="*/ 116963 w 246038"/>
              <a:gd name="connsiteY2" fmla="*/ 0 h 234772"/>
              <a:gd name="connsiteX3" fmla="*/ 203865 w 246038"/>
              <a:gd name="connsiteY3" fmla="*/ 1 h 234772"/>
              <a:gd name="connsiteX4" fmla="*/ 246008 w 246038"/>
              <a:gd name="connsiteY4" fmla="*/ 436 h 234772"/>
              <a:gd name="connsiteX5" fmla="*/ 245399 w 246038"/>
              <a:gd name="connsiteY5" fmla="*/ 36588 h 234772"/>
              <a:gd name="connsiteX6" fmla="*/ 246038 w 246038"/>
              <a:gd name="connsiteY6" fmla="*/ 117081 h 234772"/>
              <a:gd name="connsiteX7" fmla="*/ 245399 w 246038"/>
              <a:gd name="connsiteY7" fmla="*/ 193306 h 234772"/>
              <a:gd name="connsiteX8" fmla="*/ 246008 w 246038"/>
              <a:gd name="connsiteY8" fmla="*/ 234598 h 234772"/>
              <a:gd name="connsiteX9" fmla="*/ 204504 w 246038"/>
              <a:gd name="connsiteY9" fmla="*/ 234772 h 234772"/>
              <a:gd name="connsiteX10" fmla="*/ 117603 w 246038"/>
              <a:gd name="connsiteY10" fmla="*/ 234772 h 234772"/>
              <a:gd name="connsiteX11" fmla="*/ 39007 w 246038"/>
              <a:gd name="connsiteY11" fmla="*/ 234162 h 234772"/>
              <a:gd name="connsiteX12" fmla="*/ 638 w 246038"/>
              <a:gd name="connsiteY12" fmla="*/ 234598 h 234772"/>
              <a:gd name="connsiteX13" fmla="*/ 29 w 246038"/>
              <a:gd name="connsiteY13" fmla="*/ 194525 h 234772"/>
              <a:gd name="connsiteX14" fmla="*/ 29 w 246038"/>
              <a:gd name="connsiteY14" fmla="*/ 117081 h 234772"/>
              <a:gd name="connsiteX15" fmla="*/ 669 w 246038"/>
              <a:gd name="connsiteY15" fmla="*/ 62879 h 234772"/>
              <a:gd name="connsiteX16" fmla="*/ 638 w 246038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94525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81078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79244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658 h 235994"/>
              <a:gd name="connsiteX1" fmla="*/ 67224 w 246070"/>
              <a:gd name="connsiteY1" fmla="*/ 0 h 235994"/>
              <a:gd name="connsiteX2" fmla="*/ 116995 w 246070"/>
              <a:gd name="connsiteY2" fmla="*/ 1222 h 235994"/>
              <a:gd name="connsiteX3" fmla="*/ 203897 w 246070"/>
              <a:gd name="connsiteY3" fmla="*/ 1223 h 235994"/>
              <a:gd name="connsiteX4" fmla="*/ 246040 w 246070"/>
              <a:gd name="connsiteY4" fmla="*/ 1658 h 235994"/>
              <a:gd name="connsiteX5" fmla="*/ 245431 w 246070"/>
              <a:gd name="connsiteY5" fmla="*/ 63488 h 235994"/>
              <a:gd name="connsiteX6" fmla="*/ 246070 w 246070"/>
              <a:gd name="connsiteY6" fmla="*/ 118303 h 235994"/>
              <a:gd name="connsiteX7" fmla="*/ 245431 w 246070"/>
              <a:gd name="connsiteY7" fmla="*/ 179855 h 235994"/>
              <a:gd name="connsiteX8" fmla="*/ 246040 w 246070"/>
              <a:gd name="connsiteY8" fmla="*/ 235820 h 235994"/>
              <a:gd name="connsiteX9" fmla="*/ 204536 w 246070"/>
              <a:gd name="connsiteY9" fmla="*/ 235994 h 235994"/>
              <a:gd name="connsiteX10" fmla="*/ 117635 w 246070"/>
              <a:gd name="connsiteY10" fmla="*/ 235994 h 235994"/>
              <a:gd name="connsiteX11" fmla="*/ 39039 w 246070"/>
              <a:gd name="connsiteY11" fmla="*/ 235384 h 235994"/>
              <a:gd name="connsiteX12" fmla="*/ 670 w 246070"/>
              <a:gd name="connsiteY12" fmla="*/ 235820 h 235994"/>
              <a:gd name="connsiteX13" fmla="*/ 61 w 246070"/>
              <a:gd name="connsiteY13" fmla="*/ 180462 h 235994"/>
              <a:gd name="connsiteX14" fmla="*/ 61 w 246070"/>
              <a:gd name="connsiteY14" fmla="*/ 118303 h 235994"/>
              <a:gd name="connsiteX15" fmla="*/ 60 w 246070"/>
              <a:gd name="connsiteY15" fmla="*/ 64101 h 235994"/>
              <a:gd name="connsiteX16" fmla="*/ 670 w 246070"/>
              <a:gd name="connsiteY16" fmla="*/ 1658 h 235994"/>
              <a:gd name="connsiteX0" fmla="*/ 670 w 246070"/>
              <a:gd name="connsiteY0" fmla="*/ 436 h 234772"/>
              <a:gd name="connsiteX1" fmla="*/ 68505 w 246070"/>
              <a:gd name="connsiteY1" fmla="*/ 612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046 h 235382"/>
              <a:gd name="connsiteX1" fmla="*/ 61458 w 246070"/>
              <a:gd name="connsiteY1" fmla="*/ 611 h 235382"/>
              <a:gd name="connsiteX2" fmla="*/ 116995 w 246070"/>
              <a:gd name="connsiteY2" fmla="*/ 610 h 235382"/>
              <a:gd name="connsiteX3" fmla="*/ 185959 w 246070"/>
              <a:gd name="connsiteY3" fmla="*/ 0 h 235382"/>
              <a:gd name="connsiteX4" fmla="*/ 246040 w 246070"/>
              <a:gd name="connsiteY4" fmla="*/ 1046 h 235382"/>
              <a:gd name="connsiteX5" fmla="*/ 245431 w 246070"/>
              <a:gd name="connsiteY5" fmla="*/ 62876 h 235382"/>
              <a:gd name="connsiteX6" fmla="*/ 246070 w 246070"/>
              <a:gd name="connsiteY6" fmla="*/ 117691 h 235382"/>
              <a:gd name="connsiteX7" fmla="*/ 245431 w 246070"/>
              <a:gd name="connsiteY7" fmla="*/ 179243 h 235382"/>
              <a:gd name="connsiteX8" fmla="*/ 246040 w 246070"/>
              <a:gd name="connsiteY8" fmla="*/ 235208 h 235382"/>
              <a:gd name="connsiteX9" fmla="*/ 204536 w 246070"/>
              <a:gd name="connsiteY9" fmla="*/ 235382 h 235382"/>
              <a:gd name="connsiteX10" fmla="*/ 117635 w 246070"/>
              <a:gd name="connsiteY10" fmla="*/ 235382 h 235382"/>
              <a:gd name="connsiteX11" fmla="*/ 39039 w 246070"/>
              <a:gd name="connsiteY11" fmla="*/ 234772 h 235382"/>
              <a:gd name="connsiteX12" fmla="*/ 670 w 246070"/>
              <a:gd name="connsiteY12" fmla="*/ 235208 h 235382"/>
              <a:gd name="connsiteX13" fmla="*/ 61 w 246070"/>
              <a:gd name="connsiteY13" fmla="*/ 179850 h 235382"/>
              <a:gd name="connsiteX14" fmla="*/ 61 w 246070"/>
              <a:gd name="connsiteY14" fmla="*/ 117691 h 235382"/>
              <a:gd name="connsiteX15" fmla="*/ 60 w 246070"/>
              <a:gd name="connsiteY15" fmla="*/ 63489 h 235382"/>
              <a:gd name="connsiteX16" fmla="*/ 670 w 246070"/>
              <a:gd name="connsiteY16" fmla="*/ 1046 h 23538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161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4024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2743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070" h="234773">
                <a:moveTo>
                  <a:pt x="670" y="436"/>
                </a:moveTo>
                <a:lnTo>
                  <a:pt x="61458" y="1"/>
                </a:lnTo>
                <a:lnTo>
                  <a:pt x="116995" y="0"/>
                </a:lnTo>
                <a:lnTo>
                  <a:pt x="185318" y="613"/>
                </a:lnTo>
                <a:lnTo>
                  <a:pt x="246040" y="436"/>
                </a:lnTo>
                <a:lnTo>
                  <a:pt x="245431" y="62266"/>
                </a:lnTo>
                <a:cubicBezTo>
                  <a:pt x="245436" y="81707"/>
                  <a:pt x="245969" y="84079"/>
                  <a:pt x="246070" y="117081"/>
                </a:cubicBezTo>
                <a:cubicBezTo>
                  <a:pt x="246071" y="138413"/>
                  <a:pt x="245430" y="157301"/>
                  <a:pt x="245431" y="178633"/>
                </a:cubicBezTo>
                <a:cubicBezTo>
                  <a:pt x="245420" y="196473"/>
                  <a:pt x="246051" y="216758"/>
                  <a:pt x="246040" y="234598"/>
                </a:cubicBezTo>
                <a:lnTo>
                  <a:pt x="184035" y="234772"/>
                </a:lnTo>
                <a:lnTo>
                  <a:pt x="117635" y="234772"/>
                </a:lnTo>
                <a:lnTo>
                  <a:pt x="62743" y="234773"/>
                </a:lnTo>
                <a:lnTo>
                  <a:pt x="670" y="234598"/>
                </a:lnTo>
                <a:lnTo>
                  <a:pt x="61" y="179240"/>
                </a:lnTo>
                <a:lnTo>
                  <a:pt x="61" y="117081"/>
                </a:lnTo>
                <a:cubicBezTo>
                  <a:pt x="-153" y="98402"/>
                  <a:pt x="274" y="81558"/>
                  <a:pt x="60" y="62879"/>
                </a:cubicBezTo>
                <a:cubicBezTo>
                  <a:pt x="477" y="42676"/>
                  <a:pt x="253" y="20639"/>
                  <a:pt x="670" y="43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sp>
        <p:nvSpPr>
          <p:cNvPr id="94" name="Rectangle 65"/>
          <p:cNvSpPr/>
          <p:nvPr/>
        </p:nvSpPr>
        <p:spPr bwMode="auto">
          <a:xfrm>
            <a:off x="7527925" y="1749425"/>
            <a:ext cx="250825" cy="250825"/>
          </a:xfrm>
          <a:custGeom>
            <a:avLst/>
            <a:gdLst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5370 w 245370"/>
              <a:gd name="connsiteY2" fmla="*/ 234162 h 234162"/>
              <a:gd name="connsiteX3" fmla="*/ 0 w 245370"/>
              <a:gd name="connsiteY3" fmla="*/ 234162 h 234162"/>
              <a:gd name="connsiteX4" fmla="*/ 0 w 245370"/>
              <a:gd name="connsiteY4" fmla="*/ 0 h 234162"/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4353 w 245370"/>
              <a:gd name="connsiteY2" fmla="*/ 63932 h 234162"/>
              <a:gd name="connsiteX3" fmla="*/ 245370 w 245370"/>
              <a:gd name="connsiteY3" fmla="*/ 234162 h 234162"/>
              <a:gd name="connsiteX4" fmla="*/ 0 w 245370"/>
              <a:gd name="connsiteY4" fmla="*/ 234162 h 234162"/>
              <a:gd name="connsiteX5" fmla="*/ 0 w 245370"/>
              <a:gd name="connsiteY5" fmla="*/ 0 h 234162"/>
              <a:gd name="connsiteX0" fmla="*/ 0 w 245370"/>
              <a:gd name="connsiteY0" fmla="*/ 436 h 234598"/>
              <a:gd name="connsiteX1" fmla="*/ 116325 w 245370"/>
              <a:gd name="connsiteY1" fmla="*/ 0 h 234598"/>
              <a:gd name="connsiteX2" fmla="*/ 245370 w 245370"/>
              <a:gd name="connsiteY2" fmla="*/ 436 h 234598"/>
              <a:gd name="connsiteX3" fmla="*/ 244353 w 245370"/>
              <a:gd name="connsiteY3" fmla="*/ 64368 h 234598"/>
              <a:gd name="connsiteX4" fmla="*/ 245370 w 245370"/>
              <a:gd name="connsiteY4" fmla="*/ 234598 h 234598"/>
              <a:gd name="connsiteX5" fmla="*/ 0 w 245370"/>
              <a:gd name="connsiteY5" fmla="*/ 234598 h 234598"/>
              <a:gd name="connsiteX6" fmla="*/ 0 w 245370"/>
              <a:gd name="connsiteY6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45370 w 245370"/>
              <a:gd name="connsiteY3" fmla="*/ 436 h 234598"/>
              <a:gd name="connsiteX4" fmla="*/ 244353 w 245370"/>
              <a:gd name="connsiteY4" fmla="*/ 64368 h 234598"/>
              <a:gd name="connsiteX5" fmla="*/ 245370 w 245370"/>
              <a:gd name="connsiteY5" fmla="*/ 234598 h 234598"/>
              <a:gd name="connsiteX6" fmla="*/ 0 w 245370"/>
              <a:gd name="connsiteY6" fmla="*/ 234598 h 234598"/>
              <a:gd name="connsiteX7" fmla="*/ 0 w 245370"/>
              <a:gd name="connsiteY7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03227 w 245370"/>
              <a:gd name="connsiteY3" fmla="*/ 1 h 234598"/>
              <a:gd name="connsiteX4" fmla="*/ 245370 w 245370"/>
              <a:gd name="connsiteY4" fmla="*/ 436 h 234598"/>
              <a:gd name="connsiteX5" fmla="*/ 244353 w 245370"/>
              <a:gd name="connsiteY5" fmla="*/ 64368 h 234598"/>
              <a:gd name="connsiteX6" fmla="*/ 245370 w 245370"/>
              <a:gd name="connsiteY6" fmla="*/ 234598 h 234598"/>
              <a:gd name="connsiteX7" fmla="*/ 0 w 245370"/>
              <a:gd name="connsiteY7" fmla="*/ 234598 h 234598"/>
              <a:gd name="connsiteX8" fmla="*/ 0 w 245370"/>
              <a:gd name="connsiteY8" fmla="*/ 436 h 234598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0 w 245370"/>
              <a:gd name="connsiteY8" fmla="*/ 234598 h 234772"/>
              <a:gd name="connsiteX9" fmla="*/ 0 w 245370"/>
              <a:gd name="connsiteY9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38369 w 245370"/>
              <a:gd name="connsiteY8" fmla="*/ 234162 h 234772"/>
              <a:gd name="connsiteX9" fmla="*/ 0 w 245370"/>
              <a:gd name="connsiteY9" fmla="*/ 234598 h 234772"/>
              <a:gd name="connsiteX10" fmla="*/ 0 w 245370"/>
              <a:gd name="connsiteY10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203866 w 245370"/>
              <a:gd name="connsiteY7" fmla="*/ 234772 h 234772"/>
              <a:gd name="connsiteX8" fmla="*/ 116965 w 245370"/>
              <a:gd name="connsiteY8" fmla="*/ 234772 h 234772"/>
              <a:gd name="connsiteX9" fmla="*/ 38369 w 245370"/>
              <a:gd name="connsiteY9" fmla="*/ 234162 h 234772"/>
              <a:gd name="connsiteX10" fmla="*/ 0 w 245370"/>
              <a:gd name="connsiteY10" fmla="*/ 234598 h 234772"/>
              <a:gd name="connsiteX11" fmla="*/ 0 w 245370"/>
              <a:gd name="connsiteY11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4962 w 245979"/>
              <a:gd name="connsiteY5" fmla="*/ 64368 h 234772"/>
              <a:gd name="connsiteX6" fmla="*/ 245979 w 245979"/>
              <a:gd name="connsiteY6" fmla="*/ 234598 h 234772"/>
              <a:gd name="connsiteX7" fmla="*/ 204475 w 245979"/>
              <a:gd name="connsiteY7" fmla="*/ 234772 h 234772"/>
              <a:gd name="connsiteX8" fmla="*/ 117574 w 245979"/>
              <a:gd name="connsiteY8" fmla="*/ 234772 h 234772"/>
              <a:gd name="connsiteX9" fmla="*/ 38978 w 245979"/>
              <a:gd name="connsiteY9" fmla="*/ 234162 h 234772"/>
              <a:gd name="connsiteX10" fmla="*/ 609 w 245979"/>
              <a:gd name="connsiteY10" fmla="*/ 234598 h 234772"/>
              <a:gd name="connsiteX11" fmla="*/ 0 w 245979"/>
              <a:gd name="connsiteY11" fmla="*/ 117081 h 234772"/>
              <a:gd name="connsiteX12" fmla="*/ 609 w 245979"/>
              <a:gd name="connsiteY12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5979 w 245979"/>
              <a:gd name="connsiteY5" fmla="*/ 234598 h 234772"/>
              <a:gd name="connsiteX6" fmla="*/ 204475 w 245979"/>
              <a:gd name="connsiteY6" fmla="*/ 234772 h 234772"/>
              <a:gd name="connsiteX7" fmla="*/ 117574 w 245979"/>
              <a:gd name="connsiteY7" fmla="*/ 234772 h 234772"/>
              <a:gd name="connsiteX8" fmla="*/ 38978 w 245979"/>
              <a:gd name="connsiteY8" fmla="*/ 234162 h 234772"/>
              <a:gd name="connsiteX9" fmla="*/ 609 w 245979"/>
              <a:gd name="connsiteY9" fmla="*/ 234598 h 234772"/>
              <a:gd name="connsiteX10" fmla="*/ 0 w 245979"/>
              <a:gd name="connsiteY10" fmla="*/ 117081 h 234772"/>
              <a:gd name="connsiteX11" fmla="*/ 609 w 245979"/>
              <a:gd name="connsiteY11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6009 w 246009"/>
              <a:gd name="connsiteY5" fmla="*/ 117081 h 234772"/>
              <a:gd name="connsiteX6" fmla="*/ 245979 w 246009"/>
              <a:gd name="connsiteY6" fmla="*/ 234598 h 234772"/>
              <a:gd name="connsiteX7" fmla="*/ 204475 w 246009"/>
              <a:gd name="connsiteY7" fmla="*/ 234772 h 234772"/>
              <a:gd name="connsiteX8" fmla="*/ 117574 w 246009"/>
              <a:gd name="connsiteY8" fmla="*/ 234772 h 234772"/>
              <a:gd name="connsiteX9" fmla="*/ 38978 w 246009"/>
              <a:gd name="connsiteY9" fmla="*/ 234162 h 234772"/>
              <a:gd name="connsiteX10" fmla="*/ 609 w 246009"/>
              <a:gd name="connsiteY10" fmla="*/ 234598 h 234772"/>
              <a:gd name="connsiteX11" fmla="*/ 0 w 246009"/>
              <a:gd name="connsiteY11" fmla="*/ 117081 h 234772"/>
              <a:gd name="connsiteX12" fmla="*/ 609 w 246009"/>
              <a:gd name="connsiteY12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979 w 246009"/>
              <a:gd name="connsiteY7" fmla="*/ 234598 h 234772"/>
              <a:gd name="connsiteX8" fmla="*/ 204475 w 246009"/>
              <a:gd name="connsiteY8" fmla="*/ 234772 h 234772"/>
              <a:gd name="connsiteX9" fmla="*/ 117574 w 246009"/>
              <a:gd name="connsiteY9" fmla="*/ 234772 h 234772"/>
              <a:gd name="connsiteX10" fmla="*/ 38978 w 246009"/>
              <a:gd name="connsiteY10" fmla="*/ 234162 h 234772"/>
              <a:gd name="connsiteX11" fmla="*/ 609 w 246009"/>
              <a:gd name="connsiteY11" fmla="*/ 234598 h 234772"/>
              <a:gd name="connsiteX12" fmla="*/ 0 w 246009"/>
              <a:gd name="connsiteY12" fmla="*/ 117081 h 234772"/>
              <a:gd name="connsiteX13" fmla="*/ 609 w 246009"/>
              <a:gd name="connsiteY13" fmla="*/ 436 h 234772"/>
              <a:gd name="connsiteX0" fmla="*/ 609 w 248857"/>
              <a:gd name="connsiteY0" fmla="*/ 436 h 234772"/>
              <a:gd name="connsiteX1" fmla="*/ 40256 w 248857"/>
              <a:gd name="connsiteY1" fmla="*/ 1 h 234772"/>
              <a:gd name="connsiteX2" fmla="*/ 116934 w 248857"/>
              <a:gd name="connsiteY2" fmla="*/ 0 h 234772"/>
              <a:gd name="connsiteX3" fmla="*/ 203836 w 248857"/>
              <a:gd name="connsiteY3" fmla="*/ 1 h 234772"/>
              <a:gd name="connsiteX4" fmla="*/ 245979 w 248857"/>
              <a:gd name="connsiteY4" fmla="*/ 436 h 234772"/>
              <a:gd name="connsiteX5" fmla="*/ 245370 w 248857"/>
              <a:gd name="connsiteY5" fmla="*/ 36588 h 234772"/>
              <a:gd name="connsiteX6" fmla="*/ 246009 w 248857"/>
              <a:gd name="connsiteY6" fmla="*/ 117081 h 234772"/>
              <a:gd name="connsiteX7" fmla="*/ 245370 w 248857"/>
              <a:gd name="connsiteY7" fmla="*/ 193306 h 234772"/>
              <a:gd name="connsiteX8" fmla="*/ 245979 w 248857"/>
              <a:gd name="connsiteY8" fmla="*/ 234598 h 234772"/>
              <a:gd name="connsiteX9" fmla="*/ 204475 w 248857"/>
              <a:gd name="connsiteY9" fmla="*/ 234772 h 234772"/>
              <a:gd name="connsiteX10" fmla="*/ 117574 w 248857"/>
              <a:gd name="connsiteY10" fmla="*/ 234772 h 234772"/>
              <a:gd name="connsiteX11" fmla="*/ 38978 w 248857"/>
              <a:gd name="connsiteY11" fmla="*/ 234162 h 234772"/>
              <a:gd name="connsiteX12" fmla="*/ 609 w 248857"/>
              <a:gd name="connsiteY12" fmla="*/ 234598 h 234772"/>
              <a:gd name="connsiteX13" fmla="*/ 0 w 248857"/>
              <a:gd name="connsiteY13" fmla="*/ 117081 h 234772"/>
              <a:gd name="connsiteX14" fmla="*/ 609 w 248857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609 w 246009"/>
              <a:gd name="connsiteY15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0 w 246009"/>
              <a:gd name="connsiteY15" fmla="*/ 35978 h 234772"/>
              <a:gd name="connsiteX16" fmla="*/ 609 w 246009"/>
              <a:gd name="connsiteY16" fmla="*/ 436 h 234772"/>
              <a:gd name="connsiteX0" fmla="*/ 1250 w 246650"/>
              <a:gd name="connsiteY0" fmla="*/ 436 h 234772"/>
              <a:gd name="connsiteX1" fmla="*/ 40897 w 246650"/>
              <a:gd name="connsiteY1" fmla="*/ 1 h 234772"/>
              <a:gd name="connsiteX2" fmla="*/ 117575 w 246650"/>
              <a:gd name="connsiteY2" fmla="*/ 0 h 234772"/>
              <a:gd name="connsiteX3" fmla="*/ 204477 w 246650"/>
              <a:gd name="connsiteY3" fmla="*/ 1 h 234772"/>
              <a:gd name="connsiteX4" fmla="*/ 246620 w 246650"/>
              <a:gd name="connsiteY4" fmla="*/ 436 h 234772"/>
              <a:gd name="connsiteX5" fmla="*/ 246011 w 246650"/>
              <a:gd name="connsiteY5" fmla="*/ 36588 h 234772"/>
              <a:gd name="connsiteX6" fmla="*/ 246650 w 246650"/>
              <a:gd name="connsiteY6" fmla="*/ 117081 h 234772"/>
              <a:gd name="connsiteX7" fmla="*/ 246011 w 246650"/>
              <a:gd name="connsiteY7" fmla="*/ 193306 h 234772"/>
              <a:gd name="connsiteX8" fmla="*/ 246620 w 246650"/>
              <a:gd name="connsiteY8" fmla="*/ 234598 h 234772"/>
              <a:gd name="connsiteX9" fmla="*/ 205116 w 246650"/>
              <a:gd name="connsiteY9" fmla="*/ 234772 h 234772"/>
              <a:gd name="connsiteX10" fmla="*/ 118215 w 246650"/>
              <a:gd name="connsiteY10" fmla="*/ 234772 h 234772"/>
              <a:gd name="connsiteX11" fmla="*/ 39619 w 246650"/>
              <a:gd name="connsiteY11" fmla="*/ 234162 h 234772"/>
              <a:gd name="connsiteX12" fmla="*/ 1250 w 246650"/>
              <a:gd name="connsiteY12" fmla="*/ 234598 h 234772"/>
              <a:gd name="connsiteX13" fmla="*/ 641 w 246650"/>
              <a:gd name="connsiteY13" fmla="*/ 194525 h 234772"/>
              <a:gd name="connsiteX14" fmla="*/ 641 w 246650"/>
              <a:gd name="connsiteY14" fmla="*/ 117081 h 234772"/>
              <a:gd name="connsiteX15" fmla="*/ 0 w 246650"/>
              <a:gd name="connsiteY15" fmla="*/ 61045 h 234772"/>
              <a:gd name="connsiteX16" fmla="*/ 1250 w 246650"/>
              <a:gd name="connsiteY16" fmla="*/ 436 h 234772"/>
              <a:gd name="connsiteX0" fmla="*/ 638 w 246038"/>
              <a:gd name="connsiteY0" fmla="*/ 436 h 234772"/>
              <a:gd name="connsiteX1" fmla="*/ 40285 w 246038"/>
              <a:gd name="connsiteY1" fmla="*/ 1 h 234772"/>
              <a:gd name="connsiteX2" fmla="*/ 116963 w 246038"/>
              <a:gd name="connsiteY2" fmla="*/ 0 h 234772"/>
              <a:gd name="connsiteX3" fmla="*/ 203865 w 246038"/>
              <a:gd name="connsiteY3" fmla="*/ 1 h 234772"/>
              <a:gd name="connsiteX4" fmla="*/ 246008 w 246038"/>
              <a:gd name="connsiteY4" fmla="*/ 436 h 234772"/>
              <a:gd name="connsiteX5" fmla="*/ 245399 w 246038"/>
              <a:gd name="connsiteY5" fmla="*/ 36588 h 234772"/>
              <a:gd name="connsiteX6" fmla="*/ 246038 w 246038"/>
              <a:gd name="connsiteY6" fmla="*/ 117081 h 234772"/>
              <a:gd name="connsiteX7" fmla="*/ 245399 w 246038"/>
              <a:gd name="connsiteY7" fmla="*/ 193306 h 234772"/>
              <a:gd name="connsiteX8" fmla="*/ 246008 w 246038"/>
              <a:gd name="connsiteY8" fmla="*/ 234598 h 234772"/>
              <a:gd name="connsiteX9" fmla="*/ 204504 w 246038"/>
              <a:gd name="connsiteY9" fmla="*/ 234772 h 234772"/>
              <a:gd name="connsiteX10" fmla="*/ 117603 w 246038"/>
              <a:gd name="connsiteY10" fmla="*/ 234772 h 234772"/>
              <a:gd name="connsiteX11" fmla="*/ 39007 w 246038"/>
              <a:gd name="connsiteY11" fmla="*/ 234162 h 234772"/>
              <a:gd name="connsiteX12" fmla="*/ 638 w 246038"/>
              <a:gd name="connsiteY12" fmla="*/ 234598 h 234772"/>
              <a:gd name="connsiteX13" fmla="*/ 29 w 246038"/>
              <a:gd name="connsiteY13" fmla="*/ 194525 h 234772"/>
              <a:gd name="connsiteX14" fmla="*/ 29 w 246038"/>
              <a:gd name="connsiteY14" fmla="*/ 117081 h 234772"/>
              <a:gd name="connsiteX15" fmla="*/ 669 w 246038"/>
              <a:gd name="connsiteY15" fmla="*/ 62879 h 234772"/>
              <a:gd name="connsiteX16" fmla="*/ 638 w 246038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94525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81078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79244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658 h 235994"/>
              <a:gd name="connsiteX1" fmla="*/ 67224 w 246070"/>
              <a:gd name="connsiteY1" fmla="*/ 0 h 235994"/>
              <a:gd name="connsiteX2" fmla="*/ 116995 w 246070"/>
              <a:gd name="connsiteY2" fmla="*/ 1222 h 235994"/>
              <a:gd name="connsiteX3" fmla="*/ 203897 w 246070"/>
              <a:gd name="connsiteY3" fmla="*/ 1223 h 235994"/>
              <a:gd name="connsiteX4" fmla="*/ 246040 w 246070"/>
              <a:gd name="connsiteY4" fmla="*/ 1658 h 235994"/>
              <a:gd name="connsiteX5" fmla="*/ 245431 w 246070"/>
              <a:gd name="connsiteY5" fmla="*/ 63488 h 235994"/>
              <a:gd name="connsiteX6" fmla="*/ 246070 w 246070"/>
              <a:gd name="connsiteY6" fmla="*/ 118303 h 235994"/>
              <a:gd name="connsiteX7" fmla="*/ 245431 w 246070"/>
              <a:gd name="connsiteY7" fmla="*/ 179855 h 235994"/>
              <a:gd name="connsiteX8" fmla="*/ 246040 w 246070"/>
              <a:gd name="connsiteY8" fmla="*/ 235820 h 235994"/>
              <a:gd name="connsiteX9" fmla="*/ 204536 w 246070"/>
              <a:gd name="connsiteY9" fmla="*/ 235994 h 235994"/>
              <a:gd name="connsiteX10" fmla="*/ 117635 w 246070"/>
              <a:gd name="connsiteY10" fmla="*/ 235994 h 235994"/>
              <a:gd name="connsiteX11" fmla="*/ 39039 w 246070"/>
              <a:gd name="connsiteY11" fmla="*/ 235384 h 235994"/>
              <a:gd name="connsiteX12" fmla="*/ 670 w 246070"/>
              <a:gd name="connsiteY12" fmla="*/ 235820 h 235994"/>
              <a:gd name="connsiteX13" fmla="*/ 61 w 246070"/>
              <a:gd name="connsiteY13" fmla="*/ 180462 h 235994"/>
              <a:gd name="connsiteX14" fmla="*/ 61 w 246070"/>
              <a:gd name="connsiteY14" fmla="*/ 118303 h 235994"/>
              <a:gd name="connsiteX15" fmla="*/ 60 w 246070"/>
              <a:gd name="connsiteY15" fmla="*/ 64101 h 235994"/>
              <a:gd name="connsiteX16" fmla="*/ 670 w 246070"/>
              <a:gd name="connsiteY16" fmla="*/ 1658 h 235994"/>
              <a:gd name="connsiteX0" fmla="*/ 670 w 246070"/>
              <a:gd name="connsiteY0" fmla="*/ 436 h 234772"/>
              <a:gd name="connsiteX1" fmla="*/ 68505 w 246070"/>
              <a:gd name="connsiteY1" fmla="*/ 612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046 h 235382"/>
              <a:gd name="connsiteX1" fmla="*/ 61458 w 246070"/>
              <a:gd name="connsiteY1" fmla="*/ 611 h 235382"/>
              <a:gd name="connsiteX2" fmla="*/ 116995 w 246070"/>
              <a:gd name="connsiteY2" fmla="*/ 610 h 235382"/>
              <a:gd name="connsiteX3" fmla="*/ 185959 w 246070"/>
              <a:gd name="connsiteY3" fmla="*/ 0 h 235382"/>
              <a:gd name="connsiteX4" fmla="*/ 246040 w 246070"/>
              <a:gd name="connsiteY4" fmla="*/ 1046 h 235382"/>
              <a:gd name="connsiteX5" fmla="*/ 245431 w 246070"/>
              <a:gd name="connsiteY5" fmla="*/ 62876 h 235382"/>
              <a:gd name="connsiteX6" fmla="*/ 246070 w 246070"/>
              <a:gd name="connsiteY6" fmla="*/ 117691 h 235382"/>
              <a:gd name="connsiteX7" fmla="*/ 245431 w 246070"/>
              <a:gd name="connsiteY7" fmla="*/ 179243 h 235382"/>
              <a:gd name="connsiteX8" fmla="*/ 246040 w 246070"/>
              <a:gd name="connsiteY8" fmla="*/ 235208 h 235382"/>
              <a:gd name="connsiteX9" fmla="*/ 204536 w 246070"/>
              <a:gd name="connsiteY9" fmla="*/ 235382 h 235382"/>
              <a:gd name="connsiteX10" fmla="*/ 117635 w 246070"/>
              <a:gd name="connsiteY10" fmla="*/ 235382 h 235382"/>
              <a:gd name="connsiteX11" fmla="*/ 39039 w 246070"/>
              <a:gd name="connsiteY11" fmla="*/ 234772 h 235382"/>
              <a:gd name="connsiteX12" fmla="*/ 670 w 246070"/>
              <a:gd name="connsiteY12" fmla="*/ 235208 h 235382"/>
              <a:gd name="connsiteX13" fmla="*/ 61 w 246070"/>
              <a:gd name="connsiteY13" fmla="*/ 179850 h 235382"/>
              <a:gd name="connsiteX14" fmla="*/ 61 w 246070"/>
              <a:gd name="connsiteY14" fmla="*/ 117691 h 235382"/>
              <a:gd name="connsiteX15" fmla="*/ 60 w 246070"/>
              <a:gd name="connsiteY15" fmla="*/ 63489 h 235382"/>
              <a:gd name="connsiteX16" fmla="*/ 670 w 246070"/>
              <a:gd name="connsiteY16" fmla="*/ 1046 h 23538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161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4024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2743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070" h="234773">
                <a:moveTo>
                  <a:pt x="670" y="436"/>
                </a:moveTo>
                <a:lnTo>
                  <a:pt x="61458" y="1"/>
                </a:lnTo>
                <a:lnTo>
                  <a:pt x="116995" y="0"/>
                </a:lnTo>
                <a:lnTo>
                  <a:pt x="185318" y="613"/>
                </a:lnTo>
                <a:lnTo>
                  <a:pt x="246040" y="436"/>
                </a:lnTo>
                <a:lnTo>
                  <a:pt x="245431" y="62266"/>
                </a:lnTo>
                <a:cubicBezTo>
                  <a:pt x="245436" y="81707"/>
                  <a:pt x="245969" y="84079"/>
                  <a:pt x="246070" y="117081"/>
                </a:cubicBezTo>
                <a:cubicBezTo>
                  <a:pt x="246071" y="138413"/>
                  <a:pt x="245430" y="157301"/>
                  <a:pt x="245431" y="178633"/>
                </a:cubicBezTo>
                <a:cubicBezTo>
                  <a:pt x="245420" y="196473"/>
                  <a:pt x="246051" y="216758"/>
                  <a:pt x="246040" y="234598"/>
                </a:cubicBezTo>
                <a:lnTo>
                  <a:pt x="184035" y="234772"/>
                </a:lnTo>
                <a:lnTo>
                  <a:pt x="117635" y="234772"/>
                </a:lnTo>
                <a:lnTo>
                  <a:pt x="62743" y="234773"/>
                </a:lnTo>
                <a:lnTo>
                  <a:pt x="670" y="234598"/>
                </a:lnTo>
                <a:lnTo>
                  <a:pt x="61" y="179240"/>
                </a:lnTo>
                <a:lnTo>
                  <a:pt x="61" y="117081"/>
                </a:lnTo>
                <a:cubicBezTo>
                  <a:pt x="-153" y="98402"/>
                  <a:pt x="274" y="81558"/>
                  <a:pt x="60" y="62879"/>
                </a:cubicBezTo>
                <a:cubicBezTo>
                  <a:pt x="477" y="42676"/>
                  <a:pt x="253" y="20639"/>
                  <a:pt x="670" y="43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sp>
        <p:nvSpPr>
          <p:cNvPr id="95" name="Rectangle 65"/>
          <p:cNvSpPr/>
          <p:nvPr/>
        </p:nvSpPr>
        <p:spPr bwMode="auto">
          <a:xfrm>
            <a:off x="5781675" y="2624138"/>
            <a:ext cx="250825" cy="250825"/>
          </a:xfrm>
          <a:custGeom>
            <a:avLst/>
            <a:gdLst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5370 w 245370"/>
              <a:gd name="connsiteY2" fmla="*/ 234162 h 234162"/>
              <a:gd name="connsiteX3" fmla="*/ 0 w 245370"/>
              <a:gd name="connsiteY3" fmla="*/ 234162 h 234162"/>
              <a:gd name="connsiteX4" fmla="*/ 0 w 245370"/>
              <a:gd name="connsiteY4" fmla="*/ 0 h 234162"/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4353 w 245370"/>
              <a:gd name="connsiteY2" fmla="*/ 63932 h 234162"/>
              <a:gd name="connsiteX3" fmla="*/ 245370 w 245370"/>
              <a:gd name="connsiteY3" fmla="*/ 234162 h 234162"/>
              <a:gd name="connsiteX4" fmla="*/ 0 w 245370"/>
              <a:gd name="connsiteY4" fmla="*/ 234162 h 234162"/>
              <a:gd name="connsiteX5" fmla="*/ 0 w 245370"/>
              <a:gd name="connsiteY5" fmla="*/ 0 h 234162"/>
              <a:gd name="connsiteX0" fmla="*/ 0 w 245370"/>
              <a:gd name="connsiteY0" fmla="*/ 436 h 234598"/>
              <a:gd name="connsiteX1" fmla="*/ 116325 w 245370"/>
              <a:gd name="connsiteY1" fmla="*/ 0 h 234598"/>
              <a:gd name="connsiteX2" fmla="*/ 245370 w 245370"/>
              <a:gd name="connsiteY2" fmla="*/ 436 h 234598"/>
              <a:gd name="connsiteX3" fmla="*/ 244353 w 245370"/>
              <a:gd name="connsiteY3" fmla="*/ 64368 h 234598"/>
              <a:gd name="connsiteX4" fmla="*/ 245370 w 245370"/>
              <a:gd name="connsiteY4" fmla="*/ 234598 h 234598"/>
              <a:gd name="connsiteX5" fmla="*/ 0 w 245370"/>
              <a:gd name="connsiteY5" fmla="*/ 234598 h 234598"/>
              <a:gd name="connsiteX6" fmla="*/ 0 w 245370"/>
              <a:gd name="connsiteY6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45370 w 245370"/>
              <a:gd name="connsiteY3" fmla="*/ 436 h 234598"/>
              <a:gd name="connsiteX4" fmla="*/ 244353 w 245370"/>
              <a:gd name="connsiteY4" fmla="*/ 64368 h 234598"/>
              <a:gd name="connsiteX5" fmla="*/ 245370 w 245370"/>
              <a:gd name="connsiteY5" fmla="*/ 234598 h 234598"/>
              <a:gd name="connsiteX6" fmla="*/ 0 w 245370"/>
              <a:gd name="connsiteY6" fmla="*/ 234598 h 234598"/>
              <a:gd name="connsiteX7" fmla="*/ 0 w 245370"/>
              <a:gd name="connsiteY7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03227 w 245370"/>
              <a:gd name="connsiteY3" fmla="*/ 1 h 234598"/>
              <a:gd name="connsiteX4" fmla="*/ 245370 w 245370"/>
              <a:gd name="connsiteY4" fmla="*/ 436 h 234598"/>
              <a:gd name="connsiteX5" fmla="*/ 244353 w 245370"/>
              <a:gd name="connsiteY5" fmla="*/ 64368 h 234598"/>
              <a:gd name="connsiteX6" fmla="*/ 245370 w 245370"/>
              <a:gd name="connsiteY6" fmla="*/ 234598 h 234598"/>
              <a:gd name="connsiteX7" fmla="*/ 0 w 245370"/>
              <a:gd name="connsiteY7" fmla="*/ 234598 h 234598"/>
              <a:gd name="connsiteX8" fmla="*/ 0 w 245370"/>
              <a:gd name="connsiteY8" fmla="*/ 436 h 234598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0 w 245370"/>
              <a:gd name="connsiteY8" fmla="*/ 234598 h 234772"/>
              <a:gd name="connsiteX9" fmla="*/ 0 w 245370"/>
              <a:gd name="connsiteY9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38369 w 245370"/>
              <a:gd name="connsiteY8" fmla="*/ 234162 h 234772"/>
              <a:gd name="connsiteX9" fmla="*/ 0 w 245370"/>
              <a:gd name="connsiteY9" fmla="*/ 234598 h 234772"/>
              <a:gd name="connsiteX10" fmla="*/ 0 w 245370"/>
              <a:gd name="connsiteY10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203866 w 245370"/>
              <a:gd name="connsiteY7" fmla="*/ 234772 h 234772"/>
              <a:gd name="connsiteX8" fmla="*/ 116965 w 245370"/>
              <a:gd name="connsiteY8" fmla="*/ 234772 h 234772"/>
              <a:gd name="connsiteX9" fmla="*/ 38369 w 245370"/>
              <a:gd name="connsiteY9" fmla="*/ 234162 h 234772"/>
              <a:gd name="connsiteX10" fmla="*/ 0 w 245370"/>
              <a:gd name="connsiteY10" fmla="*/ 234598 h 234772"/>
              <a:gd name="connsiteX11" fmla="*/ 0 w 245370"/>
              <a:gd name="connsiteY11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4962 w 245979"/>
              <a:gd name="connsiteY5" fmla="*/ 64368 h 234772"/>
              <a:gd name="connsiteX6" fmla="*/ 245979 w 245979"/>
              <a:gd name="connsiteY6" fmla="*/ 234598 h 234772"/>
              <a:gd name="connsiteX7" fmla="*/ 204475 w 245979"/>
              <a:gd name="connsiteY7" fmla="*/ 234772 h 234772"/>
              <a:gd name="connsiteX8" fmla="*/ 117574 w 245979"/>
              <a:gd name="connsiteY8" fmla="*/ 234772 h 234772"/>
              <a:gd name="connsiteX9" fmla="*/ 38978 w 245979"/>
              <a:gd name="connsiteY9" fmla="*/ 234162 h 234772"/>
              <a:gd name="connsiteX10" fmla="*/ 609 w 245979"/>
              <a:gd name="connsiteY10" fmla="*/ 234598 h 234772"/>
              <a:gd name="connsiteX11" fmla="*/ 0 w 245979"/>
              <a:gd name="connsiteY11" fmla="*/ 117081 h 234772"/>
              <a:gd name="connsiteX12" fmla="*/ 609 w 245979"/>
              <a:gd name="connsiteY12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5979 w 245979"/>
              <a:gd name="connsiteY5" fmla="*/ 234598 h 234772"/>
              <a:gd name="connsiteX6" fmla="*/ 204475 w 245979"/>
              <a:gd name="connsiteY6" fmla="*/ 234772 h 234772"/>
              <a:gd name="connsiteX7" fmla="*/ 117574 w 245979"/>
              <a:gd name="connsiteY7" fmla="*/ 234772 h 234772"/>
              <a:gd name="connsiteX8" fmla="*/ 38978 w 245979"/>
              <a:gd name="connsiteY8" fmla="*/ 234162 h 234772"/>
              <a:gd name="connsiteX9" fmla="*/ 609 w 245979"/>
              <a:gd name="connsiteY9" fmla="*/ 234598 h 234772"/>
              <a:gd name="connsiteX10" fmla="*/ 0 w 245979"/>
              <a:gd name="connsiteY10" fmla="*/ 117081 h 234772"/>
              <a:gd name="connsiteX11" fmla="*/ 609 w 245979"/>
              <a:gd name="connsiteY11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6009 w 246009"/>
              <a:gd name="connsiteY5" fmla="*/ 117081 h 234772"/>
              <a:gd name="connsiteX6" fmla="*/ 245979 w 246009"/>
              <a:gd name="connsiteY6" fmla="*/ 234598 h 234772"/>
              <a:gd name="connsiteX7" fmla="*/ 204475 w 246009"/>
              <a:gd name="connsiteY7" fmla="*/ 234772 h 234772"/>
              <a:gd name="connsiteX8" fmla="*/ 117574 w 246009"/>
              <a:gd name="connsiteY8" fmla="*/ 234772 h 234772"/>
              <a:gd name="connsiteX9" fmla="*/ 38978 w 246009"/>
              <a:gd name="connsiteY9" fmla="*/ 234162 h 234772"/>
              <a:gd name="connsiteX10" fmla="*/ 609 w 246009"/>
              <a:gd name="connsiteY10" fmla="*/ 234598 h 234772"/>
              <a:gd name="connsiteX11" fmla="*/ 0 w 246009"/>
              <a:gd name="connsiteY11" fmla="*/ 117081 h 234772"/>
              <a:gd name="connsiteX12" fmla="*/ 609 w 246009"/>
              <a:gd name="connsiteY12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979 w 246009"/>
              <a:gd name="connsiteY7" fmla="*/ 234598 h 234772"/>
              <a:gd name="connsiteX8" fmla="*/ 204475 w 246009"/>
              <a:gd name="connsiteY8" fmla="*/ 234772 h 234772"/>
              <a:gd name="connsiteX9" fmla="*/ 117574 w 246009"/>
              <a:gd name="connsiteY9" fmla="*/ 234772 h 234772"/>
              <a:gd name="connsiteX10" fmla="*/ 38978 w 246009"/>
              <a:gd name="connsiteY10" fmla="*/ 234162 h 234772"/>
              <a:gd name="connsiteX11" fmla="*/ 609 w 246009"/>
              <a:gd name="connsiteY11" fmla="*/ 234598 h 234772"/>
              <a:gd name="connsiteX12" fmla="*/ 0 w 246009"/>
              <a:gd name="connsiteY12" fmla="*/ 117081 h 234772"/>
              <a:gd name="connsiteX13" fmla="*/ 609 w 246009"/>
              <a:gd name="connsiteY13" fmla="*/ 436 h 234772"/>
              <a:gd name="connsiteX0" fmla="*/ 609 w 248857"/>
              <a:gd name="connsiteY0" fmla="*/ 436 h 234772"/>
              <a:gd name="connsiteX1" fmla="*/ 40256 w 248857"/>
              <a:gd name="connsiteY1" fmla="*/ 1 h 234772"/>
              <a:gd name="connsiteX2" fmla="*/ 116934 w 248857"/>
              <a:gd name="connsiteY2" fmla="*/ 0 h 234772"/>
              <a:gd name="connsiteX3" fmla="*/ 203836 w 248857"/>
              <a:gd name="connsiteY3" fmla="*/ 1 h 234772"/>
              <a:gd name="connsiteX4" fmla="*/ 245979 w 248857"/>
              <a:gd name="connsiteY4" fmla="*/ 436 h 234772"/>
              <a:gd name="connsiteX5" fmla="*/ 245370 w 248857"/>
              <a:gd name="connsiteY5" fmla="*/ 36588 h 234772"/>
              <a:gd name="connsiteX6" fmla="*/ 246009 w 248857"/>
              <a:gd name="connsiteY6" fmla="*/ 117081 h 234772"/>
              <a:gd name="connsiteX7" fmla="*/ 245370 w 248857"/>
              <a:gd name="connsiteY7" fmla="*/ 193306 h 234772"/>
              <a:gd name="connsiteX8" fmla="*/ 245979 w 248857"/>
              <a:gd name="connsiteY8" fmla="*/ 234598 h 234772"/>
              <a:gd name="connsiteX9" fmla="*/ 204475 w 248857"/>
              <a:gd name="connsiteY9" fmla="*/ 234772 h 234772"/>
              <a:gd name="connsiteX10" fmla="*/ 117574 w 248857"/>
              <a:gd name="connsiteY10" fmla="*/ 234772 h 234772"/>
              <a:gd name="connsiteX11" fmla="*/ 38978 w 248857"/>
              <a:gd name="connsiteY11" fmla="*/ 234162 h 234772"/>
              <a:gd name="connsiteX12" fmla="*/ 609 w 248857"/>
              <a:gd name="connsiteY12" fmla="*/ 234598 h 234772"/>
              <a:gd name="connsiteX13" fmla="*/ 0 w 248857"/>
              <a:gd name="connsiteY13" fmla="*/ 117081 h 234772"/>
              <a:gd name="connsiteX14" fmla="*/ 609 w 248857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609 w 246009"/>
              <a:gd name="connsiteY15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0 w 246009"/>
              <a:gd name="connsiteY15" fmla="*/ 35978 h 234772"/>
              <a:gd name="connsiteX16" fmla="*/ 609 w 246009"/>
              <a:gd name="connsiteY16" fmla="*/ 436 h 234772"/>
              <a:gd name="connsiteX0" fmla="*/ 1250 w 246650"/>
              <a:gd name="connsiteY0" fmla="*/ 436 h 234772"/>
              <a:gd name="connsiteX1" fmla="*/ 40897 w 246650"/>
              <a:gd name="connsiteY1" fmla="*/ 1 h 234772"/>
              <a:gd name="connsiteX2" fmla="*/ 117575 w 246650"/>
              <a:gd name="connsiteY2" fmla="*/ 0 h 234772"/>
              <a:gd name="connsiteX3" fmla="*/ 204477 w 246650"/>
              <a:gd name="connsiteY3" fmla="*/ 1 h 234772"/>
              <a:gd name="connsiteX4" fmla="*/ 246620 w 246650"/>
              <a:gd name="connsiteY4" fmla="*/ 436 h 234772"/>
              <a:gd name="connsiteX5" fmla="*/ 246011 w 246650"/>
              <a:gd name="connsiteY5" fmla="*/ 36588 h 234772"/>
              <a:gd name="connsiteX6" fmla="*/ 246650 w 246650"/>
              <a:gd name="connsiteY6" fmla="*/ 117081 h 234772"/>
              <a:gd name="connsiteX7" fmla="*/ 246011 w 246650"/>
              <a:gd name="connsiteY7" fmla="*/ 193306 h 234772"/>
              <a:gd name="connsiteX8" fmla="*/ 246620 w 246650"/>
              <a:gd name="connsiteY8" fmla="*/ 234598 h 234772"/>
              <a:gd name="connsiteX9" fmla="*/ 205116 w 246650"/>
              <a:gd name="connsiteY9" fmla="*/ 234772 h 234772"/>
              <a:gd name="connsiteX10" fmla="*/ 118215 w 246650"/>
              <a:gd name="connsiteY10" fmla="*/ 234772 h 234772"/>
              <a:gd name="connsiteX11" fmla="*/ 39619 w 246650"/>
              <a:gd name="connsiteY11" fmla="*/ 234162 h 234772"/>
              <a:gd name="connsiteX12" fmla="*/ 1250 w 246650"/>
              <a:gd name="connsiteY12" fmla="*/ 234598 h 234772"/>
              <a:gd name="connsiteX13" fmla="*/ 641 w 246650"/>
              <a:gd name="connsiteY13" fmla="*/ 194525 h 234772"/>
              <a:gd name="connsiteX14" fmla="*/ 641 w 246650"/>
              <a:gd name="connsiteY14" fmla="*/ 117081 h 234772"/>
              <a:gd name="connsiteX15" fmla="*/ 0 w 246650"/>
              <a:gd name="connsiteY15" fmla="*/ 61045 h 234772"/>
              <a:gd name="connsiteX16" fmla="*/ 1250 w 246650"/>
              <a:gd name="connsiteY16" fmla="*/ 436 h 234772"/>
              <a:gd name="connsiteX0" fmla="*/ 638 w 246038"/>
              <a:gd name="connsiteY0" fmla="*/ 436 h 234772"/>
              <a:gd name="connsiteX1" fmla="*/ 40285 w 246038"/>
              <a:gd name="connsiteY1" fmla="*/ 1 h 234772"/>
              <a:gd name="connsiteX2" fmla="*/ 116963 w 246038"/>
              <a:gd name="connsiteY2" fmla="*/ 0 h 234772"/>
              <a:gd name="connsiteX3" fmla="*/ 203865 w 246038"/>
              <a:gd name="connsiteY3" fmla="*/ 1 h 234772"/>
              <a:gd name="connsiteX4" fmla="*/ 246008 w 246038"/>
              <a:gd name="connsiteY4" fmla="*/ 436 h 234772"/>
              <a:gd name="connsiteX5" fmla="*/ 245399 w 246038"/>
              <a:gd name="connsiteY5" fmla="*/ 36588 h 234772"/>
              <a:gd name="connsiteX6" fmla="*/ 246038 w 246038"/>
              <a:gd name="connsiteY6" fmla="*/ 117081 h 234772"/>
              <a:gd name="connsiteX7" fmla="*/ 245399 w 246038"/>
              <a:gd name="connsiteY7" fmla="*/ 193306 h 234772"/>
              <a:gd name="connsiteX8" fmla="*/ 246008 w 246038"/>
              <a:gd name="connsiteY8" fmla="*/ 234598 h 234772"/>
              <a:gd name="connsiteX9" fmla="*/ 204504 w 246038"/>
              <a:gd name="connsiteY9" fmla="*/ 234772 h 234772"/>
              <a:gd name="connsiteX10" fmla="*/ 117603 w 246038"/>
              <a:gd name="connsiteY10" fmla="*/ 234772 h 234772"/>
              <a:gd name="connsiteX11" fmla="*/ 39007 w 246038"/>
              <a:gd name="connsiteY11" fmla="*/ 234162 h 234772"/>
              <a:gd name="connsiteX12" fmla="*/ 638 w 246038"/>
              <a:gd name="connsiteY12" fmla="*/ 234598 h 234772"/>
              <a:gd name="connsiteX13" fmla="*/ 29 w 246038"/>
              <a:gd name="connsiteY13" fmla="*/ 194525 h 234772"/>
              <a:gd name="connsiteX14" fmla="*/ 29 w 246038"/>
              <a:gd name="connsiteY14" fmla="*/ 117081 h 234772"/>
              <a:gd name="connsiteX15" fmla="*/ 669 w 246038"/>
              <a:gd name="connsiteY15" fmla="*/ 62879 h 234772"/>
              <a:gd name="connsiteX16" fmla="*/ 638 w 246038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94525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81078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79244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658 h 235994"/>
              <a:gd name="connsiteX1" fmla="*/ 67224 w 246070"/>
              <a:gd name="connsiteY1" fmla="*/ 0 h 235994"/>
              <a:gd name="connsiteX2" fmla="*/ 116995 w 246070"/>
              <a:gd name="connsiteY2" fmla="*/ 1222 h 235994"/>
              <a:gd name="connsiteX3" fmla="*/ 203897 w 246070"/>
              <a:gd name="connsiteY3" fmla="*/ 1223 h 235994"/>
              <a:gd name="connsiteX4" fmla="*/ 246040 w 246070"/>
              <a:gd name="connsiteY4" fmla="*/ 1658 h 235994"/>
              <a:gd name="connsiteX5" fmla="*/ 245431 w 246070"/>
              <a:gd name="connsiteY5" fmla="*/ 63488 h 235994"/>
              <a:gd name="connsiteX6" fmla="*/ 246070 w 246070"/>
              <a:gd name="connsiteY6" fmla="*/ 118303 h 235994"/>
              <a:gd name="connsiteX7" fmla="*/ 245431 w 246070"/>
              <a:gd name="connsiteY7" fmla="*/ 179855 h 235994"/>
              <a:gd name="connsiteX8" fmla="*/ 246040 w 246070"/>
              <a:gd name="connsiteY8" fmla="*/ 235820 h 235994"/>
              <a:gd name="connsiteX9" fmla="*/ 204536 w 246070"/>
              <a:gd name="connsiteY9" fmla="*/ 235994 h 235994"/>
              <a:gd name="connsiteX10" fmla="*/ 117635 w 246070"/>
              <a:gd name="connsiteY10" fmla="*/ 235994 h 235994"/>
              <a:gd name="connsiteX11" fmla="*/ 39039 w 246070"/>
              <a:gd name="connsiteY11" fmla="*/ 235384 h 235994"/>
              <a:gd name="connsiteX12" fmla="*/ 670 w 246070"/>
              <a:gd name="connsiteY12" fmla="*/ 235820 h 235994"/>
              <a:gd name="connsiteX13" fmla="*/ 61 w 246070"/>
              <a:gd name="connsiteY13" fmla="*/ 180462 h 235994"/>
              <a:gd name="connsiteX14" fmla="*/ 61 w 246070"/>
              <a:gd name="connsiteY14" fmla="*/ 118303 h 235994"/>
              <a:gd name="connsiteX15" fmla="*/ 60 w 246070"/>
              <a:gd name="connsiteY15" fmla="*/ 64101 h 235994"/>
              <a:gd name="connsiteX16" fmla="*/ 670 w 246070"/>
              <a:gd name="connsiteY16" fmla="*/ 1658 h 235994"/>
              <a:gd name="connsiteX0" fmla="*/ 670 w 246070"/>
              <a:gd name="connsiteY0" fmla="*/ 436 h 234772"/>
              <a:gd name="connsiteX1" fmla="*/ 68505 w 246070"/>
              <a:gd name="connsiteY1" fmla="*/ 612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046 h 235382"/>
              <a:gd name="connsiteX1" fmla="*/ 61458 w 246070"/>
              <a:gd name="connsiteY1" fmla="*/ 611 h 235382"/>
              <a:gd name="connsiteX2" fmla="*/ 116995 w 246070"/>
              <a:gd name="connsiteY2" fmla="*/ 610 h 235382"/>
              <a:gd name="connsiteX3" fmla="*/ 185959 w 246070"/>
              <a:gd name="connsiteY3" fmla="*/ 0 h 235382"/>
              <a:gd name="connsiteX4" fmla="*/ 246040 w 246070"/>
              <a:gd name="connsiteY4" fmla="*/ 1046 h 235382"/>
              <a:gd name="connsiteX5" fmla="*/ 245431 w 246070"/>
              <a:gd name="connsiteY5" fmla="*/ 62876 h 235382"/>
              <a:gd name="connsiteX6" fmla="*/ 246070 w 246070"/>
              <a:gd name="connsiteY6" fmla="*/ 117691 h 235382"/>
              <a:gd name="connsiteX7" fmla="*/ 245431 w 246070"/>
              <a:gd name="connsiteY7" fmla="*/ 179243 h 235382"/>
              <a:gd name="connsiteX8" fmla="*/ 246040 w 246070"/>
              <a:gd name="connsiteY8" fmla="*/ 235208 h 235382"/>
              <a:gd name="connsiteX9" fmla="*/ 204536 w 246070"/>
              <a:gd name="connsiteY9" fmla="*/ 235382 h 235382"/>
              <a:gd name="connsiteX10" fmla="*/ 117635 w 246070"/>
              <a:gd name="connsiteY10" fmla="*/ 235382 h 235382"/>
              <a:gd name="connsiteX11" fmla="*/ 39039 w 246070"/>
              <a:gd name="connsiteY11" fmla="*/ 234772 h 235382"/>
              <a:gd name="connsiteX12" fmla="*/ 670 w 246070"/>
              <a:gd name="connsiteY12" fmla="*/ 235208 h 235382"/>
              <a:gd name="connsiteX13" fmla="*/ 61 w 246070"/>
              <a:gd name="connsiteY13" fmla="*/ 179850 h 235382"/>
              <a:gd name="connsiteX14" fmla="*/ 61 w 246070"/>
              <a:gd name="connsiteY14" fmla="*/ 117691 h 235382"/>
              <a:gd name="connsiteX15" fmla="*/ 60 w 246070"/>
              <a:gd name="connsiteY15" fmla="*/ 63489 h 235382"/>
              <a:gd name="connsiteX16" fmla="*/ 670 w 246070"/>
              <a:gd name="connsiteY16" fmla="*/ 1046 h 23538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161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4024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2743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070" h="234773">
                <a:moveTo>
                  <a:pt x="670" y="436"/>
                </a:moveTo>
                <a:lnTo>
                  <a:pt x="61458" y="1"/>
                </a:lnTo>
                <a:lnTo>
                  <a:pt x="116995" y="0"/>
                </a:lnTo>
                <a:lnTo>
                  <a:pt x="185318" y="613"/>
                </a:lnTo>
                <a:lnTo>
                  <a:pt x="246040" y="436"/>
                </a:lnTo>
                <a:lnTo>
                  <a:pt x="245431" y="62266"/>
                </a:lnTo>
                <a:cubicBezTo>
                  <a:pt x="245436" y="81707"/>
                  <a:pt x="245969" y="84079"/>
                  <a:pt x="246070" y="117081"/>
                </a:cubicBezTo>
                <a:cubicBezTo>
                  <a:pt x="246071" y="138413"/>
                  <a:pt x="245430" y="157301"/>
                  <a:pt x="245431" y="178633"/>
                </a:cubicBezTo>
                <a:cubicBezTo>
                  <a:pt x="245420" y="196473"/>
                  <a:pt x="246051" y="216758"/>
                  <a:pt x="246040" y="234598"/>
                </a:cubicBezTo>
                <a:lnTo>
                  <a:pt x="184035" y="234772"/>
                </a:lnTo>
                <a:lnTo>
                  <a:pt x="117635" y="234772"/>
                </a:lnTo>
                <a:lnTo>
                  <a:pt x="62743" y="234773"/>
                </a:lnTo>
                <a:lnTo>
                  <a:pt x="670" y="234598"/>
                </a:lnTo>
                <a:lnTo>
                  <a:pt x="61" y="179240"/>
                </a:lnTo>
                <a:lnTo>
                  <a:pt x="61" y="117081"/>
                </a:lnTo>
                <a:cubicBezTo>
                  <a:pt x="-153" y="98402"/>
                  <a:pt x="274" y="81558"/>
                  <a:pt x="60" y="62879"/>
                </a:cubicBezTo>
                <a:cubicBezTo>
                  <a:pt x="477" y="42676"/>
                  <a:pt x="253" y="20639"/>
                  <a:pt x="670" y="43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sp>
        <p:nvSpPr>
          <p:cNvPr id="96" name="Rectangle 38"/>
          <p:cNvSpPr/>
          <p:nvPr/>
        </p:nvSpPr>
        <p:spPr bwMode="auto">
          <a:xfrm>
            <a:off x="5270500" y="2989263"/>
            <a:ext cx="398463" cy="398462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7" name="Rectangle 65"/>
          <p:cNvSpPr/>
          <p:nvPr/>
        </p:nvSpPr>
        <p:spPr bwMode="auto">
          <a:xfrm>
            <a:off x="4908550" y="3500438"/>
            <a:ext cx="250825" cy="250825"/>
          </a:xfrm>
          <a:custGeom>
            <a:avLst/>
            <a:gdLst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5370 w 245370"/>
              <a:gd name="connsiteY2" fmla="*/ 234162 h 234162"/>
              <a:gd name="connsiteX3" fmla="*/ 0 w 245370"/>
              <a:gd name="connsiteY3" fmla="*/ 234162 h 234162"/>
              <a:gd name="connsiteX4" fmla="*/ 0 w 245370"/>
              <a:gd name="connsiteY4" fmla="*/ 0 h 234162"/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4353 w 245370"/>
              <a:gd name="connsiteY2" fmla="*/ 63932 h 234162"/>
              <a:gd name="connsiteX3" fmla="*/ 245370 w 245370"/>
              <a:gd name="connsiteY3" fmla="*/ 234162 h 234162"/>
              <a:gd name="connsiteX4" fmla="*/ 0 w 245370"/>
              <a:gd name="connsiteY4" fmla="*/ 234162 h 234162"/>
              <a:gd name="connsiteX5" fmla="*/ 0 w 245370"/>
              <a:gd name="connsiteY5" fmla="*/ 0 h 234162"/>
              <a:gd name="connsiteX0" fmla="*/ 0 w 245370"/>
              <a:gd name="connsiteY0" fmla="*/ 436 h 234598"/>
              <a:gd name="connsiteX1" fmla="*/ 116325 w 245370"/>
              <a:gd name="connsiteY1" fmla="*/ 0 h 234598"/>
              <a:gd name="connsiteX2" fmla="*/ 245370 w 245370"/>
              <a:gd name="connsiteY2" fmla="*/ 436 h 234598"/>
              <a:gd name="connsiteX3" fmla="*/ 244353 w 245370"/>
              <a:gd name="connsiteY3" fmla="*/ 64368 h 234598"/>
              <a:gd name="connsiteX4" fmla="*/ 245370 w 245370"/>
              <a:gd name="connsiteY4" fmla="*/ 234598 h 234598"/>
              <a:gd name="connsiteX5" fmla="*/ 0 w 245370"/>
              <a:gd name="connsiteY5" fmla="*/ 234598 h 234598"/>
              <a:gd name="connsiteX6" fmla="*/ 0 w 245370"/>
              <a:gd name="connsiteY6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45370 w 245370"/>
              <a:gd name="connsiteY3" fmla="*/ 436 h 234598"/>
              <a:gd name="connsiteX4" fmla="*/ 244353 w 245370"/>
              <a:gd name="connsiteY4" fmla="*/ 64368 h 234598"/>
              <a:gd name="connsiteX5" fmla="*/ 245370 w 245370"/>
              <a:gd name="connsiteY5" fmla="*/ 234598 h 234598"/>
              <a:gd name="connsiteX6" fmla="*/ 0 w 245370"/>
              <a:gd name="connsiteY6" fmla="*/ 234598 h 234598"/>
              <a:gd name="connsiteX7" fmla="*/ 0 w 245370"/>
              <a:gd name="connsiteY7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03227 w 245370"/>
              <a:gd name="connsiteY3" fmla="*/ 1 h 234598"/>
              <a:gd name="connsiteX4" fmla="*/ 245370 w 245370"/>
              <a:gd name="connsiteY4" fmla="*/ 436 h 234598"/>
              <a:gd name="connsiteX5" fmla="*/ 244353 w 245370"/>
              <a:gd name="connsiteY5" fmla="*/ 64368 h 234598"/>
              <a:gd name="connsiteX6" fmla="*/ 245370 w 245370"/>
              <a:gd name="connsiteY6" fmla="*/ 234598 h 234598"/>
              <a:gd name="connsiteX7" fmla="*/ 0 w 245370"/>
              <a:gd name="connsiteY7" fmla="*/ 234598 h 234598"/>
              <a:gd name="connsiteX8" fmla="*/ 0 w 245370"/>
              <a:gd name="connsiteY8" fmla="*/ 436 h 234598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0 w 245370"/>
              <a:gd name="connsiteY8" fmla="*/ 234598 h 234772"/>
              <a:gd name="connsiteX9" fmla="*/ 0 w 245370"/>
              <a:gd name="connsiteY9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38369 w 245370"/>
              <a:gd name="connsiteY8" fmla="*/ 234162 h 234772"/>
              <a:gd name="connsiteX9" fmla="*/ 0 w 245370"/>
              <a:gd name="connsiteY9" fmla="*/ 234598 h 234772"/>
              <a:gd name="connsiteX10" fmla="*/ 0 w 245370"/>
              <a:gd name="connsiteY10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203866 w 245370"/>
              <a:gd name="connsiteY7" fmla="*/ 234772 h 234772"/>
              <a:gd name="connsiteX8" fmla="*/ 116965 w 245370"/>
              <a:gd name="connsiteY8" fmla="*/ 234772 h 234772"/>
              <a:gd name="connsiteX9" fmla="*/ 38369 w 245370"/>
              <a:gd name="connsiteY9" fmla="*/ 234162 h 234772"/>
              <a:gd name="connsiteX10" fmla="*/ 0 w 245370"/>
              <a:gd name="connsiteY10" fmla="*/ 234598 h 234772"/>
              <a:gd name="connsiteX11" fmla="*/ 0 w 245370"/>
              <a:gd name="connsiteY11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4962 w 245979"/>
              <a:gd name="connsiteY5" fmla="*/ 64368 h 234772"/>
              <a:gd name="connsiteX6" fmla="*/ 245979 w 245979"/>
              <a:gd name="connsiteY6" fmla="*/ 234598 h 234772"/>
              <a:gd name="connsiteX7" fmla="*/ 204475 w 245979"/>
              <a:gd name="connsiteY7" fmla="*/ 234772 h 234772"/>
              <a:gd name="connsiteX8" fmla="*/ 117574 w 245979"/>
              <a:gd name="connsiteY8" fmla="*/ 234772 h 234772"/>
              <a:gd name="connsiteX9" fmla="*/ 38978 w 245979"/>
              <a:gd name="connsiteY9" fmla="*/ 234162 h 234772"/>
              <a:gd name="connsiteX10" fmla="*/ 609 w 245979"/>
              <a:gd name="connsiteY10" fmla="*/ 234598 h 234772"/>
              <a:gd name="connsiteX11" fmla="*/ 0 w 245979"/>
              <a:gd name="connsiteY11" fmla="*/ 117081 h 234772"/>
              <a:gd name="connsiteX12" fmla="*/ 609 w 245979"/>
              <a:gd name="connsiteY12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5979 w 245979"/>
              <a:gd name="connsiteY5" fmla="*/ 234598 h 234772"/>
              <a:gd name="connsiteX6" fmla="*/ 204475 w 245979"/>
              <a:gd name="connsiteY6" fmla="*/ 234772 h 234772"/>
              <a:gd name="connsiteX7" fmla="*/ 117574 w 245979"/>
              <a:gd name="connsiteY7" fmla="*/ 234772 h 234772"/>
              <a:gd name="connsiteX8" fmla="*/ 38978 w 245979"/>
              <a:gd name="connsiteY8" fmla="*/ 234162 h 234772"/>
              <a:gd name="connsiteX9" fmla="*/ 609 w 245979"/>
              <a:gd name="connsiteY9" fmla="*/ 234598 h 234772"/>
              <a:gd name="connsiteX10" fmla="*/ 0 w 245979"/>
              <a:gd name="connsiteY10" fmla="*/ 117081 h 234772"/>
              <a:gd name="connsiteX11" fmla="*/ 609 w 245979"/>
              <a:gd name="connsiteY11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6009 w 246009"/>
              <a:gd name="connsiteY5" fmla="*/ 117081 h 234772"/>
              <a:gd name="connsiteX6" fmla="*/ 245979 w 246009"/>
              <a:gd name="connsiteY6" fmla="*/ 234598 h 234772"/>
              <a:gd name="connsiteX7" fmla="*/ 204475 w 246009"/>
              <a:gd name="connsiteY7" fmla="*/ 234772 h 234772"/>
              <a:gd name="connsiteX8" fmla="*/ 117574 w 246009"/>
              <a:gd name="connsiteY8" fmla="*/ 234772 h 234772"/>
              <a:gd name="connsiteX9" fmla="*/ 38978 w 246009"/>
              <a:gd name="connsiteY9" fmla="*/ 234162 h 234772"/>
              <a:gd name="connsiteX10" fmla="*/ 609 w 246009"/>
              <a:gd name="connsiteY10" fmla="*/ 234598 h 234772"/>
              <a:gd name="connsiteX11" fmla="*/ 0 w 246009"/>
              <a:gd name="connsiteY11" fmla="*/ 117081 h 234772"/>
              <a:gd name="connsiteX12" fmla="*/ 609 w 246009"/>
              <a:gd name="connsiteY12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979 w 246009"/>
              <a:gd name="connsiteY7" fmla="*/ 234598 h 234772"/>
              <a:gd name="connsiteX8" fmla="*/ 204475 w 246009"/>
              <a:gd name="connsiteY8" fmla="*/ 234772 h 234772"/>
              <a:gd name="connsiteX9" fmla="*/ 117574 w 246009"/>
              <a:gd name="connsiteY9" fmla="*/ 234772 h 234772"/>
              <a:gd name="connsiteX10" fmla="*/ 38978 w 246009"/>
              <a:gd name="connsiteY10" fmla="*/ 234162 h 234772"/>
              <a:gd name="connsiteX11" fmla="*/ 609 w 246009"/>
              <a:gd name="connsiteY11" fmla="*/ 234598 h 234772"/>
              <a:gd name="connsiteX12" fmla="*/ 0 w 246009"/>
              <a:gd name="connsiteY12" fmla="*/ 117081 h 234772"/>
              <a:gd name="connsiteX13" fmla="*/ 609 w 246009"/>
              <a:gd name="connsiteY13" fmla="*/ 436 h 234772"/>
              <a:gd name="connsiteX0" fmla="*/ 609 w 248857"/>
              <a:gd name="connsiteY0" fmla="*/ 436 h 234772"/>
              <a:gd name="connsiteX1" fmla="*/ 40256 w 248857"/>
              <a:gd name="connsiteY1" fmla="*/ 1 h 234772"/>
              <a:gd name="connsiteX2" fmla="*/ 116934 w 248857"/>
              <a:gd name="connsiteY2" fmla="*/ 0 h 234772"/>
              <a:gd name="connsiteX3" fmla="*/ 203836 w 248857"/>
              <a:gd name="connsiteY3" fmla="*/ 1 h 234772"/>
              <a:gd name="connsiteX4" fmla="*/ 245979 w 248857"/>
              <a:gd name="connsiteY4" fmla="*/ 436 h 234772"/>
              <a:gd name="connsiteX5" fmla="*/ 245370 w 248857"/>
              <a:gd name="connsiteY5" fmla="*/ 36588 h 234772"/>
              <a:gd name="connsiteX6" fmla="*/ 246009 w 248857"/>
              <a:gd name="connsiteY6" fmla="*/ 117081 h 234772"/>
              <a:gd name="connsiteX7" fmla="*/ 245370 w 248857"/>
              <a:gd name="connsiteY7" fmla="*/ 193306 h 234772"/>
              <a:gd name="connsiteX8" fmla="*/ 245979 w 248857"/>
              <a:gd name="connsiteY8" fmla="*/ 234598 h 234772"/>
              <a:gd name="connsiteX9" fmla="*/ 204475 w 248857"/>
              <a:gd name="connsiteY9" fmla="*/ 234772 h 234772"/>
              <a:gd name="connsiteX10" fmla="*/ 117574 w 248857"/>
              <a:gd name="connsiteY10" fmla="*/ 234772 h 234772"/>
              <a:gd name="connsiteX11" fmla="*/ 38978 w 248857"/>
              <a:gd name="connsiteY11" fmla="*/ 234162 h 234772"/>
              <a:gd name="connsiteX12" fmla="*/ 609 w 248857"/>
              <a:gd name="connsiteY12" fmla="*/ 234598 h 234772"/>
              <a:gd name="connsiteX13" fmla="*/ 0 w 248857"/>
              <a:gd name="connsiteY13" fmla="*/ 117081 h 234772"/>
              <a:gd name="connsiteX14" fmla="*/ 609 w 248857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609 w 246009"/>
              <a:gd name="connsiteY15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0 w 246009"/>
              <a:gd name="connsiteY15" fmla="*/ 35978 h 234772"/>
              <a:gd name="connsiteX16" fmla="*/ 609 w 246009"/>
              <a:gd name="connsiteY16" fmla="*/ 436 h 234772"/>
              <a:gd name="connsiteX0" fmla="*/ 1250 w 246650"/>
              <a:gd name="connsiteY0" fmla="*/ 436 h 234772"/>
              <a:gd name="connsiteX1" fmla="*/ 40897 w 246650"/>
              <a:gd name="connsiteY1" fmla="*/ 1 h 234772"/>
              <a:gd name="connsiteX2" fmla="*/ 117575 w 246650"/>
              <a:gd name="connsiteY2" fmla="*/ 0 h 234772"/>
              <a:gd name="connsiteX3" fmla="*/ 204477 w 246650"/>
              <a:gd name="connsiteY3" fmla="*/ 1 h 234772"/>
              <a:gd name="connsiteX4" fmla="*/ 246620 w 246650"/>
              <a:gd name="connsiteY4" fmla="*/ 436 h 234772"/>
              <a:gd name="connsiteX5" fmla="*/ 246011 w 246650"/>
              <a:gd name="connsiteY5" fmla="*/ 36588 h 234772"/>
              <a:gd name="connsiteX6" fmla="*/ 246650 w 246650"/>
              <a:gd name="connsiteY6" fmla="*/ 117081 h 234772"/>
              <a:gd name="connsiteX7" fmla="*/ 246011 w 246650"/>
              <a:gd name="connsiteY7" fmla="*/ 193306 h 234772"/>
              <a:gd name="connsiteX8" fmla="*/ 246620 w 246650"/>
              <a:gd name="connsiteY8" fmla="*/ 234598 h 234772"/>
              <a:gd name="connsiteX9" fmla="*/ 205116 w 246650"/>
              <a:gd name="connsiteY9" fmla="*/ 234772 h 234772"/>
              <a:gd name="connsiteX10" fmla="*/ 118215 w 246650"/>
              <a:gd name="connsiteY10" fmla="*/ 234772 h 234772"/>
              <a:gd name="connsiteX11" fmla="*/ 39619 w 246650"/>
              <a:gd name="connsiteY11" fmla="*/ 234162 h 234772"/>
              <a:gd name="connsiteX12" fmla="*/ 1250 w 246650"/>
              <a:gd name="connsiteY12" fmla="*/ 234598 h 234772"/>
              <a:gd name="connsiteX13" fmla="*/ 641 w 246650"/>
              <a:gd name="connsiteY13" fmla="*/ 194525 h 234772"/>
              <a:gd name="connsiteX14" fmla="*/ 641 w 246650"/>
              <a:gd name="connsiteY14" fmla="*/ 117081 h 234772"/>
              <a:gd name="connsiteX15" fmla="*/ 0 w 246650"/>
              <a:gd name="connsiteY15" fmla="*/ 61045 h 234772"/>
              <a:gd name="connsiteX16" fmla="*/ 1250 w 246650"/>
              <a:gd name="connsiteY16" fmla="*/ 436 h 234772"/>
              <a:gd name="connsiteX0" fmla="*/ 638 w 246038"/>
              <a:gd name="connsiteY0" fmla="*/ 436 h 234772"/>
              <a:gd name="connsiteX1" fmla="*/ 40285 w 246038"/>
              <a:gd name="connsiteY1" fmla="*/ 1 h 234772"/>
              <a:gd name="connsiteX2" fmla="*/ 116963 w 246038"/>
              <a:gd name="connsiteY2" fmla="*/ 0 h 234772"/>
              <a:gd name="connsiteX3" fmla="*/ 203865 w 246038"/>
              <a:gd name="connsiteY3" fmla="*/ 1 h 234772"/>
              <a:gd name="connsiteX4" fmla="*/ 246008 w 246038"/>
              <a:gd name="connsiteY4" fmla="*/ 436 h 234772"/>
              <a:gd name="connsiteX5" fmla="*/ 245399 w 246038"/>
              <a:gd name="connsiteY5" fmla="*/ 36588 h 234772"/>
              <a:gd name="connsiteX6" fmla="*/ 246038 w 246038"/>
              <a:gd name="connsiteY6" fmla="*/ 117081 h 234772"/>
              <a:gd name="connsiteX7" fmla="*/ 245399 w 246038"/>
              <a:gd name="connsiteY7" fmla="*/ 193306 h 234772"/>
              <a:gd name="connsiteX8" fmla="*/ 246008 w 246038"/>
              <a:gd name="connsiteY8" fmla="*/ 234598 h 234772"/>
              <a:gd name="connsiteX9" fmla="*/ 204504 w 246038"/>
              <a:gd name="connsiteY9" fmla="*/ 234772 h 234772"/>
              <a:gd name="connsiteX10" fmla="*/ 117603 w 246038"/>
              <a:gd name="connsiteY10" fmla="*/ 234772 h 234772"/>
              <a:gd name="connsiteX11" fmla="*/ 39007 w 246038"/>
              <a:gd name="connsiteY11" fmla="*/ 234162 h 234772"/>
              <a:gd name="connsiteX12" fmla="*/ 638 w 246038"/>
              <a:gd name="connsiteY12" fmla="*/ 234598 h 234772"/>
              <a:gd name="connsiteX13" fmla="*/ 29 w 246038"/>
              <a:gd name="connsiteY13" fmla="*/ 194525 h 234772"/>
              <a:gd name="connsiteX14" fmla="*/ 29 w 246038"/>
              <a:gd name="connsiteY14" fmla="*/ 117081 h 234772"/>
              <a:gd name="connsiteX15" fmla="*/ 669 w 246038"/>
              <a:gd name="connsiteY15" fmla="*/ 62879 h 234772"/>
              <a:gd name="connsiteX16" fmla="*/ 638 w 246038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94525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81078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79244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658 h 235994"/>
              <a:gd name="connsiteX1" fmla="*/ 67224 w 246070"/>
              <a:gd name="connsiteY1" fmla="*/ 0 h 235994"/>
              <a:gd name="connsiteX2" fmla="*/ 116995 w 246070"/>
              <a:gd name="connsiteY2" fmla="*/ 1222 h 235994"/>
              <a:gd name="connsiteX3" fmla="*/ 203897 w 246070"/>
              <a:gd name="connsiteY3" fmla="*/ 1223 h 235994"/>
              <a:gd name="connsiteX4" fmla="*/ 246040 w 246070"/>
              <a:gd name="connsiteY4" fmla="*/ 1658 h 235994"/>
              <a:gd name="connsiteX5" fmla="*/ 245431 w 246070"/>
              <a:gd name="connsiteY5" fmla="*/ 63488 h 235994"/>
              <a:gd name="connsiteX6" fmla="*/ 246070 w 246070"/>
              <a:gd name="connsiteY6" fmla="*/ 118303 h 235994"/>
              <a:gd name="connsiteX7" fmla="*/ 245431 w 246070"/>
              <a:gd name="connsiteY7" fmla="*/ 179855 h 235994"/>
              <a:gd name="connsiteX8" fmla="*/ 246040 w 246070"/>
              <a:gd name="connsiteY8" fmla="*/ 235820 h 235994"/>
              <a:gd name="connsiteX9" fmla="*/ 204536 w 246070"/>
              <a:gd name="connsiteY9" fmla="*/ 235994 h 235994"/>
              <a:gd name="connsiteX10" fmla="*/ 117635 w 246070"/>
              <a:gd name="connsiteY10" fmla="*/ 235994 h 235994"/>
              <a:gd name="connsiteX11" fmla="*/ 39039 w 246070"/>
              <a:gd name="connsiteY11" fmla="*/ 235384 h 235994"/>
              <a:gd name="connsiteX12" fmla="*/ 670 w 246070"/>
              <a:gd name="connsiteY12" fmla="*/ 235820 h 235994"/>
              <a:gd name="connsiteX13" fmla="*/ 61 w 246070"/>
              <a:gd name="connsiteY13" fmla="*/ 180462 h 235994"/>
              <a:gd name="connsiteX14" fmla="*/ 61 w 246070"/>
              <a:gd name="connsiteY14" fmla="*/ 118303 h 235994"/>
              <a:gd name="connsiteX15" fmla="*/ 60 w 246070"/>
              <a:gd name="connsiteY15" fmla="*/ 64101 h 235994"/>
              <a:gd name="connsiteX16" fmla="*/ 670 w 246070"/>
              <a:gd name="connsiteY16" fmla="*/ 1658 h 235994"/>
              <a:gd name="connsiteX0" fmla="*/ 670 w 246070"/>
              <a:gd name="connsiteY0" fmla="*/ 436 h 234772"/>
              <a:gd name="connsiteX1" fmla="*/ 68505 w 246070"/>
              <a:gd name="connsiteY1" fmla="*/ 612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046 h 235382"/>
              <a:gd name="connsiteX1" fmla="*/ 61458 w 246070"/>
              <a:gd name="connsiteY1" fmla="*/ 611 h 235382"/>
              <a:gd name="connsiteX2" fmla="*/ 116995 w 246070"/>
              <a:gd name="connsiteY2" fmla="*/ 610 h 235382"/>
              <a:gd name="connsiteX3" fmla="*/ 185959 w 246070"/>
              <a:gd name="connsiteY3" fmla="*/ 0 h 235382"/>
              <a:gd name="connsiteX4" fmla="*/ 246040 w 246070"/>
              <a:gd name="connsiteY4" fmla="*/ 1046 h 235382"/>
              <a:gd name="connsiteX5" fmla="*/ 245431 w 246070"/>
              <a:gd name="connsiteY5" fmla="*/ 62876 h 235382"/>
              <a:gd name="connsiteX6" fmla="*/ 246070 w 246070"/>
              <a:gd name="connsiteY6" fmla="*/ 117691 h 235382"/>
              <a:gd name="connsiteX7" fmla="*/ 245431 w 246070"/>
              <a:gd name="connsiteY7" fmla="*/ 179243 h 235382"/>
              <a:gd name="connsiteX8" fmla="*/ 246040 w 246070"/>
              <a:gd name="connsiteY8" fmla="*/ 235208 h 235382"/>
              <a:gd name="connsiteX9" fmla="*/ 204536 w 246070"/>
              <a:gd name="connsiteY9" fmla="*/ 235382 h 235382"/>
              <a:gd name="connsiteX10" fmla="*/ 117635 w 246070"/>
              <a:gd name="connsiteY10" fmla="*/ 235382 h 235382"/>
              <a:gd name="connsiteX11" fmla="*/ 39039 w 246070"/>
              <a:gd name="connsiteY11" fmla="*/ 234772 h 235382"/>
              <a:gd name="connsiteX12" fmla="*/ 670 w 246070"/>
              <a:gd name="connsiteY12" fmla="*/ 235208 h 235382"/>
              <a:gd name="connsiteX13" fmla="*/ 61 w 246070"/>
              <a:gd name="connsiteY13" fmla="*/ 179850 h 235382"/>
              <a:gd name="connsiteX14" fmla="*/ 61 w 246070"/>
              <a:gd name="connsiteY14" fmla="*/ 117691 h 235382"/>
              <a:gd name="connsiteX15" fmla="*/ 60 w 246070"/>
              <a:gd name="connsiteY15" fmla="*/ 63489 h 235382"/>
              <a:gd name="connsiteX16" fmla="*/ 670 w 246070"/>
              <a:gd name="connsiteY16" fmla="*/ 1046 h 23538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161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4024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2743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070" h="234773">
                <a:moveTo>
                  <a:pt x="670" y="436"/>
                </a:moveTo>
                <a:lnTo>
                  <a:pt x="61458" y="1"/>
                </a:lnTo>
                <a:lnTo>
                  <a:pt x="116995" y="0"/>
                </a:lnTo>
                <a:lnTo>
                  <a:pt x="185318" y="613"/>
                </a:lnTo>
                <a:lnTo>
                  <a:pt x="246040" y="436"/>
                </a:lnTo>
                <a:lnTo>
                  <a:pt x="245431" y="62266"/>
                </a:lnTo>
                <a:cubicBezTo>
                  <a:pt x="245436" y="81707"/>
                  <a:pt x="245969" y="84079"/>
                  <a:pt x="246070" y="117081"/>
                </a:cubicBezTo>
                <a:cubicBezTo>
                  <a:pt x="246071" y="138413"/>
                  <a:pt x="245430" y="157301"/>
                  <a:pt x="245431" y="178633"/>
                </a:cubicBezTo>
                <a:cubicBezTo>
                  <a:pt x="245420" y="196473"/>
                  <a:pt x="246051" y="216758"/>
                  <a:pt x="246040" y="234598"/>
                </a:cubicBezTo>
                <a:lnTo>
                  <a:pt x="184035" y="234772"/>
                </a:lnTo>
                <a:lnTo>
                  <a:pt x="117635" y="234772"/>
                </a:lnTo>
                <a:lnTo>
                  <a:pt x="62743" y="234773"/>
                </a:lnTo>
                <a:lnTo>
                  <a:pt x="670" y="234598"/>
                </a:lnTo>
                <a:lnTo>
                  <a:pt x="61" y="179240"/>
                </a:lnTo>
                <a:lnTo>
                  <a:pt x="61" y="117081"/>
                </a:lnTo>
                <a:cubicBezTo>
                  <a:pt x="-153" y="98402"/>
                  <a:pt x="274" y="81558"/>
                  <a:pt x="60" y="62879"/>
                </a:cubicBezTo>
                <a:cubicBezTo>
                  <a:pt x="477" y="42676"/>
                  <a:pt x="253" y="20639"/>
                  <a:pt x="670" y="43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sp>
        <p:nvSpPr>
          <p:cNvPr id="98" name="Rectangle 65"/>
          <p:cNvSpPr/>
          <p:nvPr/>
        </p:nvSpPr>
        <p:spPr bwMode="auto">
          <a:xfrm>
            <a:off x="5781675" y="3500438"/>
            <a:ext cx="250825" cy="250825"/>
          </a:xfrm>
          <a:custGeom>
            <a:avLst/>
            <a:gdLst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5370 w 245370"/>
              <a:gd name="connsiteY2" fmla="*/ 234162 h 234162"/>
              <a:gd name="connsiteX3" fmla="*/ 0 w 245370"/>
              <a:gd name="connsiteY3" fmla="*/ 234162 h 234162"/>
              <a:gd name="connsiteX4" fmla="*/ 0 w 245370"/>
              <a:gd name="connsiteY4" fmla="*/ 0 h 234162"/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4353 w 245370"/>
              <a:gd name="connsiteY2" fmla="*/ 63932 h 234162"/>
              <a:gd name="connsiteX3" fmla="*/ 245370 w 245370"/>
              <a:gd name="connsiteY3" fmla="*/ 234162 h 234162"/>
              <a:gd name="connsiteX4" fmla="*/ 0 w 245370"/>
              <a:gd name="connsiteY4" fmla="*/ 234162 h 234162"/>
              <a:gd name="connsiteX5" fmla="*/ 0 w 245370"/>
              <a:gd name="connsiteY5" fmla="*/ 0 h 234162"/>
              <a:gd name="connsiteX0" fmla="*/ 0 w 245370"/>
              <a:gd name="connsiteY0" fmla="*/ 436 h 234598"/>
              <a:gd name="connsiteX1" fmla="*/ 116325 w 245370"/>
              <a:gd name="connsiteY1" fmla="*/ 0 h 234598"/>
              <a:gd name="connsiteX2" fmla="*/ 245370 w 245370"/>
              <a:gd name="connsiteY2" fmla="*/ 436 h 234598"/>
              <a:gd name="connsiteX3" fmla="*/ 244353 w 245370"/>
              <a:gd name="connsiteY3" fmla="*/ 64368 h 234598"/>
              <a:gd name="connsiteX4" fmla="*/ 245370 w 245370"/>
              <a:gd name="connsiteY4" fmla="*/ 234598 h 234598"/>
              <a:gd name="connsiteX5" fmla="*/ 0 w 245370"/>
              <a:gd name="connsiteY5" fmla="*/ 234598 h 234598"/>
              <a:gd name="connsiteX6" fmla="*/ 0 w 245370"/>
              <a:gd name="connsiteY6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45370 w 245370"/>
              <a:gd name="connsiteY3" fmla="*/ 436 h 234598"/>
              <a:gd name="connsiteX4" fmla="*/ 244353 w 245370"/>
              <a:gd name="connsiteY4" fmla="*/ 64368 h 234598"/>
              <a:gd name="connsiteX5" fmla="*/ 245370 w 245370"/>
              <a:gd name="connsiteY5" fmla="*/ 234598 h 234598"/>
              <a:gd name="connsiteX6" fmla="*/ 0 w 245370"/>
              <a:gd name="connsiteY6" fmla="*/ 234598 h 234598"/>
              <a:gd name="connsiteX7" fmla="*/ 0 w 245370"/>
              <a:gd name="connsiteY7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03227 w 245370"/>
              <a:gd name="connsiteY3" fmla="*/ 1 h 234598"/>
              <a:gd name="connsiteX4" fmla="*/ 245370 w 245370"/>
              <a:gd name="connsiteY4" fmla="*/ 436 h 234598"/>
              <a:gd name="connsiteX5" fmla="*/ 244353 w 245370"/>
              <a:gd name="connsiteY5" fmla="*/ 64368 h 234598"/>
              <a:gd name="connsiteX6" fmla="*/ 245370 w 245370"/>
              <a:gd name="connsiteY6" fmla="*/ 234598 h 234598"/>
              <a:gd name="connsiteX7" fmla="*/ 0 w 245370"/>
              <a:gd name="connsiteY7" fmla="*/ 234598 h 234598"/>
              <a:gd name="connsiteX8" fmla="*/ 0 w 245370"/>
              <a:gd name="connsiteY8" fmla="*/ 436 h 234598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0 w 245370"/>
              <a:gd name="connsiteY8" fmla="*/ 234598 h 234772"/>
              <a:gd name="connsiteX9" fmla="*/ 0 w 245370"/>
              <a:gd name="connsiteY9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38369 w 245370"/>
              <a:gd name="connsiteY8" fmla="*/ 234162 h 234772"/>
              <a:gd name="connsiteX9" fmla="*/ 0 w 245370"/>
              <a:gd name="connsiteY9" fmla="*/ 234598 h 234772"/>
              <a:gd name="connsiteX10" fmla="*/ 0 w 245370"/>
              <a:gd name="connsiteY10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203866 w 245370"/>
              <a:gd name="connsiteY7" fmla="*/ 234772 h 234772"/>
              <a:gd name="connsiteX8" fmla="*/ 116965 w 245370"/>
              <a:gd name="connsiteY8" fmla="*/ 234772 h 234772"/>
              <a:gd name="connsiteX9" fmla="*/ 38369 w 245370"/>
              <a:gd name="connsiteY9" fmla="*/ 234162 h 234772"/>
              <a:gd name="connsiteX10" fmla="*/ 0 w 245370"/>
              <a:gd name="connsiteY10" fmla="*/ 234598 h 234772"/>
              <a:gd name="connsiteX11" fmla="*/ 0 w 245370"/>
              <a:gd name="connsiteY11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4962 w 245979"/>
              <a:gd name="connsiteY5" fmla="*/ 64368 h 234772"/>
              <a:gd name="connsiteX6" fmla="*/ 245979 w 245979"/>
              <a:gd name="connsiteY6" fmla="*/ 234598 h 234772"/>
              <a:gd name="connsiteX7" fmla="*/ 204475 w 245979"/>
              <a:gd name="connsiteY7" fmla="*/ 234772 h 234772"/>
              <a:gd name="connsiteX8" fmla="*/ 117574 w 245979"/>
              <a:gd name="connsiteY8" fmla="*/ 234772 h 234772"/>
              <a:gd name="connsiteX9" fmla="*/ 38978 w 245979"/>
              <a:gd name="connsiteY9" fmla="*/ 234162 h 234772"/>
              <a:gd name="connsiteX10" fmla="*/ 609 w 245979"/>
              <a:gd name="connsiteY10" fmla="*/ 234598 h 234772"/>
              <a:gd name="connsiteX11" fmla="*/ 0 w 245979"/>
              <a:gd name="connsiteY11" fmla="*/ 117081 h 234772"/>
              <a:gd name="connsiteX12" fmla="*/ 609 w 245979"/>
              <a:gd name="connsiteY12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5979 w 245979"/>
              <a:gd name="connsiteY5" fmla="*/ 234598 h 234772"/>
              <a:gd name="connsiteX6" fmla="*/ 204475 w 245979"/>
              <a:gd name="connsiteY6" fmla="*/ 234772 h 234772"/>
              <a:gd name="connsiteX7" fmla="*/ 117574 w 245979"/>
              <a:gd name="connsiteY7" fmla="*/ 234772 h 234772"/>
              <a:gd name="connsiteX8" fmla="*/ 38978 w 245979"/>
              <a:gd name="connsiteY8" fmla="*/ 234162 h 234772"/>
              <a:gd name="connsiteX9" fmla="*/ 609 w 245979"/>
              <a:gd name="connsiteY9" fmla="*/ 234598 h 234772"/>
              <a:gd name="connsiteX10" fmla="*/ 0 w 245979"/>
              <a:gd name="connsiteY10" fmla="*/ 117081 h 234772"/>
              <a:gd name="connsiteX11" fmla="*/ 609 w 245979"/>
              <a:gd name="connsiteY11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6009 w 246009"/>
              <a:gd name="connsiteY5" fmla="*/ 117081 h 234772"/>
              <a:gd name="connsiteX6" fmla="*/ 245979 w 246009"/>
              <a:gd name="connsiteY6" fmla="*/ 234598 h 234772"/>
              <a:gd name="connsiteX7" fmla="*/ 204475 w 246009"/>
              <a:gd name="connsiteY7" fmla="*/ 234772 h 234772"/>
              <a:gd name="connsiteX8" fmla="*/ 117574 w 246009"/>
              <a:gd name="connsiteY8" fmla="*/ 234772 h 234772"/>
              <a:gd name="connsiteX9" fmla="*/ 38978 w 246009"/>
              <a:gd name="connsiteY9" fmla="*/ 234162 h 234772"/>
              <a:gd name="connsiteX10" fmla="*/ 609 w 246009"/>
              <a:gd name="connsiteY10" fmla="*/ 234598 h 234772"/>
              <a:gd name="connsiteX11" fmla="*/ 0 w 246009"/>
              <a:gd name="connsiteY11" fmla="*/ 117081 h 234772"/>
              <a:gd name="connsiteX12" fmla="*/ 609 w 246009"/>
              <a:gd name="connsiteY12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979 w 246009"/>
              <a:gd name="connsiteY7" fmla="*/ 234598 h 234772"/>
              <a:gd name="connsiteX8" fmla="*/ 204475 w 246009"/>
              <a:gd name="connsiteY8" fmla="*/ 234772 h 234772"/>
              <a:gd name="connsiteX9" fmla="*/ 117574 w 246009"/>
              <a:gd name="connsiteY9" fmla="*/ 234772 h 234772"/>
              <a:gd name="connsiteX10" fmla="*/ 38978 w 246009"/>
              <a:gd name="connsiteY10" fmla="*/ 234162 h 234772"/>
              <a:gd name="connsiteX11" fmla="*/ 609 w 246009"/>
              <a:gd name="connsiteY11" fmla="*/ 234598 h 234772"/>
              <a:gd name="connsiteX12" fmla="*/ 0 w 246009"/>
              <a:gd name="connsiteY12" fmla="*/ 117081 h 234772"/>
              <a:gd name="connsiteX13" fmla="*/ 609 w 246009"/>
              <a:gd name="connsiteY13" fmla="*/ 436 h 234772"/>
              <a:gd name="connsiteX0" fmla="*/ 609 w 248857"/>
              <a:gd name="connsiteY0" fmla="*/ 436 h 234772"/>
              <a:gd name="connsiteX1" fmla="*/ 40256 w 248857"/>
              <a:gd name="connsiteY1" fmla="*/ 1 h 234772"/>
              <a:gd name="connsiteX2" fmla="*/ 116934 w 248857"/>
              <a:gd name="connsiteY2" fmla="*/ 0 h 234772"/>
              <a:gd name="connsiteX3" fmla="*/ 203836 w 248857"/>
              <a:gd name="connsiteY3" fmla="*/ 1 h 234772"/>
              <a:gd name="connsiteX4" fmla="*/ 245979 w 248857"/>
              <a:gd name="connsiteY4" fmla="*/ 436 h 234772"/>
              <a:gd name="connsiteX5" fmla="*/ 245370 w 248857"/>
              <a:gd name="connsiteY5" fmla="*/ 36588 h 234772"/>
              <a:gd name="connsiteX6" fmla="*/ 246009 w 248857"/>
              <a:gd name="connsiteY6" fmla="*/ 117081 h 234772"/>
              <a:gd name="connsiteX7" fmla="*/ 245370 w 248857"/>
              <a:gd name="connsiteY7" fmla="*/ 193306 h 234772"/>
              <a:gd name="connsiteX8" fmla="*/ 245979 w 248857"/>
              <a:gd name="connsiteY8" fmla="*/ 234598 h 234772"/>
              <a:gd name="connsiteX9" fmla="*/ 204475 w 248857"/>
              <a:gd name="connsiteY9" fmla="*/ 234772 h 234772"/>
              <a:gd name="connsiteX10" fmla="*/ 117574 w 248857"/>
              <a:gd name="connsiteY10" fmla="*/ 234772 h 234772"/>
              <a:gd name="connsiteX11" fmla="*/ 38978 w 248857"/>
              <a:gd name="connsiteY11" fmla="*/ 234162 h 234772"/>
              <a:gd name="connsiteX12" fmla="*/ 609 w 248857"/>
              <a:gd name="connsiteY12" fmla="*/ 234598 h 234772"/>
              <a:gd name="connsiteX13" fmla="*/ 0 w 248857"/>
              <a:gd name="connsiteY13" fmla="*/ 117081 h 234772"/>
              <a:gd name="connsiteX14" fmla="*/ 609 w 248857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609 w 246009"/>
              <a:gd name="connsiteY15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0 w 246009"/>
              <a:gd name="connsiteY15" fmla="*/ 35978 h 234772"/>
              <a:gd name="connsiteX16" fmla="*/ 609 w 246009"/>
              <a:gd name="connsiteY16" fmla="*/ 436 h 234772"/>
              <a:gd name="connsiteX0" fmla="*/ 1250 w 246650"/>
              <a:gd name="connsiteY0" fmla="*/ 436 h 234772"/>
              <a:gd name="connsiteX1" fmla="*/ 40897 w 246650"/>
              <a:gd name="connsiteY1" fmla="*/ 1 h 234772"/>
              <a:gd name="connsiteX2" fmla="*/ 117575 w 246650"/>
              <a:gd name="connsiteY2" fmla="*/ 0 h 234772"/>
              <a:gd name="connsiteX3" fmla="*/ 204477 w 246650"/>
              <a:gd name="connsiteY3" fmla="*/ 1 h 234772"/>
              <a:gd name="connsiteX4" fmla="*/ 246620 w 246650"/>
              <a:gd name="connsiteY4" fmla="*/ 436 h 234772"/>
              <a:gd name="connsiteX5" fmla="*/ 246011 w 246650"/>
              <a:gd name="connsiteY5" fmla="*/ 36588 h 234772"/>
              <a:gd name="connsiteX6" fmla="*/ 246650 w 246650"/>
              <a:gd name="connsiteY6" fmla="*/ 117081 h 234772"/>
              <a:gd name="connsiteX7" fmla="*/ 246011 w 246650"/>
              <a:gd name="connsiteY7" fmla="*/ 193306 h 234772"/>
              <a:gd name="connsiteX8" fmla="*/ 246620 w 246650"/>
              <a:gd name="connsiteY8" fmla="*/ 234598 h 234772"/>
              <a:gd name="connsiteX9" fmla="*/ 205116 w 246650"/>
              <a:gd name="connsiteY9" fmla="*/ 234772 h 234772"/>
              <a:gd name="connsiteX10" fmla="*/ 118215 w 246650"/>
              <a:gd name="connsiteY10" fmla="*/ 234772 h 234772"/>
              <a:gd name="connsiteX11" fmla="*/ 39619 w 246650"/>
              <a:gd name="connsiteY11" fmla="*/ 234162 h 234772"/>
              <a:gd name="connsiteX12" fmla="*/ 1250 w 246650"/>
              <a:gd name="connsiteY12" fmla="*/ 234598 h 234772"/>
              <a:gd name="connsiteX13" fmla="*/ 641 w 246650"/>
              <a:gd name="connsiteY13" fmla="*/ 194525 h 234772"/>
              <a:gd name="connsiteX14" fmla="*/ 641 w 246650"/>
              <a:gd name="connsiteY14" fmla="*/ 117081 h 234772"/>
              <a:gd name="connsiteX15" fmla="*/ 0 w 246650"/>
              <a:gd name="connsiteY15" fmla="*/ 61045 h 234772"/>
              <a:gd name="connsiteX16" fmla="*/ 1250 w 246650"/>
              <a:gd name="connsiteY16" fmla="*/ 436 h 234772"/>
              <a:gd name="connsiteX0" fmla="*/ 638 w 246038"/>
              <a:gd name="connsiteY0" fmla="*/ 436 h 234772"/>
              <a:gd name="connsiteX1" fmla="*/ 40285 w 246038"/>
              <a:gd name="connsiteY1" fmla="*/ 1 h 234772"/>
              <a:gd name="connsiteX2" fmla="*/ 116963 w 246038"/>
              <a:gd name="connsiteY2" fmla="*/ 0 h 234772"/>
              <a:gd name="connsiteX3" fmla="*/ 203865 w 246038"/>
              <a:gd name="connsiteY3" fmla="*/ 1 h 234772"/>
              <a:gd name="connsiteX4" fmla="*/ 246008 w 246038"/>
              <a:gd name="connsiteY4" fmla="*/ 436 h 234772"/>
              <a:gd name="connsiteX5" fmla="*/ 245399 w 246038"/>
              <a:gd name="connsiteY5" fmla="*/ 36588 h 234772"/>
              <a:gd name="connsiteX6" fmla="*/ 246038 w 246038"/>
              <a:gd name="connsiteY6" fmla="*/ 117081 h 234772"/>
              <a:gd name="connsiteX7" fmla="*/ 245399 w 246038"/>
              <a:gd name="connsiteY7" fmla="*/ 193306 h 234772"/>
              <a:gd name="connsiteX8" fmla="*/ 246008 w 246038"/>
              <a:gd name="connsiteY8" fmla="*/ 234598 h 234772"/>
              <a:gd name="connsiteX9" fmla="*/ 204504 w 246038"/>
              <a:gd name="connsiteY9" fmla="*/ 234772 h 234772"/>
              <a:gd name="connsiteX10" fmla="*/ 117603 w 246038"/>
              <a:gd name="connsiteY10" fmla="*/ 234772 h 234772"/>
              <a:gd name="connsiteX11" fmla="*/ 39007 w 246038"/>
              <a:gd name="connsiteY11" fmla="*/ 234162 h 234772"/>
              <a:gd name="connsiteX12" fmla="*/ 638 w 246038"/>
              <a:gd name="connsiteY12" fmla="*/ 234598 h 234772"/>
              <a:gd name="connsiteX13" fmla="*/ 29 w 246038"/>
              <a:gd name="connsiteY13" fmla="*/ 194525 h 234772"/>
              <a:gd name="connsiteX14" fmla="*/ 29 w 246038"/>
              <a:gd name="connsiteY14" fmla="*/ 117081 h 234772"/>
              <a:gd name="connsiteX15" fmla="*/ 669 w 246038"/>
              <a:gd name="connsiteY15" fmla="*/ 62879 h 234772"/>
              <a:gd name="connsiteX16" fmla="*/ 638 w 246038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94525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81078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79244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658 h 235994"/>
              <a:gd name="connsiteX1" fmla="*/ 67224 w 246070"/>
              <a:gd name="connsiteY1" fmla="*/ 0 h 235994"/>
              <a:gd name="connsiteX2" fmla="*/ 116995 w 246070"/>
              <a:gd name="connsiteY2" fmla="*/ 1222 h 235994"/>
              <a:gd name="connsiteX3" fmla="*/ 203897 w 246070"/>
              <a:gd name="connsiteY3" fmla="*/ 1223 h 235994"/>
              <a:gd name="connsiteX4" fmla="*/ 246040 w 246070"/>
              <a:gd name="connsiteY4" fmla="*/ 1658 h 235994"/>
              <a:gd name="connsiteX5" fmla="*/ 245431 w 246070"/>
              <a:gd name="connsiteY5" fmla="*/ 63488 h 235994"/>
              <a:gd name="connsiteX6" fmla="*/ 246070 w 246070"/>
              <a:gd name="connsiteY6" fmla="*/ 118303 h 235994"/>
              <a:gd name="connsiteX7" fmla="*/ 245431 w 246070"/>
              <a:gd name="connsiteY7" fmla="*/ 179855 h 235994"/>
              <a:gd name="connsiteX8" fmla="*/ 246040 w 246070"/>
              <a:gd name="connsiteY8" fmla="*/ 235820 h 235994"/>
              <a:gd name="connsiteX9" fmla="*/ 204536 w 246070"/>
              <a:gd name="connsiteY9" fmla="*/ 235994 h 235994"/>
              <a:gd name="connsiteX10" fmla="*/ 117635 w 246070"/>
              <a:gd name="connsiteY10" fmla="*/ 235994 h 235994"/>
              <a:gd name="connsiteX11" fmla="*/ 39039 w 246070"/>
              <a:gd name="connsiteY11" fmla="*/ 235384 h 235994"/>
              <a:gd name="connsiteX12" fmla="*/ 670 w 246070"/>
              <a:gd name="connsiteY12" fmla="*/ 235820 h 235994"/>
              <a:gd name="connsiteX13" fmla="*/ 61 w 246070"/>
              <a:gd name="connsiteY13" fmla="*/ 180462 h 235994"/>
              <a:gd name="connsiteX14" fmla="*/ 61 w 246070"/>
              <a:gd name="connsiteY14" fmla="*/ 118303 h 235994"/>
              <a:gd name="connsiteX15" fmla="*/ 60 w 246070"/>
              <a:gd name="connsiteY15" fmla="*/ 64101 h 235994"/>
              <a:gd name="connsiteX16" fmla="*/ 670 w 246070"/>
              <a:gd name="connsiteY16" fmla="*/ 1658 h 235994"/>
              <a:gd name="connsiteX0" fmla="*/ 670 w 246070"/>
              <a:gd name="connsiteY0" fmla="*/ 436 h 234772"/>
              <a:gd name="connsiteX1" fmla="*/ 68505 w 246070"/>
              <a:gd name="connsiteY1" fmla="*/ 612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046 h 235382"/>
              <a:gd name="connsiteX1" fmla="*/ 61458 w 246070"/>
              <a:gd name="connsiteY1" fmla="*/ 611 h 235382"/>
              <a:gd name="connsiteX2" fmla="*/ 116995 w 246070"/>
              <a:gd name="connsiteY2" fmla="*/ 610 h 235382"/>
              <a:gd name="connsiteX3" fmla="*/ 185959 w 246070"/>
              <a:gd name="connsiteY3" fmla="*/ 0 h 235382"/>
              <a:gd name="connsiteX4" fmla="*/ 246040 w 246070"/>
              <a:gd name="connsiteY4" fmla="*/ 1046 h 235382"/>
              <a:gd name="connsiteX5" fmla="*/ 245431 w 246070"/>
              <a:gd name="connsiteY5" fmla="*/ 62876 h 235382"/>
              <a:gd name="connsiteX6" fmla="*/ 246070 w 246070"/>
              <a:gd name="connsiteY6" fmla="*/ 117691 h 235382"/>
              <a:gd name="connsiteX7" fmla="*/ 245431 w 246070"/>
              <a:gd name="connsiteY7" fmla="*/ 179243 h 235382"/>
              <a:gd name="connsiteX8" fmla="*/ 246040 w 246070"/>
              <a:gd name="connsiteY8" fmla="*/ 235208 h 235382"/>
              <a:gd name="connsiteX9" fmla="*/ 204536 w 246070"/>
              <a:gd name="connsiteY9" fmla="*/ 235382 h 235382"/>
              <a:gd name="connsiteX10" fmla="*/ 117635 w 246070"/>
              <a:gd name="connsiteY10" fmla="*/ 235382 h 235382"/>
              <a:gd name="connsiteX11" fmla="*/ 39039 w 246070"/>
              <a:gd name="connsiteY11" fmla="*/ 234772 h 235382"/>
              <a:gd name="connsiteX12" fmla="*/ 670 w 246070"/>
              <a:gd name="connsiteY12" fmla="*/ 235208 h 235382"/>
              <a:gd name="connsiteX13" fmla="*/ 61 w 246070"/>
              <a:gd name="connsiteY13" fmla="*/ 179850 h 235382"/>
              <a:gd name="connsiteX14" fmla="*/ 61 w 246070"/>
              <a:gd name="connsiteY14" fmla="*/ 117691 h 235382"/>
              <a:gd name="connsiteX15" fmla="*/ 60 w 246070"/>
              <a:gd name="connsiteY15" fmla="*/ 63489 h 235382"/>
              <a:gd name="connsiteX16" fmla="*/ 670 w 246070"/>
              <a:gd name="connsiteY16" fmla="*/ 1046 h 23538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161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4024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2743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070" h="234773">
                <a:moveTo>
                  <a:pt x="670" y="436"/>
                </a:moveTo>
                <a:lnTo>
                  <a:pt x="61458" y="1"/>
                </a:lnTo>
                <a:lnTo>
                  <a:pt x="116995" y="0"/>
                </a:lnTo>
                <a:lnTo>
                  <a:pt x="185318" y="613"/>
                </a:lnTo>
                <a:lnTo>
                  <a:pt x="246040" y="436"/>
                </a:lnTo>
                <a:lnTo>
                  <a:pt x="245431" y="62266"/>
                </a:lnTo>
                <a:cubicBezTo>
                  <a:pt x="245436" y="81707"/>
                  <a:pt x="245969" y="84079"/>
                  <a:pt x="246070" y="117081"/>
                </a:cubicBezTo>
                <a:cubicBezTo>
                  <a:pt x="246071" y="138413"/>
                  <a:pt x="245430" y="157301"/>
                  <a:pt x="245431" y="178633"/>
                </a:cubicBezTo>
                <a:cubicBezTo>
                  <a:pt x="245420" y="196473"/>
                  <a:pt x="246051" y="216758"/>
                  <a:pt x="246040" y="234598"/>
                </a:cubicBezTo>
                <a:lnTo>
                  <a:pt x="184035" y="234772"/>
                </a:lnTo>
                <a:lnTo>
                  <a:pt x="117635" y="234772"/>
                </a:lnTo>
                <a:lnTo>
                  <a:pt x="62743" y="234773"/>
                </a:lnTo>
                <a:lnTo>
                  <a:pt x="670" y="234598"/>
                </a:lnTo>
                <a:lnTo>
                  <a:pt x="61" y="179240"/>
                </a:lnTo>
                <a:lnTo>
                  <a:pt x="61" y="117081"/>
                </a:lnTo>
                <a:cubicBezTo>
                  <a:pt x="-153" y="98402"/>
                  <a:pt x="274" y="81558"/>
                  <a:pt x="60" y="62879"/>
                </a:cubicBezTo>
                <a:cubicBezTo>
                  <a:pt x="477" y="42676"/>
                  <a:pt x="253" y="20639"/>
                  <a:pt x="670" y="43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sp>
        <p:nvSpPr>
          <p:cNvPr id="102" name="Rectangle 38"/>
          <p:cNvSpPr/>
          <p:nvPr/>
        </p:nvSpPr>
        <p:spPr bwMode="auto">
          <a:xfrm>
            <a:off x="6143625" y="2114550"/>
            <a:ext cx="398463" cy="398463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00"/>
                </a:solidFill>
              </a:rPr>
              <a:t>&gt;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3" name="Rectangle 65"/>
          <p:cNvSpPr/>
          <p:nvPr/>
        </p:nvSpPr>
        <p:spPr bwMode="auto">
          <a:xfrm>
            <a:off x="6654800" y="2625725"/>
            <a:ext cx="250825" cy="250825"/>
          </a:xfrm>
          <a:custGeom>
            <a:avLst/>
            <a:gdLst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5370 w 245370"/>
              <a:gd name="connsiteY2" fmla="*/ 234162 h 234162"/>
              <a:gd name="connsiteX3" fmla="*/ 0 w 245370"/>
              <a:gd name="connsiteY3" fmla="*/ 234162 h 234162"/>
              <a:gd name="connsiteX4" fmla="*/ 0 w 245370"/>
              <a:gd name="connsiteY4" fmla="*/ 0 h 234162"/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4353 w 245370"/>
              <a:gd name="connsiteY2" fmla="*/ 63932 h 234162"/>
              <a:gd name="connsiteX3" fmla="*/ 245370 w 245370"/>
              <a:gd name="connsiteY3" fmla="*/ 234162 h 234162"/>
              <a:gd name="connsiteX4" fmla="*/ 0 w 245370"/>
              <a:gd name="connsiteY4" fmla="*/ 234162 h 234162"/>
              <a:gd name="connsiteX5" fmla="*/ 0 w 245370"/>
              <a:gd name="connsiteY5" fmla="*/ 0 h 234162"/>
              <a:gd name="connsiteX0" fmla="*/ 0 w 245370"/>
              <a:gd name="connsiteY0" fmla="*/ 436 h 234598"/>
              <a:gd name="connsiteX1" fmla="*/ 116325 w 245370"/>
              <a:gd name="connsiteY1" fmla="*/ 0 h 234598"/>
              <a:gd name="connsiteX2" fmla="*/ 245370 w 245370"/>
              <a:gd name="connsiteY2" fmla="*/ 436 h 234598"/>
              <a:gd name="connsiteX3" fmla="*/ 244353 w 245370"/>
              <a:gd name="connsiteY3" fmla="*/ 64368 h 234598"/>
              <a:gd name="connsiteX4" fmla="*/ 245370 w 245370"/>
              <a:gd name="connsiteY4" fmla="*/ 234598 h 234598"/>
              <a:gd name="connsiteX5" fmla="*/ 0 w 245370"/>
              <a:gd name="connsiteY5" fmla="*/ 234598 h 234598"/>
              <a:gd name="connsiteX6" fmla="*/ 0 w 245370"/>
              <a:gd name="connsiteY6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45370 w 245370"/>
              <a:gd name="connsiteY3" fmla="*/ 436 h 234598"/>
              <a:gd name="connsiteX4" fmla="*/ 244353 w 245370"/>
              <a:gd name="connsiteY4" fmla="*/ 64368 h 234598"/>
              <a:gd name="connsiteX5" fmla="*/ 245370 w 245370"/>
              <a:gd name="connsiteY5" fmla="*/ 234598 h 234598"/>
              <a:gd name="connsiteX6" fmla="*/ 0 w 245370"/>
              <a:gd name="connsiteY6" fmla="*/ 234598 h 234598"/>
              <a:gd name="connsiteX7" fmla="*/ 0 w 245370"/>
              <a:gd name="connsiteY7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03227 w 245370"/>
              <a:gd name="connsiteY3" fmla="*/ 1 h 234598"/>
              <a:gd name="connsiteX4" fmla="*/ 245370 w 245370"/>
              <a:gd name="connsiteY4" fmla="*/ 436 h 234598"/>
              <a:gd name="connsiteX5" fmla="*/ 244353 w 245370"/>
              <a:gd name="connsiteY5" fmla="*/ 64368 h 234598"/>
              <a:gd name="connsiteX6" fmla="*/ 245370 w 245370"/>
              <a:gd name="connsiteY6" fmla="*/ 234598 h 234598"/>
              <a:gd name="connsiteX7" fmla="*/ 0 w 245370"/>
              <a:gd name="connsiteY7" fmla="*/ 234598 h 234598"/>
              <a:gd name="connsiteX8" fmla="*/ 0 w 245370"/>
              <a:gd name="connsiteY8" fmla="*/ 436 h 234598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0 w 245370"/>
              <a:gd name="connsiteY8" fmla="*/ 234598 h 234772"/>
              <a:gd name="connsiteX9" fmla="*/ 0 w 245370"/>
              <a:gd name="connsiteY9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38369 w 245370"/>
              <a:gd name="connsiteY8" fmla="*/ 234162 h 234772"/>
              <a:gd name="connsiteX9" fmla="*/ 0 w 245370"/>
              <a:gd name="connsiteY9" fmla="*/ 234598 h 234772"/>
              <a:gd name="connsiteX10" fmla="*/ 0 w 245370"/>
              <a:gd name="connsiteY10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203866 w 245370"/>
              <a:gd name="connsiteY7" fmla="*/ 234772 h 234772"/>
              <a:gd name="connsiteX8" fmla="*/ 116965 w 245370"/>
              <a:gd name="connsiteY8" fmla="*/ 234772 h 234772"/>
              <a:gd name="connsiteX9" fmla="*/ 38369 w 245370"/>
              <a:gd name="connsiteY9" fmla="*/ 234162 h 234772"/>
              <a:gd name="connsiteX10" fmla="*/ 0 w 245370"/>
              <a:gd name="connsiteY10" fmla="*/ 234598 h 234772"/>
              <a:gd name="connsiteX11" fmla="*/ 0 w 245370"/>
              <a:gd name="connsiteY11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4962 w 245979"/>
              <a:gd name="connsiteY5" fmla="*/ 64368 h 234772"/>
              <a:gd name="connsiteX6" fmla="*/ 245979 w 245979"/>
              <a:gd name="connsiteY6" fmla="*/ 234598 h 234772"/>
              <a:gd name="connsiteX7" fmla="*/ 204475 w 245979"/>
              <a:gd name="connsiteY7" fmla="*/ 234772 h 234772"/>
              <a:gd name="connsiteX8" fmla="*/ 117574 w 245979"/>
              <a:gd name="connsiteY8" fmla="*/ 234772 h 234772"/>
              <a:gd name="connsiteX9" fmla="*/ 38978 w 245979"/>
              <a:gd name="connsiteY9" fmla="*/ 234162 h 234772"/>
              <a:gd name="connsiteX10" fmla="*/ 609 w 245979"/>
              <a:gd name="connsiteY10" fmla="*/ 234598 h 234772"/>
              <a:gd name="connsiteX11" fmla="*/ 0 w 245979"/>
              <a:gd name="connsiteY11" fmla="*/ 117081 h 234772"/>
              <a:gd name="connsiteX12" fmla="*/ 609 w 245979"/>
              <a:gd name="connsiteY12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5979 w 245979"/>
              <a:gd name="connsiteY5" fmla="*/ 234598 h 234772"/>
              <a:gd name="connsiteX6" fmla="*/ 204475 w 245979"/>
              <a:gd name="connsiteY6" fmla="*/ 234772 h 234772"/>
              <a:gd name="connsiteX7" fmla="*/ 117574 w 245979"/>
              <a:gd name="connsiteY7" fmla="*/ 234772 h 234772"/>
              <a:gd name="connsiteX8" fmla="*/ 38978 w 245979"/>
              <a:gd name="connsiteY8" fmla="*/ 234162 h 234772"/>
              <a:gd name="connsiteX9" fmla="*/ 609 w 245979"/>
              <a:gd name="connsiteY9" fmla="*/ 234598 h 234772"/>
              <a:gd name="connsiteX10" fmla="*/ 0 w 245979"/>
              <a:gd name="connsiteY10" fmla="*/ 117081 h 234772"/>
              <a:gd name="connsiteX11" fmla="*/ 609 w 245979"/>
              <a:gd name="connsiteY11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6009 w 246009"/>
              <a:gd name="connsiteY5" fmla="*/ 117081 h 234772"/>
              <a:gd name="connsiteX6" fmla="*/ 245979 w 246009"/>
              <a:gd name="connsiteY6" fmla="*/ 234598 h 234772"/>
              <a:gd name="connsiteX7" fmla="*/ 204475 w 246009"/>
              <a:gd name="connsiteY7" fmla="*/ 234772 h 234772"/>
              <a:gd name="connsiteX8" fmla="*/ 117574 w 246009"/>
              <a:gd name="connsiteY8" fmla="*/ 234772 h 234772"/>
              <a:gd name="connsiteX9" fmla="*/ 38978 w 246009"/>
              <a:gd name="connsiteY9" fmla="*/ 234162 h 234772"/>
              <a:gd name="connsiteX10" fmla="*/ 609 w 246009"/>
              <a:gd name="connsiteY10" fmla="*/ 234598 h 234772"/>
              <a:gd name="connsiteX11" fmla="*/ 0 w 246009"/>
              <a:gd name="connsiteY11" fmla="*/ 117081 h 234772"/>
              <a:gd name="connsiteX12" fmla="*/ 609 w 246009"/>
              <a:gd name="connsiteY12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979 w 246009"/>
              <a:gd name="connsiteY7" fmla="*/ 234598 h 234772"/>
              <a:gd name="connsiteX8" fmla="*/ 204475 w 246009"/>
              <a:gd name="connsiteY8" fmla="*/ 234772 h 234772"/>
              <a:gd name="connsiteX9" fmla="*/ 117574 w 246009"/>
              <a:gd name="connsiteY9" fmla="*/ 234772 h 234772"/>
              <a:gd name="connsiteX10" fmla="*/ 38978 w 246009"/>
              <a:gd name="connsiteY10" fmla="*/ 234162 h 234772"/>
              <a:gd name="connsiteX11" fmla="*/ 609 w 246009"/>
              <a:gd name="connsiteY11" fmla="*/ 234598 h 234772"/>
              <a:gd name="connsiteX12" fmla="*/ 0 w 246009"/>
              <a:gd name="connsiteY12" fmla="*/ 117081 h 234772"/>
              <a:gd name="connsiteX13" fmla="*/ 609 w 246009"/>
              <a:gd name="connsiteY13" fmla="*/ 436 h 234772"/>
              <a:gd name="connsiteX0" fmla="*/ 609 w 248857"/>
              <a:gd name="connsiteY0" fmla="*/ 436 h 234772"/>
              <a:gd name="connsiteX1" fmla="*/ 40256 w 248857"/>
              <a:gd name="connsiteY1" fmla="*/ 1 h 234772"/>
              <a:gd name="connsiteX2" fmla="*/ 116934 w 248857"/>
              <a:gd name="connsiteY2" fmla="*/ 0 h 234772"/>
              <a:gd name="connsiteX3" fmla="*/ 203836 w 248857"/>
              <a:gd name="connsiteY3" fmla="*/ 1 h 234772"/>
              <a:gd name="connsiteX4" fmla="*/ 245979 w 248857"/>
              <a:gd name="connsiteY4" fmla="*/ 436 h 234772"/>
              <a:gd name="connsiteX5" fmla="*/ 245370 w 248857"/>
              <a:gd name="connsiteY5" fmla="*/ 36588 h 234772"/>
              <a:gd name="connsiteX6" fmla="*/ 246009 w 248857"/>
              <a:gd name="connsiteY6" fmla="*/ 117081 h 234772"/>
              <a:gd name="connsiteX7" fmla="*/ 245370 w 248857"/>
              <a:gd name="connsiteY7" fmla="*/ 193306 h 234772"/>
              <a:gd name="connsiteX8" fmla="*/ 245979 w 248857"/>
              <a:gd name="connsiteY8" fmla="*/ 234598 h 234772"/>
              <a:gd name="connsiteX9" fmla="*/ 204475 w 248857"/>
              <a:gd name="connsiteY9" fmla="*/ 234772 h 234772"/>
              <a:gd name="connsiteX10" fmla="*/ 117574 w 248857"/>
              <a:gd name="connsiteY10" fmla="*/ 234772 h 234772"/>
              <a:gd name="connsiteX11" fmla="*/ 38978 w 248857"/>
              <a:gd name="connsiteY11" fmla="*/ 234162 h 234772"/>
              <a:gd name="connsiteX12" fmla="*/ 609 w 248857"/>
              <a:gd name="connsiteY12" fmla="*/ 234598 h 234772"/>
              <a:gd name="connsiteX13" fmla="*/ 0 w 248857"/>
              <a:gd name="connsiteY13" fmla="*/ 117081 h 234772"/>
              <a:gd name="connsiteX14" fmla="*/ 609 w 248857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609 w 246009"/>
              <a:gd name="connsiteY15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0 w 246009"/>
              <a:gd name="connsiteY15" fmla="*/ 35978 h 234772"/>
              <a:gd name="connsiteX16" fmla="*/ 609 w 246009"/>
              <a:gd name="connsiteY16" fmla="*/ 436 h 234772"/>
              <a:gd name="connsiteX0" fmla="*/ 1250 w 246650"/>
              <a:gd name="connsiteY0" fmla="*/ 436 h 234772"/>
              <a:gd name="connsiteX1" fmla="*/ 40897 w 246650"/>
              <a:gd name="connsiteY1" fmla="*/ 1 h 234772"/>
              <a:gd name="connsiteX2" fmla="*/ 117575 w 246650"/>
              <a:gd name="connsiteY2" fmla="*/ 0 h 234772"/>
              <a:gd name="connsiteX3" fmla="*/ 204477 w 246650"/>
              <a:gd name="connsiteY3" fmla="*/ 1 h 234772"/>
              <a:gd name="connsiteX4" fmla="*/ 246620 w 246650"/>
              <a:gd name="connsiteY4" fmla="*/ 436 h 234772"/>
              <a:gd name="connsiteX5" fmla="*/ 246011 w 246650"/>
              <a:gd name="connsiteY5" fmla="*/ 36588 h 234772"/>
              <a:gd name="connsiteX6" fmla="*/ 246650 w 246650"/>
              <a:gd name="connsiteY6" fmla="*/ 117081 h 234772"/>
              <a:gd name="connsiteX7" fmla="*/ 246011 w 246650"/>
              <a:gd name="connsiteY7" fmla="*/ 193306 h 234772"/>
              <a:gd name="connsiteX8" fmla="*/ 246620 w 246650"/>
              <a:gd name="connsiteY8" fmla="*/ 234598 h 234772"/>
              <a:gd name="connsiteX9" fmla="*/ 205116 w 246650"/>
              <a:gd name="connsiteY9" fmla="*/ 234772 h 234772"/>
              <a:gd name="connsiteX10" fmla="*/ 118215 w 246650"/>
              <a:gd name="connsiteY10" fmla="*/ 234772 h 234772"/>
              <a:gd name="connsiteX11" fmla="*/ 39619 w 246650"/>
              <a:gd name="connsiteY11" fmla="*/ 234162 h 234772"/>
              <a:gd name="connsiteX12" fmla="*/ 1250 w 246650"/>
              <a:gd name="connsiteY12" fmla="*/ 234598 h 234772"/>
              <a:gd name="connsiteX13" fmla="*/ 641 w 246650"/>
              <a:gd name="connsiteY13" fmla="*/ 194525 h 234772"/>
              <a:gd name="connsiteX14" fmla="*/ 641 w 246650"/>
              <a:gd name="connsiteY14" fmla="*/ 117081 h 234772"/>
              <a:gd name="connsiteX15" fmla="*/ 0 w 246650"/>
              <a:gd name="connsiteY15" fmla="*/ 61045 h 234772"/>
              <a:gd name="connsiteX16" fmla="*/ 1250 w 246650"/>
              <a:gd name="connsiteY16" fmla="*/ 436 h 234772"/>
              <a:gd name="connsiteX0" fmla="*/ 638 w 246038"/>
              <a:gd name="connsiteY0" fmla="*/ 436 h 234772"/>
              <a:gd name="connsiteX1" fmla="*/ 40285 w 246038"/>
              <a:gd name="connsiteY1" fmla="*/ 1 h 234772"/>
              <a:gd name="connsiteX2" fmla="*/ 116963 w 246038"/>
              <a:gd name="connsiteY2" fmla="*/ 0 h 234772"/>
              <a:gd name="connsiteX3" fmla="*/ 203865 w 246038"/>
              <a:gd name="connsiteY3" fmla="*/ 1 h 234772"/>
              <a:gd name="connsiteX4" fmla="*/ 246008 w 246038"/>
              <a:gd name="connsiteY4" fmla="*/ 436 h 234772"/>
              <a:gd name="connsiteX5" fmla="*/ 245399 w 246038"/>
              <a:gd name="connsiteY5" fmla="*/ 36588 h 234772"/>
              <a:gd name="connsiteX6" fmla="*/ 246038 w 246038"/>
              <a:gd name="connsiteY6" fmla="*/ 117081 h 234772"/>
              <a:gd name="connsiteX7" fmla="*/ 245399 w 246038"/>
              <a:gd name="connsiteY7" fmla="*/ 193306 h 234772"/>
              <a:gd name="connsiteX8" fmla="*/ 246008 w 246038"/>
              <a:gd name="connsiteY8" fmla="*/ 234598 h 234772"/>
              <a:gd name="connsiteX9" fmla="*/ 204504 w 246038"/>
              <a:gd name="connsiteY9" fmla="*/ 234772 h 234772"/>
              <a:gd name="connsiteX10" fmla="*/ 117603 w 246038"/>
              <a:gd name="connsiteY10" fmla="*/ 234772 h 234772"/>
              <a:gd name="connsiteX11" fmla="*/ 39007 w 246038"/>
              <a:gd name="connsiteY11" fmla="*/ 234162 h 234772"/>
              <a:gd name="connsiteX12" fmla="*/ 638 w 246038"/>
              <a:gd name="connsiteY12" fmla="*/ 234598 h 234772"/>
              <a:gd name="connsiteX13" fmla="*/ 29 w 246038"/>
              <a:gd name="connsiteY13" fmla="*/ 194525 h 234772"/>
              <a:gd name="connsiteX14" fmla="*/ 29 w 246038"/>
              <a:gd name="connsiteY14" fmla="*/ 117081 h 234772"/>
              <a:gd name="connsiteX15" fmla="*/ 669 w 246038"/>
              <a:gd name="connsiteY15" fmla="*/ 62879 h 234772"/>
              <a:gd name="connsiteX16" fmla="*/ 638 w 246038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94525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81078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79244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658 h 235994"/>
              <a:gd name="connsiteX1" fmla="*/ 67224 w 246070"/>
              <a:gd name="connsiteY1" fmla="*/ 0 h 235994"/>
              <a:gd name="connsiteX2" fmla="*/ 116995 w 246070"/>
              <a:gd name="connsiteY2" fmla="*/ 1222 h 235994"/>
              <a:gd name="connsiteX3" fmla="*/ 203897 w 246070"/>
              <a:gd name="connsiteY3" fmla="*/ 1223 h 235994"/>
              <a:gd name="connsiteX4" fmla="*/ 246040 w 246070"/>
              <a:gd name="connsiteY4" fmla="*/ 1658 h 235994"/>
              <a:gd name="connsiteX5" fmla="*/ 245431 w 246070"/>
              <a:gd name="connsiteY5" fmla="*/ 63488 h 235994"/>
              <a:gd name="connsiteX6" fmla="*/ 246070 w 246070"/>
              <a:gd name="connsiteY6" fmla="*/ 118303 h 235994"/>
              <a:gd name="connsiteX7" fmla="*/ 245431 w 246070"/>
              <a:gd name="connsiteY7" fmla="*/ 179855 h 235994"/>
              <a:gd name="connsiteX8" fmla="*/ 246040 w 246070"/>
              <a:gd name="connsiteY8" fmla="*/ 235820 h 235994"/>
              <a:gd name="connsiteX9" fmla="*/ 204536 w 246070"/>
              <a:gd name="connsiteY9" fmla="*/ 235994 h 235994"/>
              <a:gd name="connsiteX10" fmla="*/ 117635 w 246070"/>
              <a:gd name="connsiteY10" fmla="*/ 235994 h 235994"/>
              <a:gd name="connsiteX11" fmla="*/ 39039 w 246070"/>
              <a:gd name="connsiteY11" fmla="*/ 235384 h 235994"/>
              <a:gd name="connsiteX12" fmla="*/ 670 w 246070"/>
              <a:gd name="connsiteY12" fmla="*/ 235820 h 235994"/>
              <a:gd name="connsiteX13" fmla="*/ 61 w 246070"/>
              <a:gd name="connsiteY13" fmla="*/ 180462 h 235994"/>
              <a:gd name="connsiteX14" fmla="*/ 61 w 246070"/>
              <a:gd name="connsiteY14" fmla="*/ 118303 h 235994"/>
              <a:gd name="connsiteX15" fmla="*/ 60 w 246070"/>
              <a:gd name="connsiteY15" fmla="*/ 64101 h 235994"/>
              <a:gd name="connsiteX16" fmla="*/ 670 w 246070"/>
              <a:gd name="connsiteY16" fmla="*/ 1658 h 235994"/>
              <a:gd name="connsiteX0" fmla="*/ 670 w 246070"/>
              <a:gd name="connsiteY0" fmla="*/ 436 h 234772"/>
              <a:gd name="connsiteX1" fmla="*/ 68505 w 246070"/>
              <a:gd name="connsiteY1" fmla="*/ 612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046 h 235382"/>
              <a:gd name="connsiteX1" fmla="*/ 61458 w 246070"/>
              <a:gd name="connsiteY1" fmla="*/ 611 h 235382"/>
              <a:gd name="connsiteX2" fmla="*/ 116995 w 246070"/>
              <a:gd name="connsiteY2" fmla="*/ 610 h 235382"/>
              <a:gd name="connsiteX3" fmla="*/ 185959 w 246070"/>
              <a:gd name="connsiteY3" fmla="*/ 0 h 235382"/>
              <a:gd name="connsiteX4" fmla="*/ 246040 w 246070"/>
              <a:gd name="connsiteY4" fmla="*/ 1046 h 235382"/>
              <a:gd name="connsiteX5" fmla="*/ 245431 w 246070"/>
              <a:gd name="connsiteY5" fmla="*/ 62876 h 235382"/>
              <a:gd name="connsiteX6" fmla="*/ 246070 w 246070"/>
              <a:gd name="connsiteY6" fmla="*/ 117691 h 235382"/>
              <a:gd name="connsiteX7" fmla="*/ 245431 w 246070"/>
              <a:gd name="connsiteY7" fmla="*/ 179243 h 235382"/>
              <a:gd name="connsiteX8" fmla="*/ 246040 w 246070"/>
              <a:gd name="connsiteY8" fmla="*/ 235208 h 235382"/>
              <a:gd name="connsiteX9" fmla="*/ 204536 w 246070"/>
              <a:gd name="connsiteY9" fmla="*/ 235382 h 235382"/>
              <a:gd name="connsiteX10" fmla="*/ 117635 w 246070"/>
              <a:gd name="connsiteY10" fmla="*/ 235382 h 235382"/>
              <a:gd name="connsiteX11" fmla="*/ 39039 w 246070"/>
              <a:gd name="connsiteY11" fmla="*/ 234772 h 235382"/>
              <a:gd name="connsiteX12" fmla="*/ 670 w 246070"/>
              <a:gd name="connsiteY12" fmla="*/ 235208 h 235382"/>
              <a:gd name="connsiteX13" fmla="*/ 61 w 246070"/>
              <a:gd name="connsiteY13" fmla="*/ 179850 h 235382"/>
              <a:gd name="connsiteX14" fmla="*/ 61 w 246070"/>
              <a:gd name="connsiteY14" fmla="*/ 117691 h 235382"/>
              <a:gd name="connsiteX15" fmla="*/ 60 w 246070"/>
              <a:gd name="connsiteY15" fmla="*/ 63489 h 235382"/>
              <a:gd name="connsiteX16" fmla="*/ 670 w 246070"/>
              <a:gd name="connsiteY16" fmla="*/ 1046 h 23538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161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4024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2743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070" h="234773">
                <a:moveTo>
                  <a:pt x="670" y="436"/>
                </a:moveTo>
                <a:lnTo>
                  <a:pt x="61458" y="1"/>
                </a:lnTo>
                <a:lnTo>
                  <a:pt x="116995" y="0"/>
                </a:lnTo>
                <a:lnTo>
                  <a:pt x="185318" y="613"/>
                </a:lnTo>
                <a:lnTo>
                  <a:pt x="246040" y="436"/>
                </a:lnTo>
                <a:lnTo>
                  <a:pt x="245431" y="62266"/>
                </a:lnTo>
                <a:cubicBezTo>
                  <a:pt x="245436" y="81707"/>
                  <a:pt x="245969" y="84079"/>
                  <a:pt x="246070" y="117081"/>
                </a:cubicBezTo>
                <a:cubicBezTo>
                  <a:pt x="246071" y="138413"/>
                  <a:pt x="245430" y="157301"/>
                  <a:pt x="245431" y="178633"/>
                </a:cubicBezTo>
                <a:cubicBezTo>
                  <a:pt x="245420" y="196473"/>
                  <a:pt x="246051" y="216758"/>
                  <a:pt x="246040" y="234598"/>
                </a:cubicBezTo>
                <a:lnTo>
                  <a:pt x="184035" y="234772"/>
                </a:lnTo>
                <a:lnTo>
                  <a:pt x="117635" y="234772"/>
                </a:lnTo>
                <a:lnTo>
                  <a:pt x="62743" y="234773"/>
                </a:lnTo>
                <a:lnTo>
                  <a:pt x="670" y="234598"/>
                </a:lnTo>
                <a:lnTo>
                  <a:pt x="61" y="179240"/>
                </a:lnTo>
                <a:lnTo>
                  <a:pt x="61" y="117081"/>
                </a:lnTo>
                <a:cubicBezTo>
                  <a:pt x="-153" y="98402"/>
                  <a:pt x="274" y="81558"/>
                  <a:pt x="60" y="62879"/>
                </a:cubicBezTo>
                <a:cubicBezTo>
                  <a:pt x="477" y="42676"/>
                  <a:pt x="253" y="20639"/>
                  <a:pt x="670" y="43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sp>
        <p:nvSpPr>
          <p:cNvPr id="104" name="Rectangle 38"/>
          <p:cNvSpPr/>
          <p:nvPr/>
        </p:nvSpPr>
        <p:spPr bwMode="auto">
          <a:xfrm>
            <a:off x="6143625" y="2990850"/>
            <a:ext cx="398463" cy="398463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05" name="Rectangle 65"/>
          <p:cNvSpPr/>
          <p:nvPr/>
        </p:nvSpPr>
        <p:spPr bwMode="auto">
          <a:xfrm>
            <a:off x="6653213" y="3502025"/>
            <a:ext cx="250825" cy="249238"/>
          </a:xfrm>
          <a:custGeom>
            <a:avLst/>
            <a:gdLst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5370 w 245370"/>
              <a:gd name="connsiteY2" fmla="*/ 234162 h 234162"/>
              <a:gd name="connsiteX3" fmla="*/ 0 w 245370"/>
              <a:gd name="connsiteY3" fmla="*/ 234162 h 234162"/>
              <a:gd name="connsiteX4" fmla="*/ 0 w 245370"/>
              <a:gd name="connsiteY4" fmla="*/ 0 h 234162"/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4353 w 245370"/>
              <a:gd name="connsiteY2" fmla="*/ 63932 h 234162"/>
              <a:gd name="connsiteX3" fmla="*/ 245370 w 245370"/>
              <a:gd name="connsiteY3" fmla="*/ 234162 h 234162"/>
              <a:gd name="connsiteX4" fmla="*/ 0 w 245370"/>
              <a:gd name="connsiteY4" fmla="*/ 234162 h 234162"/>
              <a:gd name="connsiteX5" fmla="*/ 0 w 245370"/>
              <a:gd name="connsiteY5" fmla="*/ 0 h 234162"/>
              <a:gd name="connsiteX0" fmla="*/ 0 w 245370"/>
              <a:gd name="connsiteY0" fmla="*/ 436 h 234598"/>
              <a:gd name="connsiteX1" fmla="*/ 116325 w 245370"/>
              <a:gd name="connsiteY1" fmla="*/ 0 h 234598"/>
              <a:gd name="connsiteX2" fmla="*/ 245370 w 245370"/>
              <a:gd name="connsiteY2" fmla="*/ 436 h 234598"/>
              <a:gd name="connsiteX3" fmla="*/ 244353 w 245370"/>
              <a:gd name="connsiteY3" fmla="*/ 64368 h 234598"/>
              <a:gd name="connsiteX4" fmla="*/ 245370 w 245370"/>
              <a:gd name="connsiteY4" fmla="*/ 234598 h 234598"/>
              <a:gd name="connsiteX5" fmla="*/ 0 w 245370"/>
              <a:gd name="connsiteY5" fmla="*/ 234598 h 234598"/>
              <a:gd name="connsiteX6" fmla="*/ 0 w 245370"/>
              <a:gd name="connsiteY6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45370 w 245370"/>
              <a:gd name="connsiteY3" fmla="*/ 436 h 234598"/>
              <a:gd name="connsiteX4" fmla="*/ 244353 w 245370"/>
              <a:gd name="connsiteY4" fmla="*/ 64368 h 234598"/>
              <a:gd name="connsiteX5" fmla="*/ 245370 w 245370"/>
              <a:gd name="connsiteY5" fmla="*/ 234598 h 234598"/>
              <a:gd name="connsiteX6" fmla="*/ 0 w 245370"/>
              <a:gd name="connsiteY6" fmla="*/ 234598 h 234598"/>
              <a:gd name="connsiteX7" fmla="*/ 0 w 245370"/>
              <a:gd name="connsiteY7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03227 w 245370"/>
              <a:gd name="connsiteY3" fmla="*/ 1 h 234598"/>
              <a:gd name="connsiteX4" fmla="*/ 245370 w 245370"/>
              <a:gd name="connsiteY4" fmla="*/ 436 h 234598"/>
              <a:gd name="connsiteX5" fmla="*/ 244353 w 245370"/>
              <a:gd name="connsiteY5" fmla="*/ 64368 h 234598"/>
              <a:gd name="connsiteX6" fmla="*/ 245370 w 245370"/>
              <a:gd name="connsiteY6" fmla="*/ 234598 h 234598"/>
              <a:gd name="connsiteX7" fmla="*/ 0 w 245370"/>
              <a:gd name="connsiteY7" fmla="*/ 234598 h 234598"/>
              <a:gd name="connsiteX8" fmla="*/ 0 w 245370"/>
              <a:gd name="connsiteY8" fmla="*/ 436 h 234598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0 w 245370"/>
              <a:gd name="connsiteY8" fmla="*/ 234598 h 234772"/>
              <a:gd name="connsiteX9" fmla="*/ 0 w 245370"/>
              <a:gd name="connsiteY9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38369 w 245370"/>
              <a:gd name="connsiteY8" fmla="*/ 234162 h 234772"/>
              <a:gd name="connsiteX9" fmla="*/ 0 w 245370"/>
              <a:gd name="connsiteY9" fmla="*/ 234598 h 234772"/>
              <a:gd name="connsiteX10" fmla="*/ 0 w 245370"/>
              <a:gd name="connsiteY10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203866 w 245370"/>
              <a:gd name="connsiteY7" fmla="*/ 234772 h 234772"/>
              <a:gd name="connsiteX8" fmla="*/ 116965 w 245370"/>
              <a:gd name="connsiteY8" fmla="*/ 234772 h 234772"/>
              <a:gd name="connsiteX9" fmla="*/ 38369 w 245370"/>
              <a:gd name="connsiteY9" fmla="*/ 234162 h 234772"/>
              <a:gd name="connsiteX10" fmla="*/ 0 w 245370"/>
              <a:gd name="connsiteY10" fmla="*/ 234598 h 234772"/>
              <a:gd name="connsiteX11" fmla="*/ 0 w 245370"/>
              <a:gd name="connsiteY11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4962 w 245979"/>
              <a:gd name="connsiteY5" fmla="*/ 64368 h 234772"/>
              <a:gd name="connsiteX6" fmla="*/ 245979 w 245979"/>
              <a:gd name="connsiteY6" fmla="*/ 234598 h 234772"/>
              <a:gd name="connsiteX7" fmla="*/ 204475 w 245979"/>
              <a:gd name="connsiteY7" fmla="*/ 234772 h 234772"/>
              <a:gd name="connsiteX8" fmla="*/ 117574 w 245979"/>
              <a:gd name="connsiteY8" fmla="*/ 234772 h 234772"/>
              <a:gd name="connsiteX9" fmla="*/ 38978 w 245979"/>
              <a:gd name="connsiteY9" fmla="*/ 234162 h 234772"/>
              <a:gd name="connsiteX10" fmla="*/ 609 w 245979"/>
              <a:gd name="connsiteY10" fmla="*/ 234598 h 234772"/>
              <a:gd name="connsiteX11" fmla="*/ 0 w 245979"/>
              <a:gd name="connsiteY11" fmla="*/ 117081 h 234772"/>
              <a:gd name="connsiteX12" fmla="*/ 609 w 245979"/>
              <a:gd name="connsiteY12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5979 w 245979"/>
              <a:gd name="connsiteY5" fmla="*/ 234598 h 234772"/>
              <a:gd name="connsiteX6" fmla="*/ 204475 w 245979"/>
              <a:gd name="connsiteY6" fmla="*/ 234772 h 234772"/>
              <a:gd name="connsiteX7" fmla="*/ 117574 w 245979"/>
              <a:gd name="connsiteY7" fmla="*/ 234772 h 234772"/>
              <a:gd name="connsiteX8" fmla="*/ 38978 w 245979"/>
              <a:gd name="connsiteY8" fmla="*/ 234162 h 234772"/>
              <a:gd name="connsiteX9" fmla="*/ 609 w 245979"/>
              <a:gd name="connsiteY9" fmla="*/ 234598 h 234772"/>
              <a:gd name="connsiteX10" fmla="*/ 0 w 245979"/>
              <a:gd name="connsiteY10" fmla="*/ 117081 h 234772"/>
              <a:gd name="connsiteX11" fmla="*/ 609 w 245979"/>
              <a:gd name="connsiteY11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6009 w 246009"/>
              <a:gd name="connsiteY5" fmla="*/ 117081 h 234772"/>
              <a:gd name="connsiteX6" fmla="*/ 245979 w 246009"/>
              <a:gd name="connsiteY6" fmla="*/ 234598 h 234772"/>
              <a:gd name="connsiteX7" fmla="*/ 204475 w 246009"/>
              <a:gd name="connsiteY7" fmla="*/ 234772 h 234772"/>
              <a:gd name="connsiteX8" fmla="*/ 117574 w 246009"/>
              <a:gd name="connsiteY8" fmla="*/ 234772 h 234772"/>
              <a:gd name="connsiteX9" fmla="*/ 38978 w 246009"/>
              <a:gd name="connsiteY9" fmla="*/ 234162 h 234772"/>
              <a:gd name="connsiteX10" fmla="*/ 609 w 246009"/>
              <a:gd name="connsiteY10" fmla="*/ 234598 h 234772"/>
              <a:gd name="connsiteX11" fmla="*/ 0 w 246009"/>
              <a:gd name="connsiteY11" fmla="*/ 117081 h 234772"/>
              <a:gd name="connsiteX12" fmla="*/ 609 w 246009"/>
              <a:gd name="connsiteY12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979 w 246009"/>
              <a:gd name="connsiteY7" fmla="*/ 234598 h 234772"/>
              <a:gd name="connsiteX8" fmla="*/ 204475 w 246009"/>
              <a:gd name="connsiteY8" fmla="*/ 234772 h 234772"/>
              <a:gd name="connsiteX9" fmla="*/ 117574 w 246009"/>
              <a:gd name="connsiteY9" fmla="*/ 234772 h 234772"/>
              <a:gd name="connsiteX10" fmla="*/ 38978 w 246009"/>
              <a:gd name="connsiteY10" fmla="*/ 234162 h 234772"/>
              <a:gd name="connsiteX11" fmla="*/ 609 w 246009"/>
              <a:gd name="connsiteY11" fmla="*/ 234598 h 234772"/>
              <a:gd name="connsiteX12" fmla="*/ 0 w 246009"/>
              <a:gd name="connsiteY12" fmla="*/ 117081 h 234772"/>
              <a:gd name="connsiteX13" fmla="*/ 609 w 246009"/>
              <a:gd name="connsiteY13" fmla="*/ 436 h 234772"/>
              <a:gd name="connsiteX0" fmla="*/ 609 w 248857"/>
              <a:gd name="connsiteY0" fmla="*/ 436 h 234772"/>
              <a:gd name="connsiteX1" fmla="*/ 40256 w 248857"/>
              <a:gd name="connsiteY1" fmla="*/ 1 h 234772"/>
              <a:gd name="connsiteX2" fmla="*/ 116934 w 248857"/>
              <a:gd name="connsiteY2" fmla="*/ 0 h 234772"/>
              <a:gd name="connsiteX3" fmla="*/ 203836 w 248857"/>
              <a:gd name="connsiteY3" fmla="*/ 1 h 234772"/>
              <a:gd name="connsiteX4" fmla="*/ 245979 w 248857"/>
              <a:gd name="connsiteY4" fmla="*/ 436 h 234772"/>
              <a:gd name="connsiteX5" fmla="*/ 245370 w 248857"/>
              <a:gd name="connsiteY5" fmla="*/ 36588 h 234772"/>
              <a:gd name="connsiteX6" fmla="*/ 246009 w 248857"/>
              <a:gd name="connsiteY6" fmla="*/ 117081 h 234772"/>
              <a:gd name="connsiteX7" fmla="*/ 245370 w 248857"/>
              <a:gd name="connsiteY7" fmla="*/ 193306 h 234772"/>
              <a:gd name="connsiteX8" fmla="*/ 245979 w 248857"/>
              <a:gd name="connsiteY8" fmla="*/ 234598 h 234772"/>
              <a:gd name="connsiteX9" fmla="*/ 204475 w 248857"/>
              <a:gd name="connsiteY9" fmla="*/ 234772 h 234772"/>
              <a:gd name="connsiteX10" fmla="*/ 117574 w 248857"/>
              <a:gd name="connsiteY10" fmla="*/ 234772 h 234772"/>
              <a:gd name="connsiteX11" fmla="*/ 38978 w 248857"/>
              <a:gd name="connsiteY11" fmla="*/ 234162 h 234772"/>
              <a:gd name="connsiteX12" fmla="*/ 609 w 248857"/>
              <a:gd name="connsiteY12" fmla="*/ 234598 h 234772"/>
              <a:gd name="connsiteX13" fmla="*/ 0 w 248857"/>
              <a:gd name="connsiteY13" fmla="*/ 117081 h 234772"/>
              <a:gd name="connsiteX14" fmla="*/ 609 w 248857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609 w 246009"/>
              <a:gd name="connsiteY15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0 w 246009"/>
              <a:gd name="connsiteY15" fmla="*/ 35978 h 234772"/>
              <a:gd name="connsiteX16" fmla="*/ 609 w 246009"/>
              <a:gd name="connsiteY16" fmla="*/ 436 h 234772"/>
              <a:gd name="connsiteX0" fmla="*/ 1250 w 246650"/>
              <a:gd name="connsiteY0" fmla="*/ 436 h 234772"/>
              <a:gd name="connsiteX1" fmla="*/ 40897 w 246650"/>
              <a:gd name="connsiteY1" fmla="*/ 1 h 234772"/>
              <a:gd name="connsiteX2" fmla="*/ 117575 w 246650"/>
              <a:gd name="connsiteY2" fmla="*/ 0 h 234772"/>
              <a:gd name="connsiteX3" fmla="*/ 204477 w 246650"/>
              <a:gd name="connsiteY3" fmla="*/ 1 h 234772"/>
              <a:gd name="connsiteX4" fmla="*/ 246620 w 246650"/>
              <a:gd name="connsiteY4" fmla="*/ 436 h 234772"/>
              <a:gd name="connsiteX5" fmla="*/ 246011 w 246650"/>
              <a:gd name="connsiteY5" fmla="*/ 36588 h 234772"/>
              <a:gd name="connsiteX6" fmla="*/ 246650 w 246650"/>
              <a:gd name="connsiteY6" fmla="*/ 117081 h 234772"/>
              <a:gd name="connsiteX7" fmla="*/ 246011 w 246650"/>
              <a:gd name="connsiteY7" fmla="*/ 193306 h 234772"/>
              <a:gd name="connsiteX8" fmla="*/ 246620 w 246650"/>
              <a:gd name="connsiteY8" fmla="*/ 234598 h 234772"/>
              <a:gd name="connsiteX9" fmla="*/ 205116 w 246650"/>
              <a:gd name="connsiteY9" fmla="*/ 234772 h 234772"/>
              <a:gd name="connsiteX10" fmla="*/ 118215 w 246650"/>
              <a:gd name="connsiteY10" fmla="*/ 234772 h 234772"/>
              <a:gd name="connsiteX11" fmla="*/ 39619 w 246650"/>
              <a:gd name="connsiteY11" fmla="*/ 234162 h 234772"/>
              <a:gd name="connsiteX12" fmla="*/ 1250 w 246650"/>
              <a:gd name="connsiteY12" fmla="*/ 234598 h 234772"/>
              <a:gd name="connsiteX13" fmla="*/ 641 w 246650"/>
              <a:gd name="connsiteY13" fmla="*/ 194525 h 234772"/>
              <a:gd name="connsiteX14" fmla="*/ 641 w 246650"/>
              <a:gd name="connsiteY14" fmla="*/ 117081 h 234772"/>
              <a:gd name="connsiteX15" fmla="*/ 0 w 246650"/>
              <a:gd name="connsiteY15" fmla="*/ 61045 h 234772"/>
              <a:gd name="connsiteX16" fmla="*/ 1250 w 246650"/>
              <a:gd name="connsiteY16" fmla="*/ 436 h 234772"/>
              <a:gd name="connsiteX0" fmla="*/ 638 w 246038"/>
              <a:gd name="connsiteY0" fmla="*/ 436 h 234772"/>
              <a:gd name="connsiteX1" fmla="*/ 40285 w 246038"/>
              <a:gd name="connsiteY1" fmla="*/ 1 h 234772"/>
              <a:gd name="connsiteX2" fmla="*/ 116963 w 246038"/>
              <a:gd name="connsiteY2" fmla="*/ 0 h 234772"/>
              <a:gd name="connsiteX3" fmla="*/ 203865 w 246038"/>
              <a:gd name="connsiteY3" fmla="*/ 1 h 234772"/>
              <a:gd name="connsiteX4" fmla="*/ 246008 w 246038"/>
              <a:gd name="connsiteY4" fmla="*/ 436 h 234772"/>
              <a:gd name="connsiteX5" fmla="*/ 245399 w 246038"/>
              <a:gd name="connsiteY5" fmla="*/ 36588 h 234772"/>
              <a:gd name="connsiteX6" fmla="*/ 246038 w 246038"/>
              <a:gd name="connsiteY6" fmla="*/ 117081 h 234772"/>
              <a:gd name="connsiteX7" fmla="*/ 245399 w 246038"/>
              <a:gd name="connsiteY7" fmla="*/ 193306 h 234772"/>
              <a:gd name="connsiteX8" fmla="*/ 246008 w 246038"/>
              <a:gd name="connsiteY8" fmla="*/ 234598 h 234772"/>
              <a:gd name="connsiteX9" fmla="*/ 204504 w 246038"/>
              <a:gd name="connsiteY9" fmla="*/ 234772 h 234772"/>
              <a:gd name="connsiteX10" fmla="*/ 117603 w 246038"/>
              <a:gd name="connsiteY10" fmla="*/ 234772 h 234772"/>
              <a:gd name="connsiteX11" fmla="*/ 39007 w 246038"/>
              <a:gd name="connsiteY11" fmla="*/ 234162 h 234772"/>
              <a:gd name="connsiteX12" fmla="*/ 638 w 246038"/>
              <a:gd name="connsiteY12" fmla="*/ 234598 h 234772"/>
              <a:gd name="connsiteX13" fmla="*/ 29 w 246038"/>
              <a:gd name="connsiteY13" fmla="*/ 194525 h 234772"/>
              <a:gd name="connsiteX14" fmla="*/ 29 w 246038"/>
              <a:gd name="connsiteY14" fmla="*/ 117081 h 234772"/>
              <a:gd name="connsiteX15" fmla="*/ 669 w 246038"/>
              <a:gd name="connsiteY15" fmla="*/ 62879 h 234772"/>
              <a:gd name="connsiteX16" fmla="*/ 638 w 246038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94525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81078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79244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658 h 235994"/>
              <a:gd name="connsiteX1" fmla="*/ 67224 w 246070"/>
              <a:gd name="connsiteY1" fmla="*/ 0 h 235994"/>
              <a:gd name="connsiteX2" fmla="*/ 116995 w 246070"/>
              <a:gd name="connsiteY2" fmla="*/ 1222 h 235994"/>
              <a:gd name="connsiteX3" fmla="*/ 203897 w 246070"/>
              <a:gd name="connsiteY3" fmla="*/ 1223 h 235994"/>
              <a:gd name="connsiteX4" fmla="*/ 246040 w 246070"/>
              <a:gd name="connsiteY4" fmla="*/ 1658 h 235994"/>
              <a:gd name="connsiteX5" fmla="*/ 245431 w 246070"/>
              <a:gd name="connsiteY5" fmla="*/ 63488 h 235994"/>
              <a:gd name="connsiteX6" fmla="*/ 246070 w 246070"/>
              <a:gd name="connsiteY6" fmla="*/ 118303 h 235994"/>
              <a:gd name="connsiteX7" fmla="*/ 245431 w 246070"/>
              <a:gd name="connsiteY7" fmla="*/ 179855 h 235994"/>
              <a:gd name="connsiteX8" fmla="*/ 246040 w 246070"/>
              <a:gd name="connsiteY8" fmla="*/ 235820 h 235994"/>
              <a:gd name="connsiteX9" fmla="*/ 204536 w 246070"/>
              <a:gd name="connsiteY9" fmla="*/ 235994 h 235994"/>
              <a:gd name="connsiteX10" fmla="*/ 117635 w 246070"/>
              <a:gd name="connsiteY10" fmla="*/ 235994 h 235994"/>
              <a:gd name="connsiteX11" fmla="*/ 39039 w 246070"/>
              <a:gd name="connsiteY11" fmla="*/ 235384 h 235994"/>
              <a:gd name="connsiteX12" fmla="*/ 670 w 246070"/>
              <a:gd name="connsiteY12" fmla="*/ 235820 h 235994"/>
              <a:gd name="connsiteX13" fmla="*/ 61 w 246070"/>
              <a:gd name="connsiteY13" fmla="*/ 180462 h 235994"/>
              <a:gd name="connsiteX14" fmla="*/ 61 w 246070"/>
              <a:gd name="connsiteY14" fmla="*/ 118303 h 235994"/>
              <a:gd name="connsiteX15" fmla="*/ 60 w 246070"/>
              <a:gd name="connsiteY15" fmla="*/ 64101 h 235994"/>
              <a:gd name="connsiteX16" fmla="*/ 670 w 246070"/>
              <a:gd name="connsiteY16" fmla="*/ 1658 h 235994"/>
              <a:gd name="connsiteX0" fmla="*/ 670 w 246070"/>
              <a:gd name="connsiteY0" fmla="*/ 436 h 234772"/>
              <a:gd name="connsiteX1" fmla="*/ 68505 w 246070"/>
              <a:gd name="connsiteY1" fmla="*/ 612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046 h 235382"/>
              <a:gd name="connsiteX1" fmla="*/ 61458 w 246070"/>
              <a:gd name="connsiteY1" fmla="*/ 611 h 235382"/>
              <a:gd name="connsiteX2" fmla="*/ 116995 w 246070"/>
              <a:gd name="connsiteY2" fmla="*/ 610 h 235382"/>
              <a:gd name="connsiteX3" fmla="*/ 185959 w 246070"/>
              <a:gd name="connsiteY3" fmla="*/ 0 h 235382"/>
              <a:gd name="connsiteX4" fmla="*/ 246040 w 246070"/>
              <a:gd name="connsiteY4" fmla="*/ 1046 h 235382"/>
              <a:gd name="connsiteX5" fmla="*/ 245431 w 246070"/>
              <a:gd name="connsiteY5" fmla="*/ 62876 h 235382"/>
              <a:gd name="connsiteX6" fmla="*/ 246070 w 246070"/>
              <a:gd name="connsiteY6" fmla="*/ 117691 h 235382"/>
              <a:gd name="connsiteX7" fmla="*/ 245431 w 246070"/>
              <a:gd name="connsiteY7" fmla="*/ 179243 h 235382"/>
              <a:gd name="connsiteX8" fmla="*/ 246040 w 246070"/>
              <a:gd name="connsiteY8" fmla="*/ 235208 h 235382"/>
              <a:gd name="connsiteX9" fmla="*/ 204536 w 246070"/>
              <a:gd name="connsiteY9" fmla="*/ 235382 h 235382"/>
              <a:gd name="connsiteX10" fmla="*/ 117635 w 246070"/>
              <a:gd name="connsiteY10" fmla="*/ 235382 h 235382"/>
              <a:gd name="connsiteX11" fmla="*/ 39039 w 246070"/>
              <a:gd name="connsiteY11" fmla="*/ 234772 h 235382"/>
              <a:gd name="connsiteX12" fmla="*/ 670 w 246070"/>
              <a:gd name="connsiteY12" fmla="*/ 235208 h 235382"/>
              <a:gd name="connsiteX13" fmla="*/ 61 w 246070"/>
              <a:gd name="connsiteY13" fmla="*/ 179850 h 235382"/>
              <a:gd name="connsiteX14" fmla="*/ 61 w 246070"/>
              <a:gd name="connsiteY14" fmla="*/ 117691 h 235382"/>
              <a:gd name="connsiteX15" fmla="*/ 60 w 246070"/>
              <a:gd name="connsiteY15" fmla="*/ 63489 h 235382"/>
              <a:gd name="connsiteX16" fmla="*/ 670 w 246070"/>
              <a:gd name="connsiteY16" fmla="*/ 1046 h 23538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161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4024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2743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070" h="234773">
                <a:moveTo>
                  <a:pt x="670" y="436"/>
                </a:moveTo>
                <a:lnTo>
                  <a:pt x="61458" y="1"/>
                </a:lnTo>
                <a:lnTo>
                  <a:pt x="116995" y="0"/>
                </a:lnTo>
                <a:lnTo>
                  <a:pt x="185318" y="613"/>
                </a:lnTo>
                <a:lnTo>
                  <a:pt x="246040" y="436"/>
                </a:lnTo>
                <a:lnTo>
                  <a:pt x="245431" y="62266"/>
                </a:lnTo>
                <a:cubicBezTo>
                  <a:pt x="245436" y="81707"/>
                  <a:pt x="245969" y="84079"/>
                  <a:pt x="246070" y="117081"/>
                </a:cubicBezTo>
                <a:cubicBezTo>
                  <a:pt x="246071" y="138413"/>
                  <a:pt x="245430" y="157301"/>
                  <a:pt x="245431" y="178633"/>
                </a:cubicBezTo>
                <a:cubicBezTo>
                  <a:pt x="245420" y="196473"/>
                  <a:pt x="246051" y="216758"/>
                  <a:pt x="246040" y="234598"/>
                </a:cubicBezTo>
                <a:lnTo>
                  <a:pt x="184035" y="234772"/>
                </a:lnTo>
                <a:lnTo>
                  <a:pt x="117635" y="234772"/>
                </a:lnTo>
                <a:lnTo>
                  <a:pt x="62743" y="234773"/>
                </a:lnTo>
                <a:lnTo>
                  <a:pt x="670" y="234598"/>
                </a:lnTo>
                <a:lnTo>
                  <a:pt x="61" y="179240"/>
                </a:lnTo>
                <a:lnTo>
                  <a:pt x="61" y="117081"/>
                </a:lnTo>
                <a:cubicBezTo>
                  <a:pt x="-153" y="98402"/>
                  <a:pt x="274" y="81558"/>
                  <a:pt x="60" y="62879"/>
                </a:cubicBezTo>
                <a:cubicBezTo>
                  <a:pt x="477" y="42676"/>
                  <a:pt x="253" y="20639"/>
                  <a:pt x="670" y="43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sp>
        <p:nvSpPr>
          <p:cNvPr id="108" name="Rectangle 38"/>
          <p:cNvSpPr/>
          <p:nvPr/>
        </p:nvSpPr>
        <p:spPr bwMode="auto">
          <a:xfrm>
            <a:off x="7016750" y="2114550"/>
            <a:ext cx="398463" cy="398463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9" name="Rectangle 65"/>
          <p:cNvSpPr/>
          <p:nvPr/>
        </p:nvSpPr>
        <p:spPr bwMode="auto">
          <a:xfrm>
            <a:off x="7527925" y="2625725"/>
            <a:ext cx="250825" cy="250825"/>
          </a:xfrm>
          <a:custGeom>
            <a:avLst/>
            <a:gdLst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5370 w 245370"/>
              <a:gd name="connsiteY2" fmla="*/ 234162 h 234162"/>
              <a:gd name="connsiteX3" fmla="*/ 0 w 245370"/>
              <a:gd name="connsiteY3" fmla="*/ 234162 h 234162"/>
              <a:gd name="connsiteX4" fmla="*/ 0 w 245370"/>
              <a:gd name="connsiteY4" fmla="*/ 0 h 234162"/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4353 w 245370"/>
              <a:gd name="connsiteY2" fmla="*/ 63932 h 234162"/>
              <a:gd name="connsiteX3" fmla="*/ 245370 w 245370"/>
              <a:gd name="connsiteY3" fmla="*/ 234162 h 234162"/>
              <a:gd name="connsiteX4" fmla="*/ 0 w 245370"/>
              <a:gd name="connsiteY4" fmla="*/ 234162 h 234162"/>
              <a:gd name="connsiteX5" fmla="*/ 0 w 245370"/>
              <a:gd name="connsiteY5" fmla="*/ 0 h 234162"/>
              <a:gd name="connsiteX0" fmla="*/ 0 w 245370"/>
              <a:gd name="connsiteY0" fmla="*/ 436 h 234598"/>
              <a:gd name="connsiteX1" fmla="*/ 116325 w 245370"/>
              <a:gd name="connsiteY1" fmla="*/ 0 h 234598"/>
              <a:gd name="connsiteX2" fmla="*/ 245370 w 245370"/>
              <a:gd name="connsiteY2" fmla="*/ 436 h 234598"/>
              <a:gd name="connsiteX3" fmla="*/ 244353 w 245370"/>
              <a:gd name="connsiteY3" fmla="*/ 64368 h 234598"/>
              <a:gd name="connsiteX4" fmla="*/ 245370 w 245370"/>
              <a:gd name="connsiteY4" fmla="*/ 234598 h 234598"/>
              <a:gd name="connsiteX5" fmla="*/ 0 w 245370"/>
              <a:gd name="connsiteY5" fmla="*/ 234598 h 234598"/>
              <a:gd name="connsiteX6" fmla="*/ 0 w 245370"/>
              <a:gd name="connsiteY6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45370 w 245370"/>
              <a:gd name="connsiteY3" fmla="*/ 436 h 234598"/>
              <a:gd name="connsiteX4" fmla="*/ 244353 w 245370"/>
              <a:gd name="connsiteY4" fmla="*/ 64368 h 234598"/>
              <a:gd name="connsiteX5" fmla="*/ 245370 w 245370"/>
              <a:gd name="connsiteY5" fmla="*/ 234598 h 234598"/>
              <a:gd name="connsiteX6" fmla="*/ 0 w 245370"/>
              <a:gd name="connsiteY6" fmla="*/ 234598 h 234598"/>
              <a:gd name="connsiteX7" fmla="*/ 0 w 245370"/>
              <a:gd name="connsiteY7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03227 w 245370"/>
              <a:gd name="connsiteY3" fmla="*/ 1 h 234598"/>
              <a:gd name="connsiteX4" fmla="*/ 245370 w 245370"/>
              <a:gd name="connsiteY4" fmla="*/ 436 h 234598"/>
              <a:gd name="connsiteX5" fmla="*/ 244353 w 245370"/>
              <a:gd name="connsiteY5" fmla="*/ 64368 h 234598"/>
              <a:gd name="connsiteX6" fmla="*/ 245370 w 245370"/>
              <a:gd name="connsiteY6" fmla="*/ 234598 h 234598"/>
              <a:gd name="connsiteX7" fmla="*/ 0 w 245370"/>
              <a:gd name="connsiteY7" fmla="*/ 234598 h 234598"/>
              <a:gd name="connsiteX8" fmla="*/ 0 w 245370"/>
              <a:gd name="connsiteY8" fmla="*/ 436 h 234598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0 w 245370"/>
              <a:gd name="connsiteY8" fmla="*/ 234598 h 234772"/>
              <a:gd name="connsiteX9" fmla="*/ 0 w 245370"/>
              <a:gd name="connsiteY9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38369 w 245370"/>
              <a:gd name="connsiteY8" fmla="*/ 234162 h 234772"/>
              <a:gd name="connsiteX9" fmla="*/ 0 w 245370"/>
              <a:gd name="connsiteY9" fmla="*/ 234598 h 234772"/>
              <a:gd name="connsiteX10" fmla="*/ 0 w 245370"/>
              <a:gd name="connsiteY10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203866 w 245370"/>
              <a:gd name="connsiteY7" fmla="*/ 234772 h 234772"/>
              <a:gd name="connsiteX8" fmla="*/ 116965 w 245370"/>
              <a:gd name="connsiteY8" fmla="*/ 234772 h 234772"/>
              <a:gd name="connsiteX9" fmla="*/ 38369 w 245370"/>
              <a:gd name="connsiteY9" fmla="*/ 234162 h 234772"/>
              <a:gd name="connsiteX10" fmla="*/ 0 w 245370"/>
              <a:gd name="connsiteY10" fmla="*/ 234598 h 234772"/>
              <a:gd name="connsiteX11" fmla="*/ 0 w 245370"/>
              <a:gd name="connsiteY11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4962 w 245979"/>
              <a:gd name="connsiteY5" fmla="*/ 64368 h 234772"/>
              <a:gd name="connsiteX6" fmla="*/ 245979 w 245979"/>
              <a:gd name="connsiteY6" fmla="*/ 234598 h 234772"/>
              <a:gd name="connsiteX7" fmla="*/ 204475 w 245979"/>
              <a:gd name="connsiteY7" fmla="*/ 234772 h 234772"/>
              <a:gd name="connsiteX8" fmla="*/ 117574 w 245979"/>
              <a:gd name="connsiteY8" fmla="*/ 234772 h 234772"/>
              <a:gd name="connsiteX9" fmla="*/ 38978 w 245979"/>
              <a:gd name="connsiteY9" fmla="*/ 234162 h 234772"/>
              <a:gd name="connsiteX10" fmla="*/ 609 w 245979"/>
              <a:gd name="connsiteY10" fmla="*/ 234598 h 234772"/>
              <a:gd name="connsiteX11" fmla="*/ 0 w 245979"/>
              <a:gd name="connsiteY11" fmla="*/ 117081 h 234772"/>
              <a:gd name="connsiteX12" fmla="*/ 609 w 245979"/>
              <a:gd name="connsiteY12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5979 w 245979"/>
              <a:gd name="connsiteY5" fmla="*/ 234598 h 234772"/>
              <a:gd name="connsiteX6" fmla="*/ 204475 w 245979"/>
              <a:gd name="connsiteY6" fmla="*/ 234772 h 234772"/>
              <a:gd name="connsiteX7" fmla="*/ 117574 w 245979"/>
              <a:gd name="connsiteY7" fmla="*/ 234772 h 234772"/>
              <a:gd name="connsiteX8" fmla="*/ 38978 w 245979"/>
              <a:gd name="connsiteY8" fmla="*/ 234162 h 234772"/>
              <a:gd name="connsiteX9" fmla="*/ 609 w 245979"/>
              <a:gd name="connsiteY9" fmla="*/ 234598 h 234772"/>
              <a:gd name="connsiteX10" fmla="*/ 0 w 245979"/>
              <a:gd name="connsiteY10" fmla="*/ 117081 h 234772"/>
              <a:gd name="connsiteX11" fmla="*/ 609 w 245979"/>
              <a:gd name="connsiteY11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6009 w 246009"/>
              <a:gd name="connsiteY5" fmla="*/ 117081 h 234772"/>
              <a:gd name="connsiteX6" fmla="*/ 245979 w 246009"/>
              <a:gd name="connsiteY6" fmla="*/ 234598 h 234772"/>
              <a:gd name="connsiteX7" fmla="*/ 204475 w 246009"/>
              <a:gd name="connsiteY7" fmla="*/ 234772 h 234772"/>
              <a:gd name="connsiteX8" fmla="*/ 117574 w 246009"/>
              <a:gd name="connsiteY8" fmla="*/ 234772 h 234772"/>
              <a:gd name="connsiteX9" fmla="*/ 38978 w 246009"/>
              <a:gd name="connsiteY9" fmla="*/ 234162 h 234772"/>
              <a:gd name="connsiteX10" fmla="*/ 609 w 246009"/>
              <a:gd name="connsiteY10" fmla="*/ 234598 h 234772"/>
              <a:gd name="connsiteX11" fmla="*/ 0 w 246009"/>
              <a:gd name="connsiteY11" fmla="*/ 117081 h 234772"/>
              <a:gd name="connsiteX12" fmla="*/ 609 w 246009"/>
              <a:gd name="connsiteY12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979 w 246009"/>
              <a:gd name="connsiteY7" fmla="*/ 234598 h 234772"/>
              <a:gd name="connsiteX8" fmla="*/ 204475 w 246009"/>
              <a:gd name="connsiteY8" fmla="*/ 234772 h 234772"/>
              <a:gd name="connsiteX9" fmla="*/ 117574 w 246009"/>
              <a:gd name="connsiteY9" fmla="*/ 234772 h 234772"/>
              <a:gd name="connsiteX10" fmla="*/ 38978 w 246009"/>
              <a:gd name="connsiteY10" fmla="*/ 234162 h 234772"/>
              <a:gd name="connsiteX11" fmla="*/ 609 w 246009"/>
              <a:gd name="connsiteY11" fmla="*/ 234598 h 234772"/>
              <a:gd name="connsiteX12" fmla="*/ 0 w 246009"/>
              <a:gd name="connsiteY12" fmla="*/ 117081 h 234772"/>
              <a:gd name="connsiteX13" fmla="*/ 609 w 246009"/>
              <a:gd name="connsiteY13" fmla="*/ 436 h 234772"/>
              <a:gd name="connsiteX0" fmla="*/ 609 w 248857"/>
              <a:gd name="connsiteY0" fmla="*/ 436 h 234772"/>
              <a:gd name="connsiteX1" fmla="*/ 40256 w 248857"/>
              <a:gd name="connsiteY1" fmla="*/ 1 h 234772"/>
              <a:gd name="connsiteX2" fmla="*/ 116934 w 248857"/>
              <a:gd name="connsiteY2" fmla="*/ 0 h 234772"/>
              <a:gd name="connsiteX3" fmla="*/ 203836 w 248857"/>
              <a:gd name="connsiteY3" fmla="*/ 1 h 234772"/>
              <a:gd name="connsiteX4" fmla="*/ 245979 w 248857"/>
              <a:gd name="connsiteY4" fmla="*/ 436 h 234772"/>
              <a:gd name="connsiteX5" fmla="*/ 245370 w 248857"/>
              <a:gd name="connsiteY5" fmla="*/ 36588 h 234772"/>
              <a:gd name="connsiteX6" fmla="*/ 246009 w 248857"/>
              <a:gd name="connsiteY6" fmla="*/ 117081 h 234772"/>
              <a:gd name="connsiteX7" fmla="*/ 245370 w 248857"/>
              <a:gd name="connsiteY7" fmla="*/ 193306 h 234772"/>
              <a:gd name="connsiteX8" fmla="*/ 245979 w 248857"/>
              <a:gd name="connsiteY8" fmla="*/ 234598 h 234772"/>
              <a:gd name="connsiteX9" fmla="*/ 204475 w 248857"/>
              <a:gd name="connsiteY9" fmla="*/ 234772 h 234772"/>
              <a:gd name="connsiteX10" fmla="*/ 117574 w 248857"/>
              <a:gd name="connsiteY10" fmla="*/ 234772 h 234772"/>
              <a:gd name="connsiteX11" fmla="*/ 38978 w 248857"/>
              <a:gd name="connsiteY11" fmla="*/ 234162 h 234772"/>
              <a:gd name="connsiteX12" fmla="*/ 609 w 248857"/>
              <a:gd name="connsiteY12" fmla="*/ 234598 h 234772"/>
              <a:gd name="connsiteX13" fmla="*/ 0 w 248857"/>
              <a:gd name="connsiteY13" fmla="*/ 117081 h 234772"/>
              <a:gd name="connsiteX14" fmla="*/ 609 w 248857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609 w 246009"/>
              <a:gd name="connsiteY15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0 w 246009"/>
              <a:gd name="connsiteY15" fmla="*/ 35978 h 234772"/>
              <a:gd name="connsiteX16" fmla="*/ 609 w 246009"/>
              <a:gd name="connsiteY16" fmla="*/ 436 h 234772"/>
              <a:gd name="connsiteX0" fmla="*/ 1250 w 246650"/>
              <a:gd name="connsiteY0" fmla="*/ 436 h 234772"/>
              <a:gd name="connsiteX1" fmla="*/ 40897 w 246650"/>
              <a:gd name="connsiteY1" fmla="*/ 1 h 234772"/>
              <a:gd name="connsiteX2" fmla="*/ 117575 w 246650"/>
              <a:gd name="connsiteY2" fmla="*/ 0 h 234772"/>
              <a:gd name="connsiteX3" fmla="*/ 204477 w 246650"/>
              <a:gd name="connsiteY3" fmla="*/ 1 h 234772"/>
              <a:gd name="connsiteX4" fmla="*/ 246620 w 246650"/>
              <a:gd name="connsiteY4" fmla="*/ 436 h 234772"/>
              <a:gd name="connsiteX5" fmla="*/ 246011 w 246650"/>
              <a:gd name="connsiteY5" fmla="*/ 36588 h 234772"/>
              <a:gd name="connsiteX6" fmla="*/ 246650 w 246650"/>
              <a:gd name="connsiteY6" fmla="*/ 117081 h 234772"/>
              <a:gd name="connsiteX7" fmla="*/ 246011 w 246650"/>
              <a:gd name="connsiteY7" fmla="*/ 193306 h 234772"/>
              <a:gd name="connsiteX8" fmla="*/ 246620 w 246650"/>
              <a:gd name="connsiteY8" fmla="*/ 234598 h 234772"/>
              <a:gd name="connsiteX9" fmla="*/ 205116 w 246650"/>
              <a:gd name="connsiteY9" fmla="*/ 234772 h 234772"/>
              <a:gd name="connsiteX10" fmla="*/ 118215 w 246650"/>
              <a:gd name="connsiteY10" fmla="*/ 234772 h 234772"/>
              <a:gd name="connsiteX11" fmla="*/ 39619 w 246650"/>
              <a:gd name="connsiteY11" fmla="*/ 234162 h 234772"/>
              <a:gd name="connsiteX12" fmla="*/ 1250 w 246650"/>
              <a:gd name="connsiteY12" fmla="*/ 234598 h 234772"/>
              <a:gd name="connsiteX13" fmla="*/ 641 w 246650"/>
              <a:gd name="connsiteY13" fmla="*/ 194525 h 234772"/>
              <a:gd name="connsiteX14" fmla="*/ 641 w 246650"/>
              <a:gd name="connsiteY14" fmla="*/ 117081 h 234772"/>
              <a:gd name="connsiteX15" fmla="*/ 0 w 246650"/>
              <a:gd name="connsiteY15" fmla="*/ 61045 h 234772"/>
              <a:gd name="connsiteX16" fmla="*/ 1250 w 246650"/>
              <a:gd name="connsiteY16" fmla="*/ 436 h 234772"/>
              <a:gd name="connsiteX0" fmla="*/ 638 w 246038"/>
              <a:gd name="connsiteY0" fmla="*/ 436 h 234772"/>
              <a:gd name="connsiteX1" fmla="*/ 40285 w 246038"/>
              <a:gd name="connsiteY1" fmla="*/ 1 h 234772"/>
              <a:gd name="connsiteX2" fmla="*/ 116963 w 246038"/>
              <a:gd name="connsiteY2" fmla="*/ 0 h 234772"/>
              <a:gd name="connsiteX3" fmla="*/ 203865 w 246038"/>
              <a:gd name="connsiteY3" fmla="*/ 1 h 234772"/>
              <a:gd name="connsiteX4" fmla="*/ 246008 w 246038"/>
              <a:gd name="connsiteY4" fmla="*/ 436 h 234772"/>
              <a:gd name="connsiteX5" fmla="*/ 245399 w 246038"/>
              <a:gd name="connsiteY5" fmla="*/ 36588 h 234772"/>
              <a:gd name="connsiteX6" fmla="*/ 246038 w 246038"/>
              <a:gd name="connsiteY6" fmla="*/ 117081 h 234772"/>
              <a:gd name="connsiteX7" fmla="*/ 245399 w 246038"/>
              <a:gd name="connsiteY7" fmla="*/ 193306 h 234772"/>
              <a:gd name="connsiteX8" fmla="*/ 246008 w 246038"/>
              <a:gd name="connsiteY8" fmla="*/ 234598 h 234772"/>
              <a:gd name="connsiteX9" fmla="*/ 204504 w 246038"/>
              <a:gd name="connsiteY9" fmla="*/ 234772 h 234772"/>
              <a:gd name="connsiteX10" fmla="*/ 117603 w 246038"/>
              <a:gd name="connsiteY10" fmla="*/ 234772 h 234772"/>
              <a:gd name="connsiteX11" fmla="*/ 39007 w 246038"/>
              <a:gd name="connsiteY11" fmla="*/ 234162 h 234772"/>
              <a:gd name="connsiteX12" fmla="*/ 638 w 246038"/>
              <a:gd name="connsiteY12" fmla="*/ 234598 h 234772"/>
              <a:gd name="connsiteX13" fmla="*/ 29 w 246038"/>
              <a:gd name="connsiteY13" fmla="*/ 194525 h 234772"/>
              <a:gd name="connsiteX14" fmla="*/ 29 w 246038"/>
              <a:gd name="connsiteY14" fmla="*/ 117081 h 234772"/>
              <a:gd name="connsiteX15" fmla="*/ 669 w 246038"/>
              <a:gd name="connsiteY15" fmla="*/ 62879 h 234772"/>
              <a:gd name="connsiteX16" fmla="*/ 638 w 246038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94525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81078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79244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658 h 235994"/>
              <a:gd name="connsiteX1" fmla="*/ 67224 w 246070"/>
              <a:gd name="connsiteY1" fmla="*/ 0 h 235994"/>
              <a:gd name="connsiteX2" fmla="*/ 116995 w 246070"/>
              <a:gd name="connsiteY2" fmla="*/ 1222 h 235994"/>
              <a:gd name="connsiteX3" fmla="*/ 203897 w 246070"/>
              <a:gd name="connsiteY3" fmla="*/ 1223 h 235994"/>
              <a:gd name="connsiteX4" fmla="*/ 246040 w 246070"/>
              <a:gd name="connsiteY4" fmla="*/ 1658 h 235994"/>
              <a:gd name="connsiteX5" fmla="*/ 245431 w 246070"/>
              <a:gd name="connsiteY5" fmla="*/ 63488 h 235994"/>
              <a:gd name="connsiteX6" fmla="*/ 246070 w 246070"/>
              <a:gd name="connsiteY6" fmla="*/ 118303 h 235994"/>
              <a:gd name="connsiteX7" fmla="*/ 245431 w 246070"/>
              <a:gd name="connsiteY7" fmla="*/ 179855 h 235994"/>
              <a:gd name="connsiteX8" fmla="*/ 246040 w 246070"/>
              <a:gd name="connsiteY8" fmla="*/ 235820 h 235994"/>
              <a:gd name="connsiteX9" fmla="*/ 204536 w 246070"/>
              <a:gd name="connsiteY9" fmla="*/ 235994 h 235994"/>
              <a:gd name="connsiteX10" fmla="*/ 117635 w 246070"/>
              <a:gd name="connsiteY10" fmla="*/ 235994 h 235994"/>
              <a:gd name="connsiteX11" fmla="*/ 39039 w 246070"/>
              <a:gd name="connsiteY11" fmla="*/ 235384 h 235994"/>
              <a:gd name="connsiteX12" fmla="*/ 670 w 246070"/>
              <a:gd name="connsiteY12" fmla="*/ 235820 h 235994"/>
              <a:gd name="connsiteX13" fmla="*/ 61 w 246070"/>
              <a:gd name="connsiteY13" fmla="*/ 180462 h 235994"/>
              <a:gd name="connsiteX14" fmla="*/ 61 w 246070"/>
              <a:gd name="connsiteY14" fmla="*/ 118303 h 235994"/>
              <a:gd name="connsiteX15" fmla="*/ 60 w 246070"/>
              <a:gd name="connsiteY15" fmla="*/ 64101 h 235994"/>
              <a:gd name="connsiteX16" fmla="*/ 670 w 246070"/>
              <a:gd name="connsiteY16" fmla="*/ 1658 h 235994"/>
              <a:gd name="connsiteX0" fmla="*/ 670 w 246070"/>
              <a:gd name="connsiteY0" fmla="*/ 436 h 234772"/>
              <a:gd name="connsiteX1" fmla="*/ 68505 w 246070"/>
              <a:gd name="connsiteY1" fmla="*/ 612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046 h 235382"/>
              <a:gd name="connsiteX1" fmla="*/ 61458 w 246070"/>
              <a:gd name="connsiteY1" fmla="*/ 611 h 235382"/>
              <a:gd name="connsiteX2" fmla="*/ 116995 w 246070"/>
              <a:gd name="connsiteY2" fmla="*/ 610 h 235382"/>
              <a:gd name="connsiteX3" fmla="*/ 185959 w 246070"/>
              <a:gd name="connsiteY3" fmla="*/ 0 h 235382"/>
              <a:gd name="connsiteX4" fmla="*/ 246040 w 246070"/>
              <a:gd name="connsiteY4" fmla="*/ 1046 h 235382"/>
              <a:gd name="connsiteX5" fmla="*/ 245431 w 246070"/>
              <a:gd name="connsiteY5" fmla="*/ 62876 h 235382"/>
              <a:gd name="connsiteX6" fmla="*/ 246070 w 246070"/>
              <a:gd name="connsiteY6" fmla="*/ 117691 h 235382"/>
              <a:gd name="connsiteX7" fmla="*/ 245431 w 246070"/>
              <a:gd name="connsiteY7" fmla="*/ 179243 h 235382"/>
              <a:gd name="connsiteX8" fmla="*/ 246040 w 246070"/>
              <a:gd name="connsiteY8" fmla="*/ 235208 h 235382"/>
              <a:gd name="connsiteX9" fmla="*/ 204536 w 246070"/>
              <a:gd name="connsiteY9" fmla="*/ 235382 h 235382"/>
              <a:gd name="connsiteX10" fmla="*/ 117635 w 246070"/>
              <a:gd name="connsiteY10" fmla="*/ 235382 h 235382"/>
              <a:gd name="connsiteX11" fmla="*/ 39039 w 246070"/>
              <a:gd name="connsiteY11" fmla="*/ 234772 h 235382"/>
              <a:gd name="connsiteX12" fmla="*/ 670 w 246070"/>
              <a:gd name="connsiteY12" fmla="*/ 235208 h 235382"/>
              <a:gd name="connsiteX13" fmla="*/ 61 w 246070"/>
              <a:gd name="connsiteY13" fmla="*/ 179850 h 235382"/>
              <a:gd name="connsiteX14" fmla="*/ 61 w 246070"/>
              <a:gd name="connsiteY14" fmla="*/ 117691 h 235382"/>
              <a:gd name="connsiteX15" fmla="*/ 60 w 246070"/>
              <a:gd name="connsiteY15" fmla="*/ 63489 h 235382"/>
              <a:gd name="connsiteX16" fmla="*/ 670 w 246070"/>
              <a:gd name="connsiteY16" fmla="*/ 1046 h 23538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161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4024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2743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070" h="234773">
                <a:moveTo>
                  <a:pt x="670" y="436"/>
                </a:moveTo>
                <a:lnTo>
                  <a:pt x="61458" y="1"/>
                </a:lnTo>
                <a:lnTo>
                  <a:pt x="116995" y="0"/>
                </a:lnTo>
                <a:lnTo>
                  <a:pt x="185318" y="613"/>
                </a:lnTo>
                <a:lnTo>
                  <a:pt x="246040" y="436"/>
                </a:lnTo>
                <a:lnTo>
                  <a:pt x="245431" y="62266"/>
                </a:lnTo>
                <a:cubicBezTo>
                  <a:pt x="245436" y="81707"/>
                  <a:pt x="245969" y="84079"/>
                  <a:pt x="246070" y="117081"/>
                </a:cubicBezTo>
                <a:cubicBezTo>
                  <a:pt x="246071" y="138413"/>
                  <a:pt x="245430" y="157301"/>
                  <a:pt x="245431" y="178633"/>
                </a:cubicBezTo>
                <a:cubicBezTo>
                  <a:pt x="245420" y="196473"/>
                  <a:pt x="246051" y="216758"/>
                  <a:pt x="246040" y="234598"/>
                </a:cubicBezTo>
                <a:lnTo>
                  <a:pt x="184035" y="234772"/>
                </a:lnTo>
                <a:lnTo>
                  <a:pt x="117635" y="234772"/>
                </a:lnTo>
                <a:lnTo>
                  <a:pt x="62743" y="234773"/>
                </a:lnTo>
                <a:lnTo>
                  <a:pt x="670" y="234598"/>
                </a:lnTo>
                <a:lnTo>
                  <a:pt x="61" y="179240"/>
                </a:lnTo>
                <a:lnTo>
                  <a:pt x="61" y="117081"/>
                </a:lnTo>
                <a:cubicBezTo>
                  <a:pt x="-153" y="98402"/>
                  <a:pt x="274" y="81558"/>
                  <a:pt x="60" y="62879"/>
                </a:cubicBezTo>
                <a:cubicBezTo>
                  <a:pt x="477" y="42676"/>
                  <a:pt x="253" y="20639"/>
                  <a:pt x="670" y="43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sp>
        <p:nvSpPr>
          <p:cNvPr id="110" name="Rectangle 38"/>
          <p:cNvSpPr/>
          <p:nvPr/>
        </p:nvSpPr>
        <p:spPr bwMode="auto">
          <a:xfrm>
            <a:off x="7016750" y="2990850"/>
            <a:ext cx="398463" cy="398463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-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11" name="Rectangle 65"/>
          <p:cNvSpPr/>
          <p:nvPr/>
        </p:nvSpPr>
        <p:spPr bwMode="auto">
          <a:xfrm>
            <a:off x="7526338" y="3502025"/>
            <a:ext cx="250825" cy="250825"/>
          </a:xfrm>
          <a:custGeom>
            <a:avLst/>
            <a:gdLst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5370 w 245370"/>
              <a:gd name="connsiteY2" fmla="*/ 234162 h 234162"/>
              <a:gd name="connsiteX3" fmla="*/ 0 w 245370"/>
              <a:gd name="connsiteY3" fmla="*/ 234162 h 234162"/>
              <a:gd name="connsiteX4" fmla="*/ 0 w 245370"/>
              <a:gd name="connsiteY4" fmla="*/ 0 h 234162"/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4353 w 245370"/>
              <a:gd name="connsiteY2" fmla="*/ 63932 h 234162"/>
              <a:gd name="connsiteX3" fmla="*/ 245370 w 245370"/>
              <a:gd name="connsiteY3" fmla="*/ 234162 h 234162"/>
              <a:gd name="connsiteX4" fmla="*/ 0 w 245370"/>
              <a:gd name="connsiteY4" fmla="*/ 234162 h 234162"/>
              <a:gd name="connsiteX5" fmla="*/ 0 w 245370"/>
              <a:gd name="connsiteY5" fmla="*/ 0 h 234162"/>
              <a:gd name="connsiteX0" fmla="*/ 0 w 245370"/>
              <a:gd name="connsiteY0" fmla="*/ 436 h 234598"/>
              <a:gd name="connsiteX1" fmla="*/ 116325 w 245370"/>
              <a:gd name="connsiteY1" fmla="*/ 0 h 234598"/>
              <a:gd name="connsiteX2" fmla="*/ 245370 w 245370"/>
              <a:gd name="connsiteY2" fmla="*/ 436 h 234598"/>
              <a:gd name="connsiteX3" fmla="*/ 244353 w 245370"/>
              <a:gd name="connsiteY3" fmla="*/ 64368 h 234598"/>
              <a:gd name="connsiteX4" fmla="*/ 245370 w 245370"/>
              <a:gd name="connsiteY4" fmla="*/ 234598 h 234598"/>
              <a:gd name="connsiteX5" fmla="*/ 0 w 245370"/>
              <a:gd name="connsiteY5" fmla="*/ 234598 h 234598"/>
              <a:gd name="connsiteX6" fmla="*/ 0 w 245370"/>
              <a:gd name="connsiteY6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45370 w 245370"/>
              <a:gd name="connsiteY3" fmla="*/ 436 h 234598"/>
              <a:gd name="connsiteX4" fmla="*/ 244353 w 245370"/>
              <a:gd name="connsiteY4" fmla="*/ 64368 h 234598"/>
              <a:gd name="connsiteX5" fmla="*/ 245370 w 245370"/>
              <a:gd name="connsiteY5" fmla="*/ 234598 h 234598"/>
              <a:gd name="connsiteX6" fmla="*/ 0 w 245370"/>
              <a:gd name="connsiteY6" fmla="*/ 234598 h 234598"/>
              <a:gd name="connsiteX7" fmla="*/ 0 w 245370"/>
              <a:gd name="connsiteY7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03227 w 245370"/>
              <a:gd name="connsiteY3" fmla="*/ 1 h 234598"/>
              <a:gd name="connsiteX4" fmla="*/ 245370 w 245370"/>
              <a:gd name="connsiteY4" fmla="*/ 436 h 234598"/>
              <a:gd name="connsiteX5" fmla="*/ 244353 w 245370"/>
              <a:gd name="connsiteY5" fmla="*/ 64368 h 234598"/>
              <a:gd name="connsiteX6" fmla="*/ 245370 w 245370"/>
              <a:gd name="connsiteY6" fmla="*/ 234598 h 234598"/>
              <a:gd name="connsiteX7" fmla="*/ 0 w 245370"/>
              <a:gd name="connsiteY7" fmla="*/ 234598 h 234598"/>
              <a:gd name="connsiteX8" fmla="*/ 0 w 245370"/>
              <a:gd name="connsiteY8" fmla="*/ 436 h 234598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0 w 245370"/>
              <a:gd name="connsiteY8" fmla="*/ 234598 h 234772"/>
              <a:gd name="connsiteX9" fmla="*/ 0 w 245370"/>
              <a:gd name="connsiteY9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38369 w 245370"/>
              <a:gd name="connsiteY8" fmla="*/ 234162 h 234772"/>
              <a:gd name="connsiteX9" fmla="*/ 0 w 245370"/>
              <a:gd name="connsiteY9" fmla="*/ 234598 h 234772"/>
              <a:gd name="connsiteX10" fmla="*/ 0 w 245370"/>
              <a:gd name="connsiteY10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203866 w 245370"/>
              <a:gd name="connsiteY7" fmla="*/ 234772 h 234772"/>
              <a:gd name="connsiteX8" fmla="*/ 116965 w 245370"/>
              <a:gd name="connsiteY8" fmla="*/ 234772 h 234772"/>
              <a:gd name="connsiteX9" fmla="*/ 38369 w 245370"/>
              <a:gd name="connsiteY9" fmla="*/ 234162 h 234772"/>
              <a:gd name="connsiteX10" fmla="*/ 0 w 245370"/>
              <a:gd name="connsiteY10" fmla="*/ 234598 h 234772"/>
              <a:gd name="connsiteX11" fmla="*/ 0 w 245370"/>
              <a:gd name="connsiteY11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4962 w 245979"/>
              <a:gd name="connsiteY5" fmla="*/ 64368 h 234772"/>
              <a:gd name="connsiteX6" fmla="*/ 245979 w 245979"/>
              <a:gd name="connsiteY6" fmla="*/ 234598 h 234772"/>
              <a:gd name="connsiteX7" fmla="*/ 204475 w 245979"/>
              <a:gd name="connsiteY7" fmla="*/ 234772 h 234772"/>
              <a:gd name="connsiteX8" fmla="*/ 117574 w 245979"/>
              <a:gd name="connsiteY8" fmla="*/ 234772 h 234772"/>
              <a:gd name="connsiteX9" fmla="*/ 38978 w 245979"/>
              <a:gd name="connsiteY9" fmla="*/ 234162 h 234772"/>
              <a:gd name="connsiteX10" fmla="*/ 609 w 245979"/>
              <a:gd name="connsiteY10" fmla="*/ 234598 h 234772"/>
              <a:gd name="connsiteX11" fmla="*/ 0 w 245979"/>
              <a:gd name="connsiteY11" fmla="*/ 117081 h 234772"/>
              <a:gd name="connsiteX12" fmla="*/ 609 w 245979"/>
              <a:gd name="connsiteY12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5979 w 245979"/>
              <a:gd name="connsiteY5" fmla="*/ 234598 h 234772"/>
              <a:gd name="connsiteX6" fmla="*/ 204475 w 245979"/>
              <a:gd name="connsiteY6" fmla="*/ 234772 h 234772"/>
              <a:gd name="connsiteX7" fmla="*/ 117574 w 245979"/>
              <a:gd name="connsiteY7" fmla="*/ 234772 h 234772"/>
              <a:gd name="connsiteX8" fmla="*/ 38978 w 245979"/>
              <a:gd name="connsiteY8" fmla="*/ 234162 h 234772"/>
              <a:gd name="connsiteX9" fmla="*/ 609 w 245979"/>
              <a:gd name="connsiteY9" fmla="*/ 234598 h 234772"/>
              <a:gd name="connsiteX10" fmla="*/ 0 w 245979"/>
              <a:gd name="connsiteY10" fmla="*/ 117081 h 234772"/>
              <a:gd name="connsiteX11" fmla="*/ 609 w 245979"/>
              <a:gd name="connsiteY11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6009 w 246009"/>
              <a:gd name="connsiteY5" fmla="*/ 117081 h 234772"/>
              <a:gd name="connsiteX6" fmla="*/ 245979 w 246009"/>
              <a:gd name="connsiteY6" fmla="*/ 234598 h 234772"/>
              <a:gd name="connsiteX7" fmla="*/ 204475 w 246009"/>
              <a:gd name="connsiteY7" fmla="*/ 234772 h 234772"/>
              <a:gd name="connsiteX8" fmla="*/ 117574 w 246009"/>
              <a:gd name="connsiteY8" fmla="*/ 234772 h 234772"/>
              <a:gd name="connsiteX9" fmla="*/ 38978 w 246009"/>
              <a:gd name="connsiteY9" fmla="*/ 234162 h 234772"/>
              <a:gd name="connsiteX10" fmla="*/ 609 w 246009"/>
              <a:gd name="connsiteY10" fmla="*/ 234598 h 234772"/>
              <a:gd name="connsiteX11" fmla="*/ 0 w 246009"/>
              <a:gd name="connsiteY11" fmla="*/ 117081 h 234772"/>
              <a:gd name="connsiteX12" fmla="*/ 609 w 246009"/>
              <a:gd name="connsiteY12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979 w 246009"/>
              <a:gd name="connsiteY7" fmla="*/ 234598 h 234772"/>
              <a:gd name="connsiteX8" fmla="*/ 204475 w 246009"/>
              <a:gd name="connsiteY8" fmla="*/ 234772 h 234772"/>
              <a:gd name="connsiteX9" fmla="*/ 117574 w 246009"/>
              <a:gd name="connsiteY9" fmla="*/ 234772 h 234772"/>
              <a:gd name="connsiteX10" fmla="*/ 38978 w 246009"/>
              <a:gd name="connsiteY10" fmla="*/ 234162 h 234772"/>
              <a:gd name="connsiteX11" fmla="*/ 609 w 246009"/>
              <a:gd name="connsiteY11" fmla="*/ 234598 h 234772"/>
              <a:gd name="connsiteX12" fmla="*/ 0 w 246009"/>
              <a:gd name="connsiteY12" fmla="*/ 117081 h 234772"/>
              <a:gd name="connsiteX13" fmla="*/ 609 w 246009"/>
              <a:gd name="connsiteY13" fmla="*/ 436 h 234772"/>
              <a:gd name="connsiteX0" fmla="*/ 609 w 248857"/>
              <a:gd name="connsiteY0" fmla="*/ 436 h 234772"/>
              <a:gd name="connsiteX1" fmla="*/ 40256 w 248857"/>
              <a:gd name="connsiteY1" fmla="*/ 1 h 234772"/>
              <a:gd name="connsiteX2" fmla="*/ 116934 w 248857"/>
              <a:gd name="connsiteY2" fmla="*/ 0 h 234772"/>
              <a:gd name="connsiteX3" fmla="*/ 203836 w 248857"/>
              <a:gd name="connsiteY3" fmla="*/ 1 h 234772"/>
              <a:gd name="connsiteX4" fmla="*/ 245979 w 248857"/>
              <a:gd name="connsiteY4" fmla="*/ 436 h 234772"/>
              <a:gd name="connsiteX5" fmla="*/ 245370 w 248857"/>
              <a:gd name="connsiteY5" fmla="*/ 36588 h 234772"/>
              <a:gd name="connsiteX6" fmla="*/ 246009 w 248857"/>
              <a:gd name="connsiteY6" fmla="*/ 117081 h 234772"/>
              <a:gd name="connsiteX7" fmla="*/ 245370 w 248857"/>
              <a:gd name="connsiteY7" fmla="*/ 193306 h 234772"/>
              <a:gd name="connsiteX8" fmla="*/ 245979 w 248857"/>
              <a:gd name="connsiteY8" fmla="*/ 234598 h 234772"/>
              <a:gd name="connsiteX9" fmla="*/ 204475 w 248857"/>
              <a:gd name="connsiteY9" fmla="*/ 234772 h 234772"/>
              <a:gd name="connsiteX10" fmla="*/ 117574 w 248857"/>
              <a:gd name="connsiteY10" fmla="*/ 234772 h 234772"/>
              <a:gd name="connsiteX11" fmla="*/ 38978 w 248857"/>
              <a:gd name="connsiteY11" fmla="*/ 234162 h 234772"/>
              <a:gd name="connsiteX12" fmla="*/ 609 w 248857"/>
              <a:gd name="connsiteY12" fmla="*/ 234598 h 234772"/>
              <a:gd name="connsiteX13" fmla="*/ 0 w 248857"/>
              <a:gd name="connsiteY13" fmla="*/ 117081 h 234772"/>
              <a:gd name="connsiteX14" fmla="*/ 609 w 248857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609 w 246009"/>
              <a:gd name="connsiteY15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0 w 246009"/>
              <a:gd name="connsiteY15" fmla="*/ 35978 h 234772"/>
              <a:gd name="connsiteX16" fmla="*/ 609 w 246009"/>
              <a:gd name="connsiteY16" fmla="*/ 436 h 234772"/>
              <a:gd name="connsiteX0" fmla="*/ 1250 w 246650"/>
              <a:gd name="connsiteY0" fmla="*/ 436 h 234772"/>
              <a:gd name="connsiteX1" fmla="*/ 40897 w 246650"/>
              <a:gd name="connsiteY1" fmla="*/ 1 h 234772"/>
              <a:gd name="connsiteX2" fmla="*/ 117575 w 246650"/>
              <a:gd name="connsiteY2" fmla="*/ 0 h 234772"/>
              <a:gd name="connsiteX3" fmla="*/ 204477 w 246650"/>
              <a:gd name="connsiteY3" fmla="*/ 1 h 234772"/>
              <a:gd name="connsiteX4" fmla="*/ 246620 w 246650"/>
              <a:gd name="connsiteY4" fmla="*/ 436 h 234772"/>
              <a:gd name="connsiteX5" fmla="*/ 246011 w 246650"/>
              <a:gd name="connsiteY5" fmla="*/ 36588 h 234772"/>
              <a:gd name="connsiteX6" fmla="*/ 246650 w 246650"/>
              <a:gd name="connsiteY6" fmla="*/ 117081 h 234772"/>
              <a:gd name="connsiteX7" fmla="*/ 246011 w 246650"/>
              <a:gd name="connsiteY7" fmla="*/ 193306 h 234772"/>
              <a:gd name="connsiteX8" fmla="*/ 246620 w 246650"/>
              <a:gd name="connsiteY8" fmla="*/ 234598 h 234772"/>
              <a:gd name="connsiteX9" fmla="*/ 205116 w 246650"/>
              <a:gd name="connsiteY9" fmla="*/ 234772 h 234772"/>
              <a:gd name="connsiteX10" fmla="*/ 118215 w 246650"/>
              <a:gd name="connsiteY10" fmla="*/ 234772 h 234772"/>
              <a:gd name="connsiteX11" fmla="*/ 39619 w 246650"/>
              <a:gd name="connsiteY11" fmla="*/ 234162 h 234772"/>
              <a:gd name="connsiteX12" fmla="*/ 1250 w 246650"/>
              <a:gd name="connsiteY12" fmla="*/ 234598 h 234772"/>
              <a:gd name="connsiteX13" fmla="*/ 641 w 246650"/>
              <a:gd name="connsiteY13" fmla="*/ 194525 h 234772"/>
              <a:gd name="connsiteX14" fmla="*/ 641 w 246650"/>
              <a:gd name="connsiteY14" fmla="*/ 117081 h 234772"/>
              <a:gd name="connsiteX15" fmla="*/ 0 w 246650"/>
              <a:gd name="connsiteY15" fmla="*/ 61045 h 234772"/>
              <a:gd name="connsiteX16" fmla="*/ 1250 w 246650"/>
              <a:gd name="connsiteY16" fmla="*/ 436 h 234772"/>
              <a:gd name="connsiteX0" fmla="*/ 638 w 246038"/>
              <a:gd name="connsiteY0" fmla="*/ 436 h 234772"/>
              <a:gd name="connsiteX1" fmla="*/ 40285 w 246038"/>
              <a:gd name="connsiteY1" fmla="*/ 1 h 234772"/>
              <a:gd name="connsiteX2" fmla="*/ 116963 w 246038"/>
              <a:gd name="connsiteY2" fmla="*/ 0 h 234772"/>
              <a:gd name="connsiteX3" fmla="*/ 203865 w 246038"/>
              <a:gd name="connsiteY3" fmla="*/ 1 h 234772"/>
              <a:gd name="connsiteX4" fmla="*/ 246008 w 246038"/>
              <a:gd name="connsiteY4" fmla="*/ 436 h 234772"/>
              <a:gd name="connsiteX5" fmla="*/ 245399 w 246038"/>
              <a:gd name="connsiteY5" fmla="*/ 36588 h 234772"/>
              <a:gd name="connsiteX6" fmla="*/ 246038 w 246038"/>
              <a:gd name="connsiteY6" fmla="*/ 117081 h 234772"/>
              <a:gd name="connsiteX7" fmla="*/ 245399 w 246038"/>
              <a:gd name="connsiteY7" fmla="*/ 193306 h 234772"/>
              <a:gd name="connsiteX8" fmla="*/ 246008 w 246038"/>
              <a:gd name="connsiteY8" fmla="*/ 234598 h 234772"/>
              <a:gd name="connsiteX9" fmla="*/ 204504 w 246038"/>
              <a:gd name="connsiteY9" fmla="*/ 234772 h 234772"/>
              <a:gd name="connsiteX10" fmla="*/ 117603 w 246038"/>
              <a:gd name="connsiteY10" fmla="*/ 234772 h 234772"/>
              <a:gd name="connsiteX11" fmla="*/ 39007 w 246038"/>
              <a:gd name="connsiteY11" fmla="*/ 234162 h 234772"/>
              <a:gd name="connsiteX12" fmla="*/ 638 w 246038"/>
              <a:gd name="connsiteY12" fmla="*/ 234598 h 234772"/>
              <a:gd name="connsiteX13" fmla="*/ 29 w 246038"/>
              <a:gd name="connsiteY13" fmla="*/ 194525 h 234772"/>
              <a:gd name="connsiteX14" fmla="*/ 29 w 246038"/>
              <a:gd name="connsiteY14" fmla="*/ 117081 h 234772"/>
              <a:gd name="connsiteX15" fmla="*/ 669 w 246038"/>
              <a:gd name="connsiteY15" fmla="*/ 62879 h 234772"/>
              <a:gd name="connsiteX16" fmla="*/ 638 w 246038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94525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81078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79244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658 h 235994"/>
              <a:gd name="connsiteX1" fmla="*/ 67224 w 246070"/>
              <a:gd name="connsiteY1" fmla="*/ 0 h 235994"/>
              <a:gd name="connsiteX2" fmla="*/ 116995 w 246070"/>
              <a:gd name="connsiteY2" fmla="*/ 1222 h 235994"/>
              <a:gd name="connsiteX3" fmla="*/ 203897 w 246070"/>
              <a:gd name="connsiteY3" fmla="*/ 1223 h 235994"/>
              <a:gd name="connsiteX4" fmla="*/ 246040 w 246070"/>
              <a:gd name="connsiteY4" fmla="*/ 1658 h 235994"/>
              <a:gd name="connsiteX5" fmla="*/ 245431 w 246070"/>
              <a:gd name="connsiteY5" fmla="*/ 63488 h 235994"/>
              <a:gd name="connsiteX6" fmla="*/ 246070 w 246070"/>
              <a:gd name="connsiteY6" fmla="*/ 118303 h 235994"/>
              <a:gd name="connsiteX7" fmla="*/ 245431 w 246070"/>
              <a:gd name="connsiteY7" fmla="*/ 179855 h 235994"/>
              <a:gd name="connsiteX8" fmla="*/ 246040 w 246070"/>
              <a:gd name="connsiteY8" fmla="*/ 235820 h 235994"/>
              <a:gd name="connsiteX9" fmla="*/ 204536 w 246070"/>
              <a:gd name="connsiteY9" fmla="*/ 235994 h 235994"/>
              <a:gd name="connsiteX10" fmla="*/ 117635 w 246070"/>
              <a:gd name="connsiteY10" fmla="*/ 235994 h 235994"/>
              <a:gd name="connsiteX11" fmla="*/ 39039 w 246070"/>
              <a:gd name="connsiteY11" fmla="*/ 235384 h 235994"/>
              <a:gd name="connsiteX12" fmla="*/ 670 w 246070"/>
              <a:gd name="connsiteY12" fmla="*/ 235820 h 235994"/>
              <a:gd name="connsiteX13" fmla="*/ 61 w 246070"/>
              <a:gd name="connsiteY13" fmla="*/ 180462 h 235994"/>
              <a:gd name="connsiteX14" fmla="*/ 61 w 246070"/>
              <a:gd name="connsiteY14" fmla="*/ 118303 h 235994"/>
              <a:gd name="connsiteX15" fmla="*/ 60 w 246070"/>
              <a:gd name="connsiteY15" fmla="*/ 64101 h 235994"/>
              <a:gd name="connsiteX16" fmla="*/ 670 w 246070"/>
              <a:gd name="connsiteY16" fmla="*/ 1658 h 235994"/>
              <a:gd name="connsiteX0" fmla="*/ 670 w 246070"/>
              <a:gd name="connsiteY0" fmla="*/ 436 h 234772"/>
              <a:gd name="connsiteX1" fmla="*/ 68505 w 246070"/>
              <a:gd name="connsiteY1" fmla="*/ 612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046 h 235382"/>
              <a:gd name="connsiteX1" fmla="*/ 61458 w 246070"/>
              <a:gd name="connsiteY1" fmla="*/ 611 h 235382"/>
              <a:gd name="connsiteX2" fmla="*/ 116995 w 246070"/>
              <a:gd name="connsiteY2" fmla="*/ 610 h 235382"/>
              <a:gd name="connsiteX3" fmla="*/ 185959 w 246070"/>
              <a:gd name="connsiteY3" fmla="*/ 0 h 235382"/>
              <a:gd name="connsiteX4" fmla="*/ 246040 w 246070"/>
              <a:gd name="connsiteY4" fmla="*/ 1046 h 235382"/>
              <a:gd name="connsiteX5" fmla="*/ 245431 w 246070"/>
              <a:gd name="connsiteY5" fmla="*/ 62876 h 235382"/>
              <a:gd name="connsiteX6" fmla="*/ 246070 w 246070"/>
              <a:gd name="connsiteY6" fmla="*/ 117691 h 235382"/>
              <a:gd name="connsiteX7" fmla="*/ 245431 w 246070"/>
              <a:gd name="connsiteY7" fmla="*/ 179243 h 235382"/>
              <a:gd name="connsiteX8" fmla="*/ 246040 w 246070"/>
              <a:gd name="connsiteY8" fmla="*/ 235208 h 235382"/>
              <a:gd name="connsiteX9" fmla="*/ 204536 w 246070"/>
              <a:gd name="connsiteY9" fmla="*/ 235382 h 235382"/>
              <a:gd name="connsiteX10" fmla="*/ 117635 w 246070"/>
              <a:gd name="connsiteY10" fmla="*/ 235382 h 235382"/>
              <a:gd name="connsiteX11" fmla="*/ 39039 w 246070"/>
              <a:gd name="connsiteY11" fmla="*/ 234772 h 235382"/>
              <a:gd name="connsiteX12" fmla="*/ 670 w 246070"/>
              <a:gd name="connsiteY12" fmla="*/ 235208 h 235382"/>
              <a:gd name="connsiteX13" fmla="*/ 61 w 246070"/>
              <a:gd name="connsiteY13" fmla="*/ 179850 h 235382"/>
              <a:gd name="connsiteX14" fmla="*/ 61 w 246070"/>
              <a:gd name="connsiteY14" fmla="*/ 117691 h 235382"/>
              <a:gd name="connsiteX15" fmla="*/ 60 w 246070"/>
              <a:gd name="connsiteY15" fmla="*/ 63489 h 235382"/>
              <a:gd name="connsiteX16" fmla="*/ 670 w 246070"/>
              <a:gd name="connsiteY16" fmla="*/ 1046 h 23538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161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4024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2743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070" h="234773">
                <a:moveTo>
                  <a:pt x="670" y="436"/>
                </a:moveTo>
                <a:lnTo>
                  <a:pt x="61458" y="1"/>
                </a:lnTo>
                <a:lnTo>
                  <a:pt x="116995" y="0"/>
                </a:lnTo>
                <a:lnTo>
                  <a:pt x="185318" y="613"/>
                </a:lnTo>
                <a:lnTo>
                  <a:pt x="246040" y="436"/>
                </a:lnTo>
                <a:lnTo>
                  <a:pt x="245431" y="62266"/>
                </a:lnTo>
                <a:cubicBezTo>
                  <a:pt x="245436" y="81707"/>
                  <a:pt x="245969" y="84079"/>
                  <a:pt x="246070" y="117081"/>
                </a:cubicBezTo>
                <a:cubicBezTo>
                  <a:pt x="246071" y="138413"/>
                  <a:pt x="245430" y="157301"/>
                  <a:pt x="245431" y="178633"/>
                </a:cubicBezTo>
                <a:cubicBezTo>
                  <a:pt x="245420" y="196473"/>
                  <a:pt x="246051" y="216758"/>
                  <a:pt x="246040" y="234598"/>
                </a:cubicBezTo>
                <a:lnTo>
                  <a:pt x="184035" y="234772"/>
                </a:lnTo>
                <a:lnTo>
                  <a:pt x="117635" y="234772"/>
                </a:lnTo>
                <a:lnTo>
                  <a:pt x="62743" y="234773"/>
                </a:lnTo>
                <a:lnTo>
                  <a:pt x="670" y="234598"/>
                </a:lnTo>
                <a:lnTo>
                  <a:pt x="61" y="179240"/>
                </a:lnTo>
                <a:lnTo>
                  <a:pt x="61" y="117081"/>
                </a:lnTo>
                <a:cubicBezTo>
                  <a:pt x="-153" y="98402"/>
                  <a:pt x="274" y="81558"/>
                  <a:pt x="60" y="62879"/>
                </a:cubicBezTo>
                <a:cubicBezTo>
                  <a:pt x="477" y="42676"/>
                  <a:pt x="253" y="20639"/>
                  <a:pt x="670" y="43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cxnSp>
        <p:nvCxnSpPr>
          <p:cNvPr id="114" name="Straight Arrow Connector 113"/>
          <p:cNvCxnSpPr>
            <a:endCxn id="90" idx="2"/>
          </p:cNvCxnSpPr>
          <p:nvPr/>
        </p:nvCxnSpPr>
        <p:spPr bwMode="auto">
          <a:xfrm>
            <a:off x="5029200" y="1566863"/>
            <a:ext cx="0" cy="182562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 bwMode="auto">
          <a:xfrm>
            <a:off x="5907088" y="1568450"/>
            <a:ext cx="0" cy="18415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 bwMode="auto">
          <a:xfrm>
            <a:off x="6778625" y="1566863"/>
            <a:ext cx="0" cy="182562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 bwMode="auto">
          <a:xfrm>
            <a:off x="7656513" y="1566863"/>
            <a:ext cx="0" cy="182562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 bwMode="auto">
          <a:xfrm flipH="1" flipV="1">
            <a:off x="7789863" y="1924050"/>
            <a:ext cx="622300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 bwMode="auto">
          <a:xfrm>
            <a:off x="7789863" y="1800225"/>
            <a:ext cx="622300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 bwMode="auto">
          <a:xfrm>
            <a:off x="7789863" y="1984375"/>
            <a:ext cx="111125" cy="11430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 bwMode="auto">
          <a:xfrm>
            <a:off x="7788275" y="2676525"/>
            <a:ext cx="623888" cy="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 bwMode="auto">
          <a:xfrm flipH="1" flipV="1">
            <a:off x="7788275" y="2800350"/>
            <a:ext cx="623888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 bwMode="auto">
          <a:xfrm flipV="1">
            <a:off x="7789863" y="2497138"/>
            <a:ext cx="111125" cy="112712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 bwMode="auto">
          <a:xfrm>
            <a:off x="7789863" y="2859088"/>
            <a:ext cx="111125" cy="1158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 bwMode="auto">
          <a:xfrm>
            <a:off x="7788275" y="3551238"/>
            <a:ext cx="623888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 bwMode="auto">
          <a:xfrm flipH="1" flipV="1">
            <a:off x="7788275" y="3676650"/>
            <a:ext cx="623888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 bwMode="auto">
          <a:xfrm flipV="1">
            <a:off x="7788275" y="3373438"/>
            <a:ext cx="112713" cy="112712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 bwMode="auto">
          <a:xfrm>
            <a:off x="7764463" y="4637088"/>
            <a:ext cx="112712" cy="11430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endCxn id="185" idx="3"/>
          </p:cNvCxnSpPr>
          <p:nvPr/>
        </p:nvCxnSpPr>
        <p:spPr bwMode="auto">
          <a:xfrm>
            <a:off x="5091113" y="3768725"/>
            <a:ext cx="1587" cy="62547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185" idx="1"/>
          </p:cNvCxnSpPr>
          <p:nvPr/>
        </p:nvCxnSpPr>
        <p:spPr bwMode="auto">
          <a:xfrm flipV="1">
            <a:off x="4965700" y="3768725"/>
            <a:ext cx="1588" cy="6238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endCxn id="184" idx="0"/>
          </p:cNvCxnSpPr>
          <p:nvPr/>
        </p:nvCxnSpPr>
        <p:spPr bwMode="auto">
          <a:xfrm>
            <a:off x="5154613" y="3768725"/>
            <a:ext cx="111125" cy="112713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85" idx="5"/>
            <a:endCxn id="186" idx="15"/>
          </p:cNvCxnSpPr>
          <p:nvPr/>
        </p:nvCxnSpPr>
        <p:spPr bwMode="auto">
          <a:xfrm>
            <a:off x="5153025" y="4459288"/>
            <a:ext cx="622300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86" idx="13"/>
            <a:endCxn id="185" idx="7"/>
          </p:cNvCxnSpPr>
          <p:nvPr/>
        </p:nvCxnSpPr>
        <p:spPr bwMode="auto">
          <a:xfrm flipH="1" flipV="1">
            <a:off x="5153025" y="4583113"/>
            <a:ext cx="622300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85" idx="4"/>
            <a:endCxn id="184" idx="3"/>
          </p:cNvCxnSpPr>
          <p:nvPr/>
        </p:nvCxnSpPr>
        <p:spPr bwMode="auto">
          <a:xfrm flipV="1">
            <a:off x="5154613" y="4279900"/>
            <a:ext cx="111125" cy="11430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184" idx="2"/>
            <a:endCxn id="186" idx="0"/>
          </p:cNvCxnSpPr>
          <p:nvPr/>
        </p:nvCxnSpPr>
        <p:spPr bwMode="auto">
          <a:xfrm>
            <a:off x="5662613" y="4279900"/>
            <a:ext cx="112712" cy="11430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endCxn id="184" idx="1"/>
          </p:cNvCxnSpPr>
          <p:nvPr/>
        </p:nvCxnSpPr>
        <p:spPr bwMode="auto">
          <a:xfrm flipH="1">
            <a:off x="5662613" y="3768725"/>
            <a:ext cx="112712" cy="112713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endCxn id="186" idx="3"/>
          </p:cNvCxnSpPr>
          <p:nvPr/>
        </p:nvCxnSpPr>
        <p:spPr bwMode="auto">
          <a:xfrm>
            <a:off x="5962650" y="3768725"/>
            <a:ext cx="1588" cy="62547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86" idx="1"/>
          </p:cNvCxnSpPr>
          <p:nvPr/>
        </p:nvCxnSpPr>
        <p:spPr bwMode="auto">
          <a:xfrm flipV="1">
            <a:off x="5837238" y="3768725"/>
            <a:ext cx="1587" cy="6238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endCxn id="187" idx="0"/>
          </p:cNvCxnSpPr>
          <p:nvPr/>
        </p:nvCxnSpPr>
        <p:spPr bwMode="auto">
          <a:xfrm>
            <a:off x="6024563" y="3768725"/>
            <a:ext cx="112712" cy="11430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186" idx="5"/>
            <a:endCxn id="188" idx="15"/>
          </p:cNvCxnSpPr>
          <p:nvPr/>
        </p:nvCxnSpPr>
        <p:spPr bwMode="auto">
          <a:xfrm>
            <a:off x="6024563" y="4459288"/>
            <a:ext cx="622300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188" idx="13"/>
            <a:endCxn id="186" idx="7"/>
          </p:cNvCxnSpPr>
          <p:nvPr/>
        </p:nvCxnSpPr>
        <p:spPr bwMode="auto">
          <a:xfrm flipH="1" flipV="1">
            <a:off x="6024563" y="4583113"/>
            <a:ext cx="622300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186" idx="4"/>
            <a:endCxn id="187" idx="3"/>
          </p:cNvCxnSpPr>
          <p:nvPr/>
        </p:nvCxnSpPr>
        <p:spPr bwMode="auto">
          <a:xfrm flipV="1">
            <a:off x="6026150" y="4281488"/>
            <a:ext cx="111125" cy="112712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187" idx="2"/>
            <a:endCxn id="188" idx="0"/>
          </p:cNvCxnSpPr>
          <p:nvPr/>
        </p:nvCxnSpPr>
        <p:spPr bwMode="auto">
          <a:xfrm>
            <a:off x="6535738" y="4281488"/>
            <a:ext cx="112712" cy="112712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endCxn id="187" idx="1"/>
          </p:cNvCxnSpPr>
          <p:nvPr/>
        </p:nvCxnSpPr>
        <p:spPr bwMode="auto">
          <a:xfrm flipH="1">
            <a:off x="6535738" y="3768725"/>
            <a:ext cx="112712" cy="11430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endCxn id="188" idx="3"/>
          </p:cNvCxnSpPr>
          <p:nvPr/>
        </p:nvCxnSpPr>
        <p:spPr bwMode="auto">
          <a:xfrm>
            <a:off x="6834188" y="3768725"/>
            <a:ext cx="1587" cy="625475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88" idx="1"/>
          </p:cNvCxnSpPr>
          <p:nvPr/>
        </p:nvCxnSpPr>
        <p:spPr bwMode="auto">
          <a:xfrm flipV="1">
            <a:off x="6710363" y="3768725"/>
            <a:ext cx="1587" cy="62547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 bwMode="auto">
          <a:xfrm flipH="1" flipV="1">
            <a:off x="6897688" y="3709988"/>
            <a:ext cx="623887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endCxn id="189" idx="0"/>
          </p:cNvCxnSpPr>
          <p:nvPr/>
        </p:nvCxnSpPr>
        <p:spPr bwMode="auto">
          <a:xfrm>
            <a:off x="6897688" y="3768725"/>
            <a:ext cx="112712" cy="1143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endCxn id="190" idx="15"/>
          </p:cNvCxnSpPr>
          <p:nvPr/>
        </p:nvCxnSpPr>
        <p:spPr bwMode="auto">
          <a:xfrm>
            <a:off x="6897688" y="4460875"/>
            <a:ext cx="622300" cy="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190" idx="13"/>
          </p:cNvCxnSpPr>
          <p:nvPr/>
        </p:nvCxnSpPr>
        <p:spPr bwMode="auto">
          <a:xfrm flipH="1" flipV="1">
            <a:off x="6897688" y="4584700"/>
            <a:ext cx="622300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stCxn id="188" idx="4"/>
            <a:endCxn id="189" idx="3"/>
          </p:cNvCxnSpPr>
          <p:nvPr/>
        </p:nvCxnSpPr>
        <p:spPr bwMode="auto">
          <a:xfrm flipV="1">
            <a:off x="6897688" y="4281488"/>
            <a:ext cx="112712" cy="112712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189" idx="2"/>
            <a:endCxn id="190" idx="0"/>
          </p:cNvCxnSpPr>
          <p:nvPr/>
        </p:nvCxnSpPr>
        <p:spPr bwMode="auto">
          <a:xfrm>
            <a:off x="7408863" y="4281488"/>
            <a:ext cx="112712" cy="112712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endCxn id="189" idx="1"/>
          </p:cNvCxnSpPr>
          <p:nvPr/>
        </p:nvCxnSpPr>
        <p:spPr bwMode="auto">
          <a:xfrm flipH="1">
            <a:off x="7408863" y="3770313"/>
            <a:ext cx="112712" cy="112712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endCxn id="190" idx="3"/>
          </p:cNvCxnSpPr>
          <p:nvPr/>
        </p:nvCxnSpPr>
        <p:spPr bwMode="auto">
          <a:xfrm>
            <a:off x="7708900" y="3770313"/>
            <a:ext cx="0" cy="6238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90" idx="1"/>
          </p:cNvCxnSpPr>
          <p:nvPr/>
        </p:nvCxnSpPr>
        <p:spPr bwMode="auto">
          <a:xfrm flipV="1">
            <a:off x="7583488" y="3770313"/>
            <a:ext cx="1587" cy="6238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angle 38"/>
          <p:cNvSpPr/>
          <p:nvPr/>
        </p:nvSpPr>
        <p:spPr bwMode="auto">
          <a:xfrm>
            <a:off x="5265738" y="3881438"/>
            <a:ext cx="396875" cy="398462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85" name="Rectangle 65"/>
          <p:cNvSpPr/>
          <p:nvPr/>
        </p:nvSpPr>
        <p:spPr bwMode="auto">
          <a:xfrm>
            <a:off x="4903788" y="4392613"/>
            <a:ext cx="250825" cy="250825"/>
          </a:xfrm>
          <a:custGeom>
            <a:avLst/>
            <a:gdLst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5370 w 245370"/>
              <a:gd name="connsiteY2" fmla="*/ 234162 h 234162"/>
              <a:gd name="connsiteX3" fmla="*/ 0 w 245370"/>
              <a:gd name="connsiteY3" fmla="*/ 234162 h 234162"/>
              <a:gd name="connsiteX4" fmla="*/ 0 w 245370"/>
              <a:gd name="connsiteY4" fmla="*/ 0 h 234162"/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4353 w 245370"/>
              <a:gd name="connsiteY2" fmla="*/ 63932 h 234162"/>
              <a:gd name="connsiteX3" fmla="*/ 245370 w 245370"/>
              <a:gd name="connsiteY3" fmla="*/ 234162 h 234162"/>
              <a:gd name="connsiteX4" fmla="*/ 0 w 245370"/>
              <a:gd name="connsiteY4" fmla="*/ 234162 h 234162"/>
              <a:gd name="connsiteX5" fmla="*/ 0 w 245370"/>
              <a:gd name="connsiteY5" fmla="*/ 0 h 234162"/>
              <a:gd name="connsiteX0" fmla="*/ 0 w 245370"/>
              <a:gd name="connsiteY0" fmla="*/ 436 h 234598"/>
              <a:gd name="connsiteX1" fmla="*/ 116325 w 245370"/>
              <a:gd name="connsiteY1" fmla="*/ 0 h 234598"/>
              <a:gd name="connsiteX2" fmla="*/ 245370 w 245370"/>
              <a:gd name="connsiteY2" fmla="*/ 436 h 234598"/>
              <a:gd name="connsiteX3" fmla="*/ 244353 w 245370"/>
              <a:gd name="connsiteY3" fmla="*/ 64368 h 234598"/>
              <a:gd name="connsiteX4" fmla="*/ 245370 w 245370"/>
              <a:gd name="connsiteY4" fmla="*/ 234598 h 234598"/>
              <a:gd name="connsiteX5" fmla="*/ 0 w 245370"/>
              <a:gd name="connsiteY5" fmla="*/ 234598 h 234598"/>
              <a:gd name="connsiteX6" fmla="*/ 0 w 245370"/>
              <a:gd name="connsiteY6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45370 w 245370"/>
              <a:gd name="connsiteY3" fmla="*/ 436 h 234598"/>
              <a:gd name="connsiteX4" fmla="*/ 244353 w 245370"/>
              <a:gd name="connsiteY4" fmla="*/ 64368 h 234598"/>
              <a:gd name="connsiteX5" fmla="*/ 245370 w 245370"/>
              <a:gd name="connsiteY5" fmla="*/ 234598 h 234598"/>
              <a:gd name="connsiteX6" fmla="*/ 0 w 245370"/>
              <a:gd name="connsiteY6" fmla="*/ 234598 h 234598"/>
              <a:gd name="connsiteX7" fmla="*/ 0 w 245370"/>
              <a:gd name="connsiteY7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03227 w 245370"/>
              <a:gd name="connsiteY3" fmla="*/ 1 h 234598"/>
              <a:gd name="connsiteX4" fmla="*/ 245370 w 245370"/>
              <a:gd name="connsiteY4" fmla="*/ 436 h 234598"/>
              <a:gd name="connsiteX5" fmla="*/ 244353 w 245370"/>
              <a:gd name="connsiteY5" fmla="*/ 64368 h 234598"/>
              <a:gd name="connsiteX6" fmla="*/ 245370 w 245370"/>
              <a:gd name="connsiteY6" fmla="*/ 234598 h 234598"/>
              <a:gd name="connsiteX7" fmla="*/ 0 w 245370"/>
              <a:gd name="connsiteY7" fmla="*/ 234598 h 234598"/>
              <a:gd name="connsiteX8" fmla="*/ 0 w 245370"/>
              <a:gd name="connsiteY8" fmla="*/ 436 h 234598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0 w 245370"/>
              <a:gd name="connsiteY8" fmla="*/ 234598 h 234772"/>
              <a:gd name="connsiteX9" fmla="*/ 0 w 245370"/>
              <a:gd name="connsiteY9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38369 w 245370"/>
              <a:gd name="connsiteY8" fmla="*/ 234162 h 234772"/>
              <a:gd name="connsiteX9" fmla="*/ 0 w 245370"/>
              <a:gd name="connsiteY9" fmla="*/ 234598 h 234772"/>
              <a:gd name="connsiteX10" fmla="*/ 0 w 245370"/>
              <a:gd name="connsiteY10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203866 w 245370"/>
              <a:gd name="connsiteY7" fmla="*/ 234772 h 234772"/>
              <a:gd name="connsiteX8" fmla="*/ 116965 w 245370"/>
              <a:gd name="connsiteY8" fmla="*/ 234772 h 234772"/>
              <a:gd name="connsiteX9" fmla="*/ 38369 w 245370"/>
              <a:gd name="connsiteY9" fmla="*/ 234162 h 234772"/>
              <a:gd name="connsiteX10" fmla="*/ 0 w 245370"/>
              <a:gd name="connsiteY10" fmla="*/ 234598 h 234772"/>
              <a:gd name="connsiteX11" fmla="*/ 0 w 245370"/>
              <a:gd name="connsiteY11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4962 w 245979"/>
              <a:gd name="connsiteY5" fmla="*/ 64368 h 234772"/>
              <a:gd name="connsiteX6" fmla="*/ 245979 w 245979"/>
              <a:gd name="connsiteY6" fmla="*/ 234598 h 234772"/>
              <a:gd name="connsiteX7" fmla="*/ 204475 w 245979"/>
              <a:gd name="connsiteY7" fmla="*/ 234772 h 234772"/>
              <a:gd name="connsiteX8" fmla="*/ 117574 w 245979"/>
              <a:gd name="connsiteY8" fmla="*/ 234772 h 234772"/>
              <a:gd name="connsiteX9" fmla="*/ 38978 w 245979"/>
              <a:gd name="connsiteY9" fmla="*/ 234162 h 234772"/>
              <a:gd name="connsiteX10" fmla="*/ 609 w 245979"/>
              <a:gd name="connsiteY10" fmla="*/ 234598 h 234772"/>
              <a:gd name="connsiteX11" fmla="*/ 0 w 245979"/>
              <a:gd name="connsiteY11" fmla="*/ 117081 h 234772"/>
              <a:gd name="connsiteX12" fmla="*/ 609 w 245979"/>
              <a:gd name="connsiteY12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5979 w 245979"/>
              <a:gd name="connsiteY5" fmla="*/ 234598 h 234772"/>
              <a:gd name="connsiteX6" fmla="*/ 204475 w 245979"/>
              <a:gd name="connsiteY6" fmla="*/ 234772 h 234772"/>
              <a:gd name="connsiteX7" fmla="*/ 117574 w 245979"/>
              <a:gd name="connsiteY7" fmla="*/ 234772 h 234772"/>
              <a:gd name="connsiteX8" fmla="*/ 38978 w 245979"/>
              <a:gd name="connsiteY8" fmla="*/ 234162 h 234772"/>
              <a:gd name="connsiteX9" fmla="*/ 609 w 245979"/>
              <a:gd name="connsiteY9" fmla="*/ 234598 h 234772"/>
              <a:gd name="connsiteX10" fmla="*/ 0 w 245979"/>
              <a:gd name="connsiteY10" fmla="*/ 117081 h 234772"/>
              <a:gd name="connsiteX11" fmla="*/ 609 w 245979"/>
              <a:gd name="connsiteY11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6009 w 246009"/>
              <a:gd name="connsiteY5" fmla="*/ 117081 h 234772"/>
              <a:gd name="connsiteX6" fmla="*/ 245979 w 246009"/>
              <a:gd name="connsiteY6" fmla="*/ 234598 h 234772"/>
              <a:gd name="connsiteX7" fmla="*/ 204475 w 246009"/>
              <a:gd name="connsiteY7" fmla="*/ 234772 h 234772"/>
              <a:gd name="connsiteX8" fmla="*/ 117574 w 246009"/>
              <a:gd name="connsiteY8" fmla="*/ 234772 h 234772"/>
              <a:gd name="connsiteX9" fmla="*/ 38978 w 246009"/>
              <a:gd name="connsiteY9" fmla="*/ 234162 h 234772"/>
              <a:gd name="connsiteX10" fmla="*/ 609 w 246009"/>
              <a:gd name="connsiteY10" fmla="*/ 234598 h 234772"/>
              <a:gd name="connsiteX11" fmla="*/ 0 w 246009"/>
              <a:gd name="connsiteY11" fmla="*/ 117081 h 234772"/>
              <a:gd name="connsiteX12" fmla="*/ 609 w 246009"/>
              <a:gd name="connsiteY12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979 w 246009"/>
              <a:gd name="connsiteY7" fmla="*/ 234598 h 234772"/>
              <a:gd name="connsiteX8" fmla="*/ 204475 w 246009"/>
              <a:gd name="connsiteY8" fmla="*/ 234772 h 234772"/>
              <a:gd name="connsiteX9" fmla="*/ 117574 w 246009"/>
              <a:gd name="connsiteY9" fmla="*/ 234772 h 234772"/>
              <a:gd name="connsiteX10" fmla="*/ 38978 w 246009"/>
              <a:gd name="connsiteY10" fmla="*/ 234162 h 234772"/>
              <a:gd name="connsiteX11" fmla="*/ 609 w 246009"/>
              <a:gd name="connsiteY11" fmla="*/ 234598 h 234772"/>
              <a:gd name="connsiteX12" fmla="*/ 0 w 246009"/>
              <a:gd name="connsiteY12" fmla="*/ 117081 h 234772"/>
              <a:gd name="connsiteX13" fmla="*/ 609 w 246009"/>
              <a:gd name="connsiteY13" fmla="*/ 436 h 234772"/>
              <a:gd name="connsiteX0" fmla="*/ 609 w 248857"/>
              <a:gd name="connsiteY0" fmla="*/ 436 h 234772"/>
              <a:gd name="connsiteX1" fmla="*/ 40256 w 248857"/>
              <a:gd name="connsiteY1" fmla="*/ 1 h 234772"/>
              <a:gd name="connsiteX2" fmla="*/ 116934 w 248857"/>
              <a:gd name="connsiteY2" fmla="*/ 0 h 234772"/>
              <a:gd name="connsiteX3" fmla="*/ 203836 w 248857"/>
              <a:gd name="connsiteY3" fmla="*/ 1 h 234772"/>
              <a:gd name="connsiteX4" fmla="*/ 245979 w 248857"/>
              <a:gd name="connsiteY4" fmla="*/ 436 h 234772"/>
              <a:gd name="connsiteX5" fmla="*/ 245370 w 248857"/>
              <a:gd name="connsiteY5" fmla="*/ 36588 h 234772"/>
              <a:gd name="connsiteX6" fmla="*/ 246009 w 248857"/>
              <a:gd name="connsiteY6" fmla="*/ 117081 h 234772"/>
              <a:gd name="connsiteX7" fmla="*/ 245370 w 248857"/>
              <a:gd name="connsiteY7" fmla="*/ 193306 h 234772"/>
              <a:gd name="connsiteX8" fmla="*/ 245979 w 248857"/>
              <a:gd name="connsiteY8" fmla="*/ 234598 h 234772"/>
              <a:gd name="connsiteX9" fmla="*/ 204475 w 248857"/>
              <a:gd name="connsiteY9" fmla="*/ 234772 h 234772"/>
              <a:gd name="connsiteX10" fmla="*/ 117574 w 248857"/>
              <a:gd name="connsiteY10" fmla="*/ 234772 h 234772"/>
              <a:gd name="connsiteX11" fmla="*/ 38978 w 248857"/>
              <a:gd name="connsiteY11" fmla="*/ 234162 h 234772"/>
              <a:gd name="connsiteX12" fmla="*/ 609 w 248857"/>
              <a:gd name="connsiteY12" fmla="*/ 234598 h 234772"/>
              <a:gd name="connsiteX13" fmla="*/ 0 w 248857"/>
              <a:gd name="connsiteY13" fmla="*/ 117081 h 234772"/>
              <a:gd name="connsiteX14" fmla="*/ 609 w 248857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609 w 246009"/>
              <a:gd name="connsiteY15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0 w 246009"/>
              <a:gd name="connsiteY15" fmla="*/ 35978 h 234772"/>
              <a:gd name="connsiteX16" fmla="*/ 609 w 246009"/>
              <a:gd name="connsiteY16" fmla="*/ 436 h 234772"/>
              <a:gd name="connsiteX0" fmla="*/ 1250 w 246650"/>
              <a:gd name="connsiteY0" fmla="*/ 436 h 234772"/>
              <a:gd name="connsiteX1" fmla="*/ 40897 w 246650"/>
              <a:gd name="connsiteY1" fmla="*/ 1 h 234772"/>
              <a:gd name="connsiteX2" fmla="*/ 117575 w 246650"/>
              <a:gd name="connsiteY2" fmla="*/ 0 h 234772"/>
              <a:gd name="connsiteX3" fmla="*/ 204477 w 246650"/>
              <a:gd name="connsiteY3" fmla="*/ 1 h 234772"/>
              <a:gd name="connsiteX4" fmla="*/ 246620 w 246650"/>
              <a:gd name="connsiteY4" fmla="*/ 436 h 234772"/>
              <a:gd name="connsiteX5" fmla="*/ 246011 w 246650"/>
              <a:gd name="connsiteY5" fmla="*/ 36588 h 234772"/>
              <a:gd name="connsiteX6" fmla="*/ 246650 w 246650"/>
              <a:gd name="connsiteY6" fmla="*/ 117081 h 234772"/>
              <a:gd name="connsiteX7" fmla="*/ 246011 w 246650"/>
              <a:gd name="connsiteY7" fmla="*/ 193306 h 234772"/>
              <a:gd name="connsiteX8" fmla="*/ 246620 w 246650"/>
              <a:gd name="connsiteY8" fmla="*/ 234598 h 234772"/>
              <a:gd name="connsiteX9" fmla="*/ 205116 w 246650"/>
              <a:gd name="connsiteY9" fmla="*/ 234772 h 234772"/>
              <a:gd name="connsiteX10" fmla="*/ 118215 w 246650"/>
              <a:gd name="connsiteY10" fmla="*/ 234772 h 234772"/>
              <a:gd name="connsiteX11" fmla="*/ 39619 w 246650"/>
              <a:gd name="connsiteY11" fmla="*/ 234162 h 234772"/>
              <a:gd name="connsiteX12" fmla="*/ 1250 w 246650"/>
              <a:gd name="connsiteY12" fmla="*/ 234598 h 234772"/>
              <a:gd name="connsiteX13" fmla="*/ 641 w 246650"/>
              <a:gd name="connsiteY13" fmla="*/ 194525 h 234772"/>
              <a:gd name="connsiteX14" fmla="*/ 641 w 246650"/>
              <a:gd name="connsiteY14" fmla="*/ 117081 h 234772"/>
              <a:gd name="connsiteX15" fmla="*/ 0 w 246650"/>
              <a:gd name="connsiteY15" fmla="*/ 61045 h 234772"/>
              <a:gd name="connsiteX16" fmla="*/ 1250 w 246650"/>
              <a:gd name="connsiteY16" fmla="*/ 436 h 234772"/>
              <a:gd name="connsiteX0" fmla="*/ 638 w 246038"/>
              <a:gd name="connsiteY0" fmla="*/ 436 h 234772"/>
              <a:gd name="connsiteX1" fmla="*/ 40285 w 246038"/>
              <a:gd name="connsiteY1" fmla="*/ 1 h 234772"/>
              <a:gd name="connsiteX2" fmla="*/ 116963 w 246038"/>
              <a:gd name="connsiteY2" fmla="*/ 0 h 234772"/>
              <a:gd name="connsiteX3" fmla="*/ 203865 w 246038"/>
              <a:gd name="connsiteY3" fmla="*/ 1 h 234772"/>
              <a:gd name="connsiteX4" fmla="*/ 246008 w 246038"/>
              <a:gd name="connsiteY4" fmla="*/ 436 h 234772"/>
              <a:gd name="connsiteX5" fmla="*/ 245399 w 246038"/>
              <a:gd name="connsiteY5" fmla="*/ 36588 h 234772"/>
              <a:gd name="connsiteX6" fmla="*/ 246038 w 246038"/>
              <a:gd name="connsiteY6" fmla="*/ 117081 h 234772"/>
              <a:gd name="connsiteX7" fmla="*/ 245399 w 246038"/>
              <a:gd name="connsiteY7" fmla="*/ 193306 h 234772"/>
              <a:gd name="connsiteX8" fmla="*/ 246008 w 246038"/>
              <a:gd name="connsiteY8" fmla="*/ 234598 h 234772"/>
              <a:gd name="connsiteX9" fmla="*/ 204504 w 246038"/>
              <a:gd name="connsiteY9" fmla="*/ 234772 h 234772"/>
              <a:gd name="connsiteX10" fmla="*/ 117603 w 246038"/>
              <a:gd name="connsiteY10" fmla="*/ 234772 h 234772"/>
              <a:gd name="connsiteX11" fmla="*/ 39007 w 246038"/>
              <a:gd name="connsiteY11" fmla="*/ 234162 h 234772"/>
              <a:gd name="connsiteX12" fmla="*/ 638 w 246038"/>
              <a:gd name="connsiteY12" fmla="*/ 234598 h 234772"/>
              <a:gd name="connsiteX13" fmla="*/ 29 w 246038"/>
              <a:gd name="connsiteY13" fmla="*/ 194525 h 234772"/>
              <a:gd name="connsiteX14" fmla="*/ 29 w 246038"/>
              <a:gd name="connsiteY14" fmla="*/ 117081 h 234772"/>
              <a:gd name="connsiteX15" fmla="*/ 669 w 246038"/>
              <a:gd name="connsiteY15" fmla="*/ 62879 h 234772"/>
              <a:gd name="connsiteX16" fmla="*/ 638 w 246038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94525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81078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79244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658 h 235994"/>
              <a:gd name="connsiteX1" fmla="*/ 67224 w 246070"/>
              <a:gd name="connsiteY1" fmla="*/ 0 h 235994"/>
              <a:gd name="connsiteX2" fmla="*/ 116995 w 246070"/>
              <a:gd name="connsiteY2" fmla="*/ 1222 h 235994"/>
              <a:gd name="connsiteX3" fmla="*/ 203897 w 246070"/>
              <a:gd name="connsiteY3" fmla="*/ 1223 h 235994"/>
              <a:gd name="connsiteX4" fmla="*/ 246040 w 246070"/>
              <a:gd name="connsiteY4" fmla="*/ 1658 h 235994"/>
              <a:gd name="connsiteX5" fmla="*/ 245431 w 246070"/>
              <a:gd name="connsiteY5" fmla="*/ 63488 h 235994"/>
              <a:gd name="connsiteX6" fmla="*/ 246070 w 246070"/>
              <a:gd name="connsiteY6" fmla="*/ 118303 h 235994"/>
              <a:gd name="connsiteX7" fmla="*/ 245431 w 246070"/>
              <a:gd name="connsiteY7" fmla="*/ 179855 h 235994"/>
              <a:gd name="connsiteX8" fmla="*/ 246040 w 246070"/>
              <a:gd name="connsiteY8" fmla="*/ 235820 h 235994"/>
              <a:gd name="connsiteX9" fmla="*/ 204536 w 246070"/>
              <a:gd name="connsiteY9" fmla="*/ 235994 h 235994"/>
              <a:gd name="connsiteX10" fmla="*/ 117635 w 246070"/>
              <a:gd name="connsiteY10" fmla="*/ 235994 h 235994"/>
              <a:gd name="connsiteX11" fmla="*/ 39039 w 246070"/>
              <a:gd name="connsiteY11" fmla="*/ 235384 h 235994"/>
              <a:gd name="connsiteX12" fmla="*/ 670 w 246070"/>
              <a:gd name="connsiteY12" fmla="*/ 235820 h 235994"/>
              <a:gd name="connsiteX13" fmla="*/ 61 w 246070"/>
              <a:gd name="connsiteY13" fmla="*/ 180462 h 235994"/>
              <a:gd name="connsiteX14" fmla="*/ 61 w 246070"/>
              <a:gd name="connsiteY14" fmla="*/ 118303 h 235994"/>
              <a:gd name="connsiteX15" fmla="*/ 60 w 246070"/>
              <a:gd name="connsiteY15" fmla="*/ 64101 h 235994"/>
              <a:gd name="connsiteX16" fmla="*/ 670 w 246070"/>
              <a:gd name="connsiteY16" fmla="*/ 1658 h 235994"/>
              <a:gd name="connsiteX0" fmla="*/ 670 w 246070"/>
              <a:gd name="connsiteY0" fmla="*/ 436 h 234772"/>
              <a:gd name="connsiteX1" fmla="*/ 68505 w 246070"/>
              <a:gd name="connsiteY1" fmla="*/ 612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046 h 235382"/>
              <a:gd name="connsiteX1" fmla="*/ 61458 w 246070"/>
              <a:gd name="connsiteY1" fmla="*/ 611 h 235382"/>
              <a:gd name="connsiteX2" fmla="*/ 116995 w 246070"/>
              <a:gd name="connsiteY2" fmla="*/ 610 h 235382"/>
              <a:gd name="connsiteX3" fmla="*/ 185959 w 246070"/>
              <a:gd name="connsiteY3" fmla="*/ 0 h 235382"/>
              <a:gd name="connsiteX4" fmla="*/ 246040 w 246070"/>
              <a:gd name="connsiteY4" fmla="*/ 1046 h 235382"/>
              <a:gd name="connsiteX5" fmla="*/ 245431 w 246070"/>
              <a:gd name="connsiteY5" fmla="*/ 62876 h 235382"/>
              <a:gd name="connsiteX6" fmla="*/ 246070 w 246070"/>
              <a:gd name="connsiteY6" fmla="*/ 117691 h 235382"/>
              <a:gd name="connsiteX7" fmla="*/ 245431 w 246070"/>
              <a:gd name="connsiteY7" fmla="*/ 179243 h 235382"/>
              <a:gd name="connsiteX8" fmla="*/ 246040 w 246070"/>
              <a:gd name="connsiteY8" fmla="*/ 235208 h 235382"/>
              <a:gd name="connsiteX9" fmla="*/ 204536 w 246070"/>
              <a:gd name="connsiteY9" fmla="*/ 235382 h 235382"/>
              <a:gd name="connsiteX10" fmla="*/ 117635 w 246070"/>
              <a:gd name="connsiteY10" fmla="*/ 235382 h 235382"/>
              <a:gd name="connsiteX11" fmla="*/ 39039 w 246070"/>
              <a:gd name="connsiteY11" fmla="*/ 234772 h 235382"/>
              <a:gd name="connsiteX12" fmla="*/ 670 w 246070"/>
              <a:gd name="connsiteY12" fmla="*/ 235208 h 235382"/>
              <a:gd name="connsiteX13" fmla="*/ 61 w 246070"/>
              <a:gd name="connsiteY13" fmla="*/ 179850 h 235382"/>
              <a:gd name="connsiteX14" fmla="*/ 61 w 246070"/>
              <a:gd name="connsiteY14" fmla="*/ 117691 h 235382"/>
              <a:gd name="connsiteX15" fmla="*/ 60 w 246070"/>
              <a:gd name="connsiteY15" fmla="*/ 63489 h 235382"/>
              <a:gd name="connsiteX16" fmla="*/ 670 w 246070"/>
              <a:gd name="connsiteY16" fmla="*/ 1046 h 23538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161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4024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2743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070" h="234773">
                <a:moveTo>
                  <a:pt x="670" y="436"/>
                </a:moveTo>
                <a:lnTo>
                  <a:pt x="61458" y="1"/>
                </a:lnTo>
                <a:lnTo>
                  <a:pt x="116995" y="0"/>
                </a:lnTo>
                <a:lnTo>
                  <a:pt x="185318" y="613"/>
                </a:lnTo>
                <a:lnTo>
                  <a:pt x="246040" y="436"/>
                </a:lnTo>
                <a:lnTo>
                  <a:pt x="245431" y="62266"/>
                </a:lnTo>
                <a:cubicBezTo>
                  <a:pt x="245436" y="81707"/>
                  <a:pt x="245969" y="84079"/>
                  <a:pt x="246070" y="117081"/>
                </a:cubicBezTo>
                <a:cubicBezTo>
                  <a:pt x="246071" y="138413"/>
                  <a:pt x="245430" y="157301"/>
                  <a:pt x="245431" y="178633"/>
                </a:cubicBezTo>
                <a:cubicBezTo>
                  <a:pt x="245420" y="196473"/>
                  <a:pt x="246051" y="216758"/>
                  <a:pt x="246040" y="234598"/>
                </a:cubicBezTo>
                <a:lnTo>
                  <a:pt x="184035" y="234772"/>
                </a:lnTo>
                <a:lnTo>
                  <a:pt x="117635" y="234772"/>
                </a:lnTo>
                <a:lnTo>
                  <a:pt x="62743" y="234773"/>
                </a:lnTo>
                <a:lnTo>
                  <a:pt x="670" y="234598"/>
                </a:lnTo>
                <a:lnTo>
                  <a:pt x="61" y="179240"/>
                </a:lnTo>
                <a:lnTo>
                  <a:pt x="61" y="117081"/>
                </a:lnTo>
                <a:cubicBezTo>
                  <a:pt x="-153" y="98402"/>
                  <a:pt x="274" y="81558"/>
                  <a:pt x="60" y="62879"/>
                </a:cubicBezTo>
                <a:cubicBezTo>
                  <a:pt x="477" y="42676"/>
                  <a:pt x="253" y="20639"/>
                  <a:pt x="670" y="43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sp>
        <p:nvSpPr>
          <p:cNvPr id="186" name="Rectangle 65"/>
          <p:cNvSpPr/>
          <p:nvPr/>
        </p:nvSpPr>
        <p:spPr bwMode="auto">
          <a:xfrm>
            <a:off x="5775325" y="4392613"/>
            <a:ext cx="250825" cy="250825"/>
          </a:xfrm>
          <a:custGeom>
            <a:avLst/>
            <a:gdLst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5370 w 245370"/>
              <a:gd name="connsiteY2" fmla="*/ 234162 h 234162"/>
              <a:gd name="connsiteX3" fmla="*/ 0 w 245370"/>
              <a:gd name="connsiteY3" fmla="*/ 234162 h 234162"/>
              <a:gd name="connsiteX4" fmla="*/ 0 w 245370"/>
              <a:gd name="connsiteY4" fmla="*/ 0 h 234162"/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4353 w 245370"/>
              <a:gd name="connsiteY2" fmla="*/ 63932 h 234162"/>
              <a:gd name="connsiteX3" fmla="*/ 245370 w 245370"/>
              <a:gd name="connsiteY3" fmla="*/ 234162 h 234162"/>
              <a:gd name="connsiteX4" fmla="*/ 0 w 245370"/>
              <a:gd name="connsiteY4" fmla="*/ 234162 h 234162"/>
              <a:gd name="connsiteX5" fmla="*/ 0 w 245370"/>
              <a:gd name="connsiteY5" fmla="*/ 0 h 234162"/>
              <a:gd name="connsiteX0" fmla="*/ 0 w 245370"/>
              <a:gd name="connsiteY0" fmla="*/ 436 h 234598"/>
              <a:gd name="connsiteX1" fmla="*/ 116325 w 245370"/>
              <a:gd name="connsiteY1" fmla="*/ 0 h 234598"/>
              <a:gd name="connsiteX2" fmla="*/ 245370 w 245370"/>
              <a:gd name="connsiteY2" fmla="*/ 436 h 234598"/>
              <a:gd name="connsiteX3" fmla="*/ 244353 w 245370"/>
              <a:gd name="connsiteY3" fmla="*/ 64368 h 234598"/>
              <a:gd name="connsiteX4" fmla="*/ 245370 w 245370"/>
              <a:gd name="connsiteY4" fmla="*/ 234598 h 234598"/>
              <a:gd name="connsiteX5" fmla="*/ 0 w 245370"/>
              <a:gd name="connsiteY5" fmla="*/ 234598 h 234598"/>
              <a:gd name="connsiteX6" fmla="*/ 0 w 245370"/>
              <a:gd name="connsiteY6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45370 w 245370"/>
              <a:gd name="connsiteY3" fmla="*/ 436 h 234598"/>
              <a:gd name="connsiteX4" fmla="*/ 244353 w 245370"/>
              <a:gd name="connsiteY4" fmla="*/ 64368 h 234598"/>
              <a:gd name="connsiteX5" fmla="*/ 245370 w 245370"/>
              <a:gd name="connsiteY5" fmla="*/ 234598 h 234598"/>
              <a:gd name="connsiteX6" fmla="*/ 0 w 245370"/>
              <a:gd name="connsiteY6" fmla="*/ 234598 h 234598"/>
              <a:gd name="connsiteX7" fmla="*/ 0 w 245370"/>
              <a:gd name="connsiteY7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03227 w 245370"/>
              <a:gd name="connsiteY3" fmla="*/ 1 h 234598"/>
              <a:gd name="connsiteX4" fmla="*/ 245370 w 245370"/>
              <a:gd name="connsiteY4" fmla="*/ 436 h 234598"/>
              <a:gd name="connsiteX5" fmla="*/ 244353 w 245370"/>
              <a:gd name="connsiteY5" fmla="*/ 64368 h 234598"/>
              <a:gd name="connsiteX6" fmla="*/ 245370 w 245370"/>
              <a:gd name="connsiteY6" fmla="*/ 234598 h 234598"/>
              <a:gd name="connsiteX7" fmla="*/ 0 w 245370"/>
              <a:gd name="connsiteY7" fmla="*/ 234598 h 234598"/>
              <a:gd name="connsiteX8" fmla="*/ 0 w 245370"/>
              <a:gd name="connsiteY8" fmla="*/ 436 h 234598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0 w 245370"/>
              <a:gd name="connsiteY8" fmla="*/ 234598 h 234772"/>
              <a:gd name="connsiteX9" fmla="*/ 0 w 245370"/>
              <a:gd name="connsiteY9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38369 w 245370"/>
              <a:gd name="connsiteY8" fmla="*/ 234162 h 234772"/>
              <a:gd name="connsiteX9" fmla="*/ 0 w 245370"/>
              <a:gd name="connsiteY9" fmla="*/ 234598 h 234772"/>
              <a:gd name="connsiteX10" fmla="*/ 0 w 245370"/>
              <a:gd name="connsiteY10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203866 w 245370"/>
              <a:gd name="connsiteY7" fmla="*/ 234772 h 234772"/>
              <a:gd name="connsiteX8" fmla="*/ 116965 w 245370"/>
              <a:gd name="connsiteY8" fmla="*/ 234772 h 234772"/>
              <a:gd name="connsiteX9" fmla="*/ 38369 w 245370"/>
              <a:gd name="connsiteY9" fmla="*/ 234162 h 234772"/>
              <a:gd name="connsiteX10" fmla="*/ 0 w 245370"/>
              <a:gd name="connsiteY10" fmla="*/ 234598 h 234772"/>
              <a:gd name="connsiteX11" fmla="*/ 0 w 245370"/>
              <a:gd name="connsiteY11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4962 w 245979"/>
              <a:gd name="connsiteY5" fmla="*/ 64368 h 234772"/>
              <a:gd name="connsiteX6" fmla="*/ 245979 w 245979"/>
              <a:gd name="connsiteY6" fmla="*/ 234598 h 234772"/>
              <a:gd name="connsiteX7" fmla="*/ 204475 w 245979"/>
              <a:gd name="connsiteY7" fmla="*/ 234772 h 234772"/>
              <a:gd name="connsiteX8" fmla="*/ 117574 w 245979"/>
              <a:gd name="connsiteY8" fmla="*/ 234772 h 234772"/>
              <a:gd name="connsiteX9" fmla="*/ 38978 w 245979"/>
              <a:gd name="connsiteY9" fmla="*/ 234162 h 234772"/>
              <a:gd name="connsiteX10" fmla="*/ 609 w 245979"/>
              <a:gd name="connsiteY10" fmla="*/ 234598 h 234772"/>
              <a:gd name="connsiteX11" fmla="*/ 0 w 245979"/>
              <a:gd name="connsiteY11" fmla="*/ 117081 h 234772"/>
              <a:gd name="connsiteX12" fmla="*/ 609 w 245979"/>
              <a:gd name="connsiteY12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5979 w 245979"/>
              <a:gd name="connsiteY5" fmla="*/ 234598 h 234772"/>
              <a:gd name="connsiteX6" fmla="*/ 204475 w 245979"/>
              <a:gd name="connsiteY6" fmla="*/ 234772 h 234772"/>
              <a:gd name="connsiteX7" fmla="*/ 117574 w 245979"/>
              <a:gd name="connsiteY7" fmla="*/ 234772 h 234772"/>
              <a:gd name="connsiteX8" fmla="*/ 38978 w 245979"/>
              <a:gd name="connsiteY8" fmla="*/ 234162 h 234772"/>
              <a:gd name="connsiteX9" fmla="*/ 609 w 245979"/>
              <a:gd name="connsiteY9" fmla="*/ 234598 h 234772"/>
              <a:gd name="connsiteX10" fmla="*/ 0 w 245979"/>
              <a:gd name="connsiteY10" fmla="*/ 117081 h 234772"/>
              <a:gd name="connsiteX11" fmla="*/ 609 w 245979"/>
              <a:gd name="connsiteY11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6009 w 246009"/>
              <a:gd name="connsiteY5" fmla="*/ 117081 h 234772"/>
              <a:gd name="connsiteX6" fmla="*/ 245979 w 246009"/>
              <a:gd name="connsiteY6" fmla="*/ 234598 h 234772"/>
              <a:gd name="connsiteX7" fmla="*/ 204475 w 246009"/>
              <a:gd name="connsiteY7" fmla="*/ 234772 h 234772"/>
              <a:gd name="connsiteX8" fmla="*/ 117574 w 246009"/>
              <a:gd name="connsiteY8" fmla="*/ 234772 h 234772"/>
              <a:gd name="connsiteX9" fmla="*/ 38978 w 246009"/>
              <a:gd name="connsiteY9" fmla="*/ 234162 h 234772"/>
              <a:gd name="connsiteX10" fmla="*/ 609 w 246009"/>
              <a:gd name="connsiteY10" fmla="*/ 234598 h 234772"/>
              <a:gd name="connsiteX11" fmla="*/ 0 w 246009"/>
              <a:gd name="connsiteY11" fmla="*/ 117081 h 234772"/>
              <a:gd name="connsiteX12" fmla="*/ 609 w 246009"/>
              <a:gd name="connsiteY12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979 w 246009"/>
              <a:gd name="connsiteY7" fmla="*/ 234598 h 234772"/>
              <a:gd name="connsiteX8" fmla="*/ 204475 w 246009"/>
              <a:gd name="connsiteY8" fmla="*/ 234772 h 234772"/>
              <a:gd name="connsiteX9" fmla="*/ 117574 w 246009"/>
              <a:gd name="connsiteY9" fmla="*/ 234772 h 234772"/>
              <a:gd name="connsiteX10" fmla="*/ 38978 w 246009"/>
              <a:gd name="connsiteY10" fmla="*/ 234162 h 234772"/>
              <a:gd name="connsiteX11" fmla="*/ 609 w 246009"/>
              <a:gd name="connsiteY11" fmla="*/ 234598 h 234772"/>
              <a:gd name="connsiteX12" fmla="*/ 0 w 246009"/>
              <a:gd name="connsiteY12" fmla="*/ 117081 h 234772"/>
              <a:gd name="connsiteX13" fmla="*/ 609 w 246009"/>
              <a:gd name="connsiteY13" fmla="*/ 436 h 234772"/>
              <a:gd name="connsiteX0" fmla="*/ 609 w 248857"/>
              <a:gd name="connsiteY0" fmla="*/ 436 h 234772"/>
              <a:gd name="connsiteX1" fmla="*/ 40256 w 248857"/>
              <a:gd name="connsiteY1" fmla="*/ 1 h 234772"/>
              <a:gd name="connsiteX2" fmla="*/ 116934 w 248857"/>
              <a:gd name="connsiteY2" fmla="*/ 0 h 234772"/>
              <a:gd name="connsiteX3" fmla="*/ 203836 w 248857"/>
              <a:gd name="connsiteY3" fmla="*/ 1 h 234772"/>
              <a:gd name="connsiteX4" fmla="*/ 245979 w 248857"/>
              <a:gd name="connsiteY4" fmla="*/ 436 h 234772"/>
              <a:gd name="connsiteX5" fmla="*/ 245370 w 248857"/>
              <a:gd name="connsiteY5" fmla="*/ 36588 h 234772"/>
              <a:gd name="connsiteX6" fmla="*/ 246009 w 248857"/>
              <a:gd name="connsiteY6" fmla="*/ 117081 h 234772"/>
              <a:gd name="connsiteX7" fmla="*/ 245370 w 248857"/>
              <a:gd name="connsiteY7" fmla="*/ 193306 h 234772"/>
              <a:gd name="connsiteX8" fmla="*/ 245979 w 248857"/>
              <a:gd name="connsiteY8" fmla="*/ 234598 h 234772"/>
              <a:gd name="connsiteX9" fmla="*/ 204475 w 248857"/>
              <a:gd name="connsiteY9" fmla="*/ 234772 h 234772"/>
              <a:gd name="connsiteX10" fmla="*/ 117574 w 248857"/>
              <a:gd name="connsiteY10" fmla="*/ 234772 h 234772"/>
              <a:gd name="connsiteX11" fmla="*/ 38978 w 248857"/>
              <a:gd name="connsiteY11" fmla="*/ 234162 h 234772"/>
              <a:gd name="connsiteX12" fmla="*/ 609 w 248857"/>
              <a:gd name="connsiteY12" fmla="*/ 234598 h 234772"/>
              <a:gd name="connsiteX13" fmla="*/ 0 w 248857"/>
              <a:gd name="connsiteY13" fmla="*/ 117081 h 234772"/>
              <a:gd name="connsiteX14" fmla="*/ 609 w 248857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609 w 246009"/>
              <a:gd name="connsiteY15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0 w 246009"/>
              <a:gd name="connsiteY15" fmla="*/ 35978 h 234772"/>
              <a:gd name="connsiteX16" fmla="*/ 609 w 246009"/>
              <a:gd name="connsiteY16" fmla="*/ 436 h 234772"/>
              <a:gd name="connsiteX0" fmla="*/ 1250 w 246650"/>
              <a:gd name="connsiteY0" fmla="*/ 436 h 234772"/>
              <a:gd name="connsiteX1" fmla="*/ 40897 w 246650"/>
              <a:gd name="connsiteY1" fmla="*/ 1 h 234772"/>
              <a:gd name="connsiteX2" fmla="*/ 117575 w 246650"/>
              <a:gd name="connsiteY2" fmla="*/ 0 h 234772"/>
              <a:gd name="connsiteX3" fmla="*/ 204477 w 246650"/>
              <a:gd name="connsiteY3" fmla="*/ 1 h 234772"/>
              <a:gd name="connsiteX4" fmla="*/ 246620 w 246650"/>
              <a:gd name="connsiteY4" fmla="*/ 436 h 234772"/>
              <a:gd name="connsiteX5" fmla="*/ 246011 w 246650"/>
              <a:gd name="connsiteY5" fmla="*/ 36588 h 234772"/>
              <a:gd name="connsiteX6" fmla="*/ 246650 w 246650"/>
              <a:gd name="connsiteY6" fmla="*/ 117081 h 234772"/>
              <a:gd name="connsiteX7" fmla="*/ 246011 w 246650"/>
              <a:gd name="connsiteY7" fmla="*/ 193306 h 234772"/>
              <a:gd name="connsiteX8" fmla="*/ 246620 w 246650"/>
              <a:gd name="connsiteY8" fmla="*/ 234598 h 234772"/>
              <a:gd name="connsiteX9" fmla="*/ 205116 w 246650"/>
              <a:gd name="connsiteY9" fmla="*/ 234772 h 234772"/>
              <a:gd name="connsiteX10" fmla="*/ 118215 w 246650"/>
              <a:gd name="connsiteY10" fmla="*/ 234772 h 234772"/>
              <a:gd name="connsiteX11" fmla="*/ 39619 w 246650"/>
              <a:gd name="connsiteY11" fmla="*/ 234162 h 234772"/>
              <a:gd name="connsiteX12" fmla="*/ 1250 w 246650"/>
              <a:gd name="connsiteY12" fmla="*/ 234598 h 234772"/>
              <a:gd name="connsiteX13" fmla="*/ 641 w 246650"/>
              <a:gd name="connsiteY13" fmla="*/ 194525 h 234772"/>
              <a:gd name="connsiteX14" fmla="*/ 641 w 246650"/>
              <a:gd name="connsiteY14" fmla="*/ 117081 h 234772"/>
              <a:gd name="connsiteX15" fmla="*/ 0 w 246650"/>
              <a:gd name="connsiteY15" fmla="*/ 61045 h 234772"/>
              <a:gd name="connsiteX16" fmla="*/ 1250 w 246650"/>
              <a:gd name="connsiteY16" fmla="*/ 436 h 234772"/>
              <a:gd name="connsiteX0" fmla="*/ 638 w 246038"/>
              <a:gd name="connsiteY0" fmla="*/ 436 h 234772"/>
              <a:gd name="connsiteX1" fmla="*/ 40285 w 246038"/>
              <a:gd name="connsiteY1" fmla="*/ 1 h 234772"/>
              <a:gd name="connsiteX2" fmla="*/ 116963 w 246038"/>
              <a:gd name="connsiteY2" fmla="*/ 0 h 234772"/>
              <a:gd name="connsiteX3" fmla="*/ 203865 w 246038"/>
              <a:gd name="connsiteY3" fmla="*/ 1 h 234772"/>
              <a:gd name="connsiteX4" fmla="*/ 246008 w 246038"/>
              <a:gd name="connsiteY4" fmla="*/ 436 h 234772"/>
              <a:gd name="connsiteX5" fmla="*/ 245399 w 246038"/>
              <a:gd name="connsiteY5" fmla="*/ 36588 h 234772"/>
              <a:gd name="connsiteX6" fmla="*/ 246038 w 246038"/>
              <a:gd name="connsiteY6" fmla="*/ 117081 h 234772"/>
              <a:gd name="connsiteX7" fmla="*/ 245399 w 246038"/>
              <a:gd name="connsiteY7" fmla="*/ 193306 h 234772"/>
              <a:gd name="connsiteX8" fmla="*/ 246008 w 246038"/>
              <a:gd name="connsiteY8" fmla="*/ 234598 h 234772"/>
              <a:gd name="connsiteX9" fmla="*/ 204504 w 246038"/>
              <a:gd name="connsiteY9" fmla="*/ 234772 h 234772"/>
              <a:gd name="connsiteX10" fmla="*/ 117603 w 246038"/>
              <a:gd name="connsiteY10" fmla="*/ 234772 h 234772"/>
              <a:gd name="connsiteX11" fmla="*/ 39007 w 246038"/>
              <a:gd name="connsiteY11" fmla="*/ 234162 h 234772"/>
              <a:gd name="connsiteX12" fmla="*/ 638 w 246038"/>
              <a:gd name="connsiteY12" fmla="*/ 234598 h 234772"/>
              <a:gd name="connsiteX13" fmla="*/ 29 w 246038"/>
              <a:gd name="connsiteY13" fmla="*/ 194525 h 234772"/>
              <a:gd name="connsiteX14" fmla="*/ 29 w 246038"/>
              <a:gd name="connsiteY14" fmla="*/ 117081 h 234772"/>
              <a:gd name="connsiteX15" fmla="*/ 669 w 246038"/>
              <a:gd name="connsiteY15" fmla="*/ 62879 h 234772"/>
              <a:gd name="connsiteX16" fmla="*/ 638 w 246038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94525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81078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79244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658 h 235994"/>
              <a:gd name="connsiteX1" fmla="*/ 67224 w 246070"/>
              <a:gd name="connsiteY1" fmla="*/ 0 h 235994"/>
              <a:gd name="connsiteX2" fmla="*/ 116995 w 246070"/>
              <a:gd name="connsiteY2" fmla="*/ 1222 h 235994"/>
              <a:gd name="connsiteX3" fmla="*/ 203897 w 246070"/>
              <a:gd name="connsiteY3" fmla="*/ 1223 h 235994"/>
              <a:gd name="connsiteX4" fmla="*/ 246040 w 246070"/>
              <a:gd name="connsiteY4" fmla="*/ 1658 h 235994"/>
              <a:gd name="connsiteX5" fmla="*/ 245431 w 246070"/>
              <a:gd name="connsiteY5" fmla="*/ 63488 h 235994"/>
              <a:gd name="connsiteX6" fmla="*/ 246070 w 246070"/>
              <a:gd name="connsiteY6" fmla="*/ 118303 h 235994"/>
              <a:gd name="connsiteX7" fmla="*/ 245431 w 246070"/>
              <a:gd name="connsiteY7" fmla="*/ 179855 h 235994"/>
              <a:gd name="connsiteX8" fmla="*/ 246040 w 246070"/>
              <a:gd name="connsiteY8" fmla="*/ 235820 h 235994"/>
              <a:gd name="connsiteX9" fmla="*/ 204536 w 246070"/>
              <a:gd name="connsiteY9" fmla="*/ 235994 h 235994"/>
              <a:gd name="connsiteX10" fmla="*/ 117635 w 246070"/>
              <a:gd name="connsiteY10" fmla="*/ 235994 h 235994"/>
              <a:gd name="connsiteX11" fmla="*/ 39039 w 246070"/>
              <a:gd name="connsiteY11" fmla="*/ 235384 h 235994"/>
              <a:gd name="connsiteX12" fmla="*/ 670 w 246070"/>
              <a:gd name="connsiteY12" fmla="*/ 235820 h 235994"/>
              <a:gd name="connsiteX13" fmla="*/ 61 w 246070"/>
              <a:gd name="connsiteY13" fmla="*/ 180462 h 235994"/>
              <a:gd name="connsiteX14" fmla="*/ 61 w 246070"/>
              <a:gd name="connsiteY14" fmla="*/ 118303 h 235994"/>
              <a:gd name="connsiteX15" fmla="*/ 60 w 246070"/>
              <a:gd name="connsiteY15" fmla="*/ 64101 h 235994"/>
              <a:gd name="connsiteX16" fmla="*/ 670 w 246070"/>
              <a:gd name="connsiteY16" fmla="*/ 1658 h 235994"/>
              <a:gd name="connsiteX0" fmla="*/ 670 w 246070"/>
              <a:gd name="connsiteY0" fmla="*/ 436 h 234772"/>
              <a:gd name="connsiteX1" fmla="*/ 68505 w 246070"/>
              <a:gd name="connsiteY1" fmla="*/ 612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046 h 235382"/>
              <a:gd name="connsiteX1" fmla="*/ 61458 w 246070"/>
              <a:gd name="connsiteY1" fmla="*/ 611 h 235382"/>
              <a:gd name="connsiteX2" fmla="*/ 116995 w 246070"/>
              <a:gd name="connsiteY2" fmla="*/ 610 h 235382"/>
              <a:gd name="connsiteX3" fmla="*/ 185959 w 246070"/>
              <a:gd name="connsiteY3" fmla="*/ 0 h 235382"/>
              <a:gd name="connsiteX4" fmla="*/ 246040 w 246070"/>
              <a:gd name="connsiteY4" fmla="*/ 1046 h 235382"/>
              <a:gd name="connsiteX5" fmla="*/ 245431 w 246070"/>
              <a:gd name="connsiteY5" fmla="*/ 62876 h 235382"/>
              <a:gd name="connsiteX6" fmla="*/ 246070 w 246070"/>
              <a:gd name="connsiteY6" fmla="*/ 117691 h 235382"/>
              <a:gd name="connsiteX7" fmla="*/ 245431 w 246070"/>
              <a:gd name="connsiteY7" fmla="*/ 179243 h 235382"/>
              <a:gd name="connsiteX8" fmla="*/ 246040 w 246070"/>
              <a:gd name="connsiteY8" fmla="*/ 235208 h 235382"/>
              <a:gd name="connsiteX9" fmla="*/ 204536 w 246070"/>
              <a:gd name="connsiteY9" fmla="*/ 235382 h 235382"/>
              <a:gd name="connsiteX10" fmla="*/ 117635 w 246070"/>
              <a:gd name="connsiteY10" fmla="*/ 235382 h 235382"/>
              <a:gd name="connsiteX11" fmla="*/ 39039 w 246070"/>
              <a:gd name="connsiteY11" fmla="*/ 234772 h 235382"/>
              <a:gd name="connsiteX12" fmla="*/ 670 w 246070"/>
              <a:gd name="connsiteY12" fmla="*/ 235208 h 235382"/>
              <a:gd name="connsiteX13" fmla="*/ 61 w 246070"/>
              <a:gd name="connsiteY13" fmla="*/ 179850 h 235382"/>
              <a:gd name="connsiteX14" fmla="*/ 61 w 246070"/>
              <a:gd name="connsiteY14" fmla="*/ 117691 h 235382"/>
              <a:gd name="connsiteX15" fmla="*/ 60 w 246070"/>
              <a:gd name="connsiteY15" fmla="*/ 63489 h 235382"/>
              <a:gd name="connsiteX16" fmla="*/ 670 w 246070"/>
              <a:gd name="connsiteY16" fmla="*/ 1046 h 23538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161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4024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2743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070" h="234773">
                <a:moveTo>
                  <a:pt x="670" y="436"/>
                </a:moveTo>
                <a:lnTo>
                  <a:pt x="61458" y="1"/>
                </a:lnTo>
                <a:lnTo>
                  <a:pt x="116995" y="0"/>
                </a:lnTo>
                <a:lnTo>
                  <a:pt x="185318" y="613"/>
                </a:lnTo>
                <a:lnTo>
                  <a:pt x="246040" y="436"/>
                </a:lnTo>
                <a:lnTo>
                  <a:pt x="245431" y="62266"/>
                </a:lnTo>
                <a:cubicBezTo>
                  <a:pt x="245436" y="81707"/>
                  <a:pt x="245969" y="84079"/>
                  <a:pt x="246070" y="117081"/>
                </a:cubicBezTo>
                <a:cubicBezTo>
                  <a:pt x="246071" y="138413"/>
                  <a:pt x="245430" y="157301"/>
                  <a:pt x="245431" y="178633"/>
                </a:cubicBezTo>
                <a:cubicBezTo>
                  <a:pt x="245420" y="196473"/>
                  <a:pt x="246051" y="216758"/>
                  <a:pt x="246040" y="234598"/>
                </a:cubicBezTo>
                <a:lnTo>
                  <a:pt x="184035" y="234772"/>
                </a:lnTo>
                <a:lnTo>
                  <a:pt x="117635" y="234772"/>
                </a:lnTo>
                <a:lnTo>
                  <a:pt x="62743" y="234773"/>
                </a:lnTo>
                <a:lnTo>
                  <a:pt x="670" y="234598"/>
                </a:lnTo>
                <a:lnTo>
                  <a:pt x="61" y="179240"/>
                </a:lnTo>
                <a:lnTo>
                  <a:pt x="61" y="117081"/>
                </a:lnTo>
                <a:cubicBezTo>
                  <a:pt x="-153" y="98402"/>
                  <a:pt x="274" y="81558"/>
                  <a:pt x="60" y="62879"/>
                </a:cubicBezTo>
                <a:cubicBezTo>
                  <a:pt x="477" y="42676"/>
                  <a:pt x="253" y="20639"/>
                  <a:pt x="670" y="43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sp>
        <p:nvSpPr>
          <p:cNvPr id="187" name="Rectangle 38"/>
          <p:cNvSpPr/>
          <p:nvPr/>
        </p:nvSpPr>
        <p:spPr bwMode="auto">
          <a:xfrm>
            <a:off x="6137275" y="3883025"/>
            <a:ext cx="398463" cy="398463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88" name="Rectangle 65"/>
          <p:cNvSpPr/>
          <p:nvPr/>
        </p:nvSpPr>
        <p:spPr bwMode="auto">
          <a:xfrm>
            <a:off x="6646863" y="4394200"/>
            <a:ext cx="250825" cy="250825"/>
          </a:xfrm>
          <a:custGeom>
            <a:avLst/>
            <a:gdLst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5370 w 245370"/>
              <a:gd name="connsiteY2" fmla="*/ 234162 h 234162"/>
              <a:gd name="connsiteX3" fmla="*/ 0 w 245370"/>
              <a:gd name="connsiteY3" fmla="*/ 234162 h 234162"/>
              <a:gd name="connsiteX4" fmla="*/ 0 w 245370"/>
              <a:gd name="connsiteY4" fmla="*/ 0 h 234162"/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4353 w 245370"/>
              <a:gd name="connsiteY2" fmla="*/ 63932 h 234162"/>
              <a:gd name="connsiteX3" fmla="*/ 245370 w 245370"/>
              <a:gd name="connsiteY3" fmla="*/ 234162 h 234162"/>
              <a:gd name="connsiteX4" fmla="*/ 0 w 245370"/>
              <a:gd name="connsiteY4" fmla="*/ 234162 h 234162"/>
              <a:gd name="connsiteX5" fmla="*/ 0 w 245370"/>
              <a:gd name="connsiteY5" fmla="*/ 0 h 234162"/>
              <a:gd name="connsiteX0" fmla="*/ 0 w 245370"/>
              <a:gd name="connsiteY0" fmla="*/ 436 h 234598"/>
              <a:gd name="connsiteX1" fmla="*/ 116325 w 245370"/>
              <a:gd name="connsiteY1" fmla="*/ 0 h 234598"/>
              <a:gd name="connsiteX2" fmla="*/ 245370 w 245370"/>
              <a:gd name="connsiteY2" fmla="*/ 436 h 234598"/>
              <a:gd name="connsiteX3" fmla="*/ 244353 w 245370"/>
              <a:gd name="connsiteY3" fmla="*/ 64368 h 234598"/>
              <a:gd name="connsiteX4" fmla="*/ 245370 w 245370"/>
              <a:gd name="connsiteY4" fmla="*/ 234598 h 234598"/>
              <a:gd name="connsiteX5" fmla="*/ 0 w 245370"/>
              <a:gd name="connsiteY5" fmla="*/ 234598 h 234598"/>
              <a:gd name="connsiteX6" fmla="*/ 0 w 245370"/>
              <a:gd name="connsiteY6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45370 w 245370"/>
              <a:gd name="connsiteY3" fmla="*/ 436 h 234598"/>
              <a:gd name="connsiteX4" fmla="*/ 244353 w 245370"/>
              <a:gd name="connsiteY4" fmla="*/ 64368 h 234598"/>
              <a:gd name="connsiteX5" fmla="*/ 245370 w 245370"/>
              <a:gd name="connsiteY5" fmla="*/ 234598 h 234598"/>
              <a:gd name="connsiteX6" fmla="*/ 0 w 245370"/>
              <a:gd name="connsiteY6" fmla="*/ 234598 h 234598"/>
              <a:gd name="connsiteX7" fmla="*/ 0 w 245370"/>
              <a:gd name="connsiteY7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03227 w 245370"/>
              <a:gd name="connsiteY3" fmla="*/ 1 h 234598"/>
              <a:gd name="connsiteX4" fmla="*/ 245370 w 245370"/>
              <a:gd name="connsiteY4" fmla="*/ 436 h 234598"/>
              <a:gd name="connsiteX5" fmla="*/ 244353 w 245370"/>
              <a:gd name="connsiteY5" fmla="*/ 64368 h 234598"/>
              <a:gd name="connsiteX6" fmla="*/ 245370 w 245370"/>
              <a:gd name="connsiteY6" fmla="*/ 234598 h 234598"/>
              <a:gd name="connsiteX7" fmla="*/ 0 w 245370"/>
              <a:gd name="connsiteY7" fmla="*/ 234598 h 234598"/>
              <a:gd name="connsiteX8" fmla="*/ 0 w 245370"/>
              <a:gd name="connsiteY8" fmla="*/ 436 h 234598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0 w 245370"/>
              <a:gd name="connsiteY8" fmla="*/ 234598 h 234772"/>
              <a:gd name="connsiteX9" fmla="*/ 0 w 245370"/>
              <a:gd name="connsiteY9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38369 w 245370"/>
              <a:gd name="connsiteY8" fmla="*/ 234162 h 234772"/>
              <a:gd name="connsiteX9" fmla="*/ 0 w 245370"/>
              <a:gd name="connsiteY9" fmla="*/ 234598 h 234772"/>
              <a:gd name="connsiteX10" fmla="*/ 0 w 245370"/>
              <a:gd name="connsiteY10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203866 w 245370"/>
              <a:gd name="connsiteY7" fmla="*/ 234772 h 234772"/>
              <a:gd name="connsiteX8" fmla="*/ 116965 w 245370"/>
              <a:gd name="connsiteY8" fmla="*/ 234772 h 234772"/>
              <a:gd name="connsiteX9" fmla="*/ 38369 w 245370"/>
              <a:gd name="connsiteY9" fmla="*/ 234162 h 234772"/>
              <a:gd name="connsiteX10" fmla="*/ 0 w 245370"/>
              <a:gd name="connsiteY10" fmla="*/ 234598 h 234772"/>
              <a:gd name="connsiteX11" fmla="*/ 0 w 245370"/>
              <a:gd name="connsiteY11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4962 w 245979"/>
              <a:gd name="connsiteY5" fmla="*/ 64368 h 234772"/>
              <a:gd name="connsiteX6" fmla="*/ 245979 w 245979"/>
              <a:gd name="connsiteY6" fmla="*/ 234598 h 234772"/>
              <a:gd name="connsiteX7" fmla="*/ 204475 w 245979"/>
              <a:gd name="connsiteY7" fmla="*/ 234772 h 234772"/>
              <a:gd name="connsiteX8" fmla="*/ 117574 w 245979"/>
              <a:gd name="connsiteY8" fmla="*/ 234772 h 234772"/>
              <a:gd name="connsiteX9" fmla="*/ 38978 w 245979"/>
              <a:gd name="connsiteY9" fmla="*/ 234162 h 234772"/>
              <a:gd name="connsiteX10" fmla="*/ 609 w 245979"/>
              <a:gd name="connsiteY10" fmla="*/ 234598 h 234772"/>
              <a:gd name="connsiteX11" fmla="*/ 0 w 245979"/>
              <a:gd name="connsiteY11" fmla="*/ 117081 h 234772"/>
              <a:gd name="connsiteX12" fmla="*/ 609 w 245979"/>
              <a:gd name="connsiteY12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5979 w 245979"/>
              <a:gd name="connsiteY5" fmla="*/ 234598 h 234772"/>
              <a:gd name="connsiteX6" fmla="*/ 204475 w 245979"/>
              <a:gd name="connsiteY6" fmla="*/ 234772 h 234772"/>
              <a:gd name="connsiteX7" fmla="*/ 117574 w 245979"/>
              <a:gd name="connsiteY7" fmla="*/ 234772 h 234772"/>
              <a:gd name="connsiteX8" fmla="*/ 38978 w 245979"/>
              <a:gd name="connsiteY8" fmla="*/ 234162 h 234772"/>
              <a:gd name="connsiteX9" fmla="*/ 609 w 245979"/>
              <a:gd name="connsiteY9" fmla="*/ 234598 h 234772"/>
              <a:gd name="connsiteX10" fmla="*/ 0 w 245979"/>
              <a:gd name="connsiteY10" fmla="*/ 117081 h 234772"/>
              <a:gd name="connsiteX11" fmla="*/ 609 w 245979"/>
              <a:gd name="connsiteY11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6009 w 246009"/>
              <a:gd name="connsiteY5" fmla="*/ 117081 h 234772"/>
              <a:gd name="connsiteX6" fmla="*/ 245979 w 246009"/>
              <a:gd name="connsiteY6" fmla="*/ 234598 h 234772"/>
              <a:gd name="connsiteX7" fmla="*/ 204475 w 246009"/>
              <a:gd name="connsiteY7" fmla="*/ 234772 h 234772"/>
              <a:gd name="connsiteX8" fmla="*/ 117574 w 246009"/>
              <a:gd name="connsiteY8" fmla="*/ 234772 h 234772"/>
              <a:gd name="connsiteX9" fmla="*/ 38978 w 246009"/>
              <a:gd name="connsiteY9" fmla="*/ 234162 h 234772"/>
              <a:gd name="connsiteX10" fmla="*/ 609 w 246009"/>
              <a:gd name="connsiteY10" fmla="*/ 234598 h 234772"/>
              <a:gd name="connsiteX11" fmla="*/ 0 w 246009"/>
              <a:gd name="connsiteY11" fmla="*/ 117081 h 234772"/>
              <a:gd name="connsiteX12" fmla="*/ 609 w 246009"/>
              <a:gd name="connsiteY12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979 w 246009"/>
              <a:gd name="connsiteY7" fmla="*/ 234598 h 234772"/>
              <a:gd name="connsiteX8" fmla="*/ 204475 w 246009"/>
              <a:gd name="connsiteY8" fmla="*/ 234772 h 234772"/>
              <a:gd name="connsiteX9" fmla="*/ 117574 w 246009"/>
              <a:gd name="connsiteY9" fmla="*/ 234772 h 234772"/>
              <a:gd name="connsiteX10" fmla="*/ 38978 w 246009"/>
              <a:gd name="connsiteY10" fmla="*/ 234162 h 234772"/>
              <a:gd name="connsiteX11" fmla="*/ 609 w 246009"/>
              <a:gd name="connsiteY11" fmla="*/ 234598 h 234772"/>
              <a:gd name="connsiteX12" fmla="*/ 0 w 246009"/>
              <a:gd name="connsiteY12" fmla="*/ 117081 h 234772"/>
              <a:gd name="connsiteX13" fmla="*/ 609 w 246009"/>
              <a:gd name="connsiteY13" fmla="*/ 436 h 234772"/>
              <a:gd name="connsiteX0" fmla="*/ 609 w 248857"/>
              <a:gd name="connsiteY0" fmla="*/ 436 h 234772"/>
              <a:gd name="connsiteX1" fmla="*/ 40256 w 248857"/>
              <a:gd name="connsiteY1" fmla="*/ 1 h 234772"/>
              <a:gd name="connsiteX2" fmla="*/ 116934 w 248857"/>
              <a:gd name="connsiteY2" fmla="*/ 0 h 234772"/>
              <a:gd name="connsiteX3" fmla="*/ 203836 w 248857"/>
              <a:gd name="connsiteY3" fmla="*/ 1 h 234772"/>
              <a:gd name="connsiteX4" fmla="*/ 245979 w 248857"/>
              <a:gd name="connsiteY4" fmla="*/ 436 h 234772"/>
              <a:gd name="connsiteX5" fmla="*/ 245370 w 248857"/>
              <a:gd name="connsiteY5" fmla="*/ 36588 h 234772"/>
              <a:gd name="connsiteX6" fmla="*/ 246009 w 248857"/>
              <a:gd name="connsiteY6" fmla="*/ 117081 h 234772"/>
              <a:gd name="connsiteX7" fmla="*/ 245370 w 248857"/>
              <a:gd name="connsiteY7" fmla="*/ 193306 h 234772"/>
              <a:gd name="connsiteX8" fmla="*/ 245979 w 248857"/>
              <a:gd name="connsiteY8" fmla="*/ 234598 h 234772"/>
              <a:gd name="connsiteX9" fmla="*/ 204475 w 248857"/>
              <a:gd name="connsiteY9" fmla="*/ 234772 h 234772"/>
              <a:gd name="connsiteX10" fmla="*/ 117574 w 248857"/>
              <a:gd name="connsiteY10" fmla="*/ 234772 h 234772"/>
              <a:gd name="connsiteX11" fmla="*/ 38978 w 248857"/>
              <a:gd name="connsiteY11" fmla="*/ 234162 h 234772"/>
              <a:gd name="connsiteX12" fmla="*/ 609 w 248857"/>
              <a:gd name="connsiteY12" fmla="*/ 234598 h 234772"/>
              <a:gd name="connsiteX13" fmla="*/ 0 w 248857"/>
              <a:gd name="connsiteY13" fmla="*/ 117081 h 234772"/>
              <a:gd name="connsiteX14" fmla="*/ 609 w 248857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609 w 246009"/>
              <a:gd name="connsiteY15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0 w 246009"/>
              <a:gd name="connsiteY15" fmla="*/ 35978 h 234772"/>
              <a:gd name="connsiteX16" fmla="*/ 609 w 246009"/>
              <a:gd name="connsiteY16" fmla="*/ 436 h 234772"/>
              <a:gd name="connsiteX0" fmla="*/ 1250 w 246650"/>
              <a:gd name="connsiteY0" fmla="*/ 436 h 234772"/>
              <a:gd name="connsiteX1" fmla="*/ 40897 w 246650"/>
              <a:gd name="connsiteY1" fmla="*/ 1 h 234772"/>
              <a:gd name="connsiteX2" fmla="*/ 117575 w 246650"/>
              <a:gd name="connsiteY2" fmla="*/ 0 h 234772"/>
              <a:gd name="connsiteX3" fmla="*/ 204477 w 246650"/>
              <a:gd name="connsiteY3" fmla="*/ 1 h 234772"/>
              <a:gd name="connsiteX4" fmla="*/ 246620 w 246650"/>
              <a:gd name="connsiteY4" fmla="*/ 436 h 234772"/>
              <a:gd name="connsiteX5" fmla="*/ 246011 w 246650"/>
              <a:gd name="connsiteY5" fmla="*/ 36588 h 234772"/>
              <a:gd name="connsiteX6" fmla="*/ 246650 w 246650"/>
              <a:gd name="connsiteY6" fmla="*/ 117081 h 234772"/>
              <a:gd name="connsiteX7" fmla="*/ 246011 w 246650"/>
              <a:gd name="connsiteY7" fmla="*/ 193306 h 234772"/>
              <a:gd name="connsiteX8" fmla="*/ 246620 w 246650"/>
              <a:gd name="connsiteY8" fmla="*/ 234598 h 234772"/>
              <a:gd name="connsiteX9" fmla="*/ 205116 w 246650"/>
              <a:gd name="connsiteY9" fmla="*/ 234772 h 234772"/>
              <a:gd name="connsiteX10" fmla="*/ 118215 w 246650"/>
              <a:gd name="connsiteY10" fmla="*/ 234772 h 234772"/>
              <a:gd name="connsiteX11" fmla="*/ 39619 w 246650"/>
              <a:gd name="connsiteY11" fmla="*/ 234162 h 234772"/>
              <a:gd name="connsiteX12" fmla="*/ 1250 w 246650"/>
              <a:gd name="connsiteY12" fmla="*/ 234598 h 234772"/>
              <a:gd name="connsiteX13" fmla="*/ 641 w 246650"/>
              <a:gd name="connsiteY13" fmla="*/ 194525 h 234772"/>
              <a:gd name="connsiteX14" fmla="*/ 641 w 246650"/>
              <a:gd name="connsiteY14" fmla="*/ 117081 h 234772"/>
              <a:gd name="connsiteX15" fmla="*/ 0 w 246650"/>
              <a:gd name="connsiteY15" fmla="*/ 61045 h 234772"/>
              <a:gd name="connsiteX16" fmla="*/ 1250 w 246650"/>
              <a:gd name="connsiteY16" fmla="*/ 436 h 234772"/>
              <a:gd name="connsiteX0" fmla="*/ 638 w 246038"/>
              <a:gd name="connsiteY0" fmla="*/ 436 h 234772"/>
              <a:gd name="connsiteX1" fmla="*/ 40285 w 246038"/>
              <a:gd name="connsiteY1" fmla="*/ 1 h 234772"/>
              <a:gd name="connsiteX2" fmla="*/ 116963 w 246038"/>
              <a:gd name="connsiteY2" fmla="*/ 0 h 234772"/>
              <a:gd name="connsiteX3" fmla="*/ 203865 w 246038"/>
              <a:gd name="connsiteY3" fmla="*/ 1 h 234772"/>
              <a:gd name="connsiteX4" fmla="*/ 246008 w 246038"/>
              <a:gd name="connsiteY4" fmla="*/ 436 h 234772"/>
              <a:gd name="connsiteX5" fmla="*/ 245399 w 246038"/>
              <a:gd name="connsiteY5" fmla="*/ 36588 h 234772"/>
              <a:gd name="connsiteX6" fmla="*/ 246038 w 246038"/>
              <a:gd name="connsiteY6" fmla="*/ 117081 h 234772"/>
              <a:gd name="connsiteX7" fmla="*/ 245399 w 246038"/>
              <a:gd name="connsiteY7" fmla="*/ 193306 h 234772"/>
              <a:gd name="connsiteX8" fmla="*/ 246008 w 246038"/>
              <a:gd name="connsiteY8" fmla="*/ 234598 h 234772"/>
              <a:gd name="connsiteX9" fmla="*/ 204504 w 246038"/>
              <a:gd name="connsiteY9" fmla="*/ 234772 h 234772"/>
              <a:gd name="connsiteX10" fmla="*/ 117603 w 246038"/>
              <a:gd name="connsiteY10" fmla="*/ 234772 h 234772"/>
              <a:gd name="connsiteX11" fmla="*/ 39007 w 246038"/>
              <a:gd name="connsiteY11" fmla="*/ 234162 h 234772"/>
              <a:gd name="connsiteX12" fmla="*/ 638 w 246038"/>
              <a:gd name="connsiteY12" fmla="*/ 234598 h 234772"/>
              <a:gd name="connsiteX13" fmla="*/ 29 w 246038"/>
              <a:gd name="connsiteY13" fmla="*/ 194525 h 234772"/>
              <a:gd name="connsiteX14" fmla="*/ 29 w 246038"/>
              <a:gd name="connsiteY14" fmla="*/ 117081 h 234772"/>
              <a:gd name="connsiteX15" fmla="*/ 669 w 246038"/>
              <a:gd name="connsiteY15" fmla="*/ 62879 h 234772"/>
              <a:gd name="connsiteX16" fmla="*/ 638 w 246038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94525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81078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79244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658 h 235994"/>
              <a:gd name="connsiteX1" fmla="*/ 67224 w 246070"/>
              <a:gd name="connsiteY1" fmla="*/ 0 h 235994"/>
              <a:gd name="connsiteX2" fmla="*/ 116995 w 246070"/>
              <a:gd name="connsiteY2" fmla="*/ 1222 h 235994"/>
              <a:gd name="connsiteX3" fmla="*/ 203897 w 246070"/>
              <a:gd name="connsiteY3" fmla="*/ 1223 h 235994"/>
              <a:gd name="connsiteX4" fmla="*/ 246040 w 246070"/>
              <a:gd name="connsiteY4" fmla="*/ 1658 h 235994"/>
              <a:gd name="connsiteX5" fmla="*/ 245431 w 246070"/>
              <a:gd name="connsiteY5" fmla="*/ 63488 h 235994"/>
              <a:gd name="connsiteX6" fmla="*/ 246070 w 246070"/>
              <a:gd name="connsiteY6" fmla="*/ 118303 h 235994"/>
              <a:gd name="connsiteX7" fmla="*/ 245431 w 246070"/>
              <a:gd name="connsiteY7" fmla="*/ 179855 h 235994"/>
              <a:gd name="connsiteX8" fmla="*/ 246040 w 246070"/>
              <a:gd name="connsiteY8" fmla="*/ 235820 h 235994"/>
              <a:gd name="connsiteX9" fmla="*/ 204536 w 246070"/>
              <a:gd name="connsiteY9" fmla="*/ 235994 h 235994"/>
              <a:gd name="connsiteX10" fmla="*/ 117635 w 246070"/>
              <a:gd name="connsiteY10" fmla="*/ 235994 h 235994"/>
              <a:gd name="connsiteX11" fmla="*/ 39039 w 246070"/>
              <a:gd name="connsiteY11" fmla="*/ 235384 h 235994"/>
              <a:gd name="connsiteX12" fmla="*/ 670 w 246070"/>
              <a:gd name="connsiteY12" fmla="*/ 235820 h 235994"/>
              <a:gd name="connsiteX13" fmla="*/ 61 w 246070"/>
              <a:gd name="connsiteY13" fmla="*/ 180462 h 235994"/>
              <a:gd name="connsiteX14" fmla="*/ 61 w 246070"/>
              <a:gd name="connsiteY14" fmla="*/ 118303 h 235994"/>
              <a:gd name="connsiteX15" fmla="*/ 60 w 246070"/>
              <a:gd name="connsiteY15" fmla="*/ 64101 h 235994"/>
              <a:gd name="connsiteX16" fmla="*/ 670 w 246070"/>
              <a:gd name="connsiteY16" fmla="*/ 1658 h 235994"/>
              <a:gd name="connsiteX0" fmla="*/ 670 w 246070"/>
              <a:gd name="connsiteY0" fmla="*/ 436 h 234772"/>
              <a:gd name="connsiteX1" fmla="*/ 68505 w 246070"/>
              <a:gd name="connsiteY1" fmla="*/ 612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046 h 235382"/>
              <a:gd name="connsiteX1" fmla="*/ 61458 w 246070"/>
              <a:gd name="connsiteY1" fmla="*/ 611 h 235382"/>
              <a:gd name="connsiteX2" fmla="*/ 116995 w 246070"/>
              <a:gd name="connsiteY2" fmla="*/ 610 h 235382"/>
              <a:gd name="connsiteX3" fmla="*/ 185959 w 246070"/>
              <a:gd name="connsiteY3" fmla="*/ 0 h 235382"/>
              <a:gd name="connsiteX4" fmla="*/ 246040 w 246070"/>
              <a:gd name="connsiteY4" fmla="*/ 1046 h 235382"/>
              <a:gd name="connsiteX5" fmla="*/ 245431 w 246070"/>
              <a:gd name="connsiteY5" fmla="*/ 62876 h 235382"/>
              <a:gd name="connsiteX6" fmla="*/ 246070 w 246070"/>
              <a:gd name="connsiteY6" fmla="*/ 117691 h 235382"/>
              <a:gd name="connsiteX7" fmla="*/ 245431 w 246070"/>
              <a:gd name="connsiteY7" fmla="*/ 179243 h 235382"/>
              <a:gd name="connsiteX8" fmla="*/ 246040 w 246070"/>
              <a:gd name="connsiteY8" fmla="*/ 235208 h 235382"/>
              <a:gd name="connsiteX9" fmla="*/ 204536 w 246070"/>
              <a:gd name="connsiteY9" fmla="*/ 235382 h 235382"/>
              <a:gd name="connsiteX10" fmla="*/ 117635 w 246070"/>
              <a:gd name="connsiteY10" fmla="*/ 235382 h 235382"/>
              <a:gd name="connsiteX11" fmla="*/ 39039 w 246070"/>
              <a:gd name="connsiteY11" fmla="*/ 234772 h 235382"/>
              <a:gd name="connsiteX12" fmla="*/ 670 w 246070"/>
              <a:gd name="connsiteY12" fmla="*/ 235208 h 235382"/>
              <a:gd name="connsiteX13" fmla="*/ 61 w 246070"/>
              <a:gd name="connsiteY13" fmla="*/ 179850 h 235382"/>
              <a:gd name="connsiteX14" fmla="*/ 61 w 246070"/>
              <a:gd name="connsiteY14" fmla="*/ 117691 h 235382"/>
              <a:gd name="connsiteX15" fmla="*/ 60 w 246070"/>
              <a:gd name="connsiteY15" fmla="*/ 63489 h 235382"/>
              <a:gd name="connsiteX16" fmla="*/ 670 w 246070"/>
              <a:gd name="connsiteY16" fmla="*/ 1046 h 23538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161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4024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2743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070" h="234773">
                <a:moveTo>
                  <a:pt x="670" y="436"/>
                </a:moveTo>
                <a:lnTo>
                  <a:pt x="61458" y="1"/>
                </a:lnTo>
                <a:lnTo>
                  <a:pt x="116995" y="0"/>
                </a:lnTo>
                <a:lnTo>
                  <a:pt x="185318" y="613"/>
                </a:lnTo>
                <a:lnTo>
                  <a:pt x="246040" y="436"/>
                </a:lnTo>
                <a:lnTo>
                  <a:pt x="245431" y="62266"/>
                </a:lnTo>
                <a:cubicBezTo>
                  <a:pt x="245436" y="81707"/>
                  <a:pt x="245969" y="84079"/>
                  <a:pt x="246070" y="117081"/>
                </a:cubicBezTo>
                <a:cubicBezTo>
                  <a:pt x="246071" y="138413"/>
                  <a:pt x="245430" y="157301"/>
                  <a:pt x="245431" y="178633"/>
                </a:cubicBezTo>
                <a:cubicBezTo>
                  <a:pt x="245420" y="196473"/>
                  <a:pt x="246051" y="216758"/>
                  <a:pt x="246040" y="234598"/>
                </a:cubicBezTo>
                <a:lnTo>
                  <a:pt x="184035" y="234772"/>
                </a:lnTo>
                <a:lnTo>
                  <a:pt x="117635" y="234772"/>
                </a:lnTo>
                <a:lnTo>
                  <a:pt x="62743" y="234773"/>
                </a:lnTo>
                <a:lnTo>
                  <a:pt x="670" y="234598"/>
                </a:lnTo>
                <a:lnTo>
                  <a:pt x="61" y="179240"/>
                </a:lnTo>
                <a:lnTo>
                  <a:pt x="61" y="117081"/>
                </a:lnTo>
                <a:cubicBezTo>
                  <a:pt x="-153" y="98402"/>
                  <a:pt x="274" y="81558"/>
                  <a:pt x="60" y="62879"/>
                </a:cubicBezTo>
                <a:cubicBezTo>
                  <a:pt x="477" y="42676"/>
                  <a:pt x="253" y="20639"/>
                  <a:pt x="670" y="43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sp>
        <p:nvSpPr>
          <p:cNvPr id="189" name="Rectangle 38"/>
          <p:cNvSpPr/>
          <p:nvPr/>
        </p:nvSpPr>
        <p:spPr bwMode="auto">
          <a:xfrm>
            <a:off x="7010400" y="3883025"/>
            <a:ext cx="398463" cy="398463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l-GR" sz="2400" dirty="0" smtClean="0">
                <a:solidFill>
                  <a:schemeClr val="tx1"/>
                </a:solidFill>
              </a:rPr>
              <a:t>φ</a:t>
            </a:r>
          </a:p>
        </p:txBody>
      </p:sp>
      <p:sp>
        <p:nvSpPr>
          <p:cNvPr id="190" name="Rectangle 65"/>
          <p:cNvSpPr/>
          <p:nvPr/>
        </p:nvSpPr>
        <p:spPr bwMode="auto">
          <a:xfrm>
            <a:off x="7519988" y="4394200"/>
            <a:ext cx="250825" cy="250825"/>
          </a:xfrm>
          <a:custGeom>
            <a:avLst/>
            <a:gdLst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5370 w 245370"/>
              <a:gd name="connsiteY2" fmla="*/ 234162 h 234162"/>
              <a:gd name="connsiteX3" fmla="*/ 0 w 245370"/>
              <a:gd name="connsiteY3" fmla="*/ 234162 h 234162"/>
              <a:gd name="connsiteX4" fmla="*/ 0 w 245370"/>
              <a:gd name="connsiteY4" fmla="*/ 0 h 234162"/>
              <a:gd name="connsiteX0" fmla="*/ 0 w 245370"/>
              <a:gd name="connsiteY0" fmla="*/ 0 h 234162"/>
              <a:gd name="connsiteX1" fmla="*/ 245370 w 245370"/>
              <a:gd name="connsiteY1" fmla="*/ 0 h 234162"/>
              <a:gd name="connsiteX2" fmla="*/ 244353 w 245370"/>
              <a:gd name="connsiteY2" fmla="*/ 63932 h 234162"/>
              <a:gd name="connsiteX3" fmla="*/ 245370 w 245370"/>
              <a:gd name="connsiteY3" fmla="*/ 234162 h 234162"/>
              <a:gd name="connsiteX4" fmla="*/ 0 w 245370"/>
              <a:gd name="connsiteY4" fmla="*/ 234162 h 234162"/>
              <a:gd name="connsiteX5" fmla="*/ 0 w 245370"/>
              <a:gd name="connsiteY5" fmla="*/ 0 h 234162"/>
              <a:gd name="connsiteX0" fmla="*/ 0 w 245370"/>
              <a:gd name="connsiteY0" fmla="*/ 436 h 234598"/>
              <a:gd name="connsiteX1" fmla="*/ 116325 w 245370"/>
              <a:gd name="connsiteY1" fmla="*/ 0 h 234598"/>
              <a:gd name="connsiteX2" fmla="*/ 245370 w 245370"/>
              <a:gd name="connsiteY2" fmla="*/ 436 h 234598"/>
              <a:gd name="connsiteX3" fmla="*/ 244353 w 245370"/>
              <a:gd name="connsiteY3" fmla="*/ 64368 h 234598"/>
              <a:gd name="connsiteX4" fmla="*/ 245370 w 245370"/>
              <a:gd name="connsiteY4" fmla="*/ 234598 h 234598"/>
              <a:gd name="connsiteX5" fmla="*/ 0 w 245370"/>
              <a:gd name="connsiteY5" fmla="*/ 234598 h 234598"/>
              <a:gd name="connsiteX6" fmla="*/ 0 w 245370"/>
              <a:gd name="connsiteY6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45370 w 245370"/>
              <a:gd name="connsiteY3" fmla="*/ 436 h 234598"/>
              <a:gd name="connsiteX4" fmla="*/ 244353 w 245370"/>
              <a:gd name="connsiteY4" fmla="*/ 64368 h 234598"/>
              <a:gd name="connsiteX5" fmla="*/ 245370 w 245370"/>
              <a:gd name="connsiteY5" fmla="*/ 234598 h 234598"/>
              <a:gd name="connsiteX6" fmla="*/ 0 w 245370"/>
              <a:gd name="connsiteY6" fmla="*/ 234598 h 234598"/>
              <a:gd name="connsiteX7" fmla="*/ 0 w 245370"/>
              <a:gd name="connsiteY7" fmla="*/ 436 h 234598"/>
              <a:gd name="connsiteX0" fmla="*/ 0 w 245370"/>
              <a:gd name="connsiteY0" fmla="*/ 436 h 234598"/>
              <a:gd name="connsiteX1" fmla="*/ 39647 w 245370"/>
              <a:gd name="connsiteY1" fmla="*/ 1 h 234598"/>
              <a:gd name="connsiteX2" fmla="*/ 116325 w 245370"/>
              <a:gd name="connsiteY2" fmla="*/ 0 h 234598"/>
              <a:gd name="connsiteX3" fmla="*/ 203227 w 245370"/>
              <a:gd name="connsiteY3" fmla="*/ 1 h 234598"/>
              <a:gd name="connsiteX4" fmla="*/ 245370 w 245370"/>
              <a:gd name="connsiteY4" fmla="*/ 436 h 234598"/>
              <a:gd name="connsiteX5" fmla="*/ 244353 w 245370"/>
              <a:gd name="connsiteY5" fmla="*/ 64368 h 234598"/>
              <a:gd name="connsiteX6" fmla="*/ 245370 w 245370"/>
              <a:gd name="connsiteY6" fmla="*/ 234598 h 234598"/>
              <a:gd name="connsiteX7" fmla="*/ 0 w 245370"/>
              <a:gd name="connsiteY7" fmla="*/ 234598 h 234598"/>
              <a:gd name="connsiteX8" fmla="*/ 0 w 245370"/>
              <a:gd name="connsiteY8" fmla="*/ 436 h 234598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0 w 245370"/>
              <a:gd name="connsiteY8" fmla="*/ 234598 h 234772"/>
              <a:gd name="connsiteX9" fmla="*/ 0 w 245370"/>
              <a:gd name="connsiteY9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116965 w 245370"/>
              <a:gd name="connsiteY7" fmla="*/ 234772 h 234772"/>
              <a:gd name="connsiteX8" fmla="*/ 38369 w 245370"/>
              <a:gd name="connsiteY8" fmla="*/ 234162 h 234772"/>
              <a:gd name="connsiteX9" fmla="*/ 0 w 245370"/>
              <a:gd name="connsiteY9" fmla="*/ 234598 h 234772"/>
              <a:gd name="connsiteX10" fmla="*/ 0 w 245370"/>
              <a:gd name="connsiteY10" fmla="*/ 436 h 234772"/>
              <a:gd name="connsiteX0" fmla="*/ 0 w 245370"/>
              <a:gd name="connsiteY0" fmla="*/ 436 h 234772"/>
              <a:gd name="connsiteX1" fmla="*/ 39647 w 245370"/>
              <a:gd name="connsiteY1" fmla="*/ 1 h 234772"/>
              <a:gd name="connsiteX2" fmla="*/ 116325 w 245370"/>
              <a:gd name="connsiteY2" fmla="*/ 0 h 234772"/>
              <a:gd name="connsiteX3" fmla="*/ 203227 w 245370"/>
              <a:gd name="connsiteY3" fmla="*/ 1 h 234772"/>
              <a:gd name="connsiteX4" fmla="*/ 245370 w 245370"/>
              <a:gd name="connsiteY4" fmla="*/ 436 h 234772"/>
              <a:gd name="connsiteX5" fmla="*/ 244353 w 245370"/>
              <a:gd name="connsiteY5" fmla="*/ 64368 h 234772"/>
              <a:gd name="connsiteX6" fmla="*/ 245370 w 245370"/>
              <a:gd name="connsiteY6" fmla="*/ 234598 h 234772"/>
              <a:gd name="connsiteX7" fmla="*/ 203866 w 245370"/>
              <a:gd name="connsiteY7" fmla="*/ 234772 h 234772"/>
              <a:gd name="connsiteX8" fmla="*/ 116965 w 245370"/>
              <a:gd name="connsiteY8" fmla="*/ 234772 h 234772"/>
              <a:gd name="connsiteX9" fmla="*/ 38369 w 245370"/>
              <a:gd name="connsiteY9" fmla="*/ 234162 h 234772"/>
              <a:gd name="connsiteX10" fmla="*/ 0 w 245370"/>
              <a:gd name="connsiteY10" fmla="*/ 234598 h 234772"/>
              <a:gd name="connsiteX11" fmla="*/ 0 w 245370"/>
              <a:gd name="connsiteY11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4962 w 245979"/>
              <a:gd name="connsiteY5" fmla="*/ 64368 h 234772"/>
              <a:gd name="connsiteX6" fmla="*/ 245979 w 245979"/>
              <a:gd name="connsiteY6" fmla="*/ 234598 h 234772"/>
              <a:gd name="connsiteX7" fmla="*/ 204475 w 245979"/>
              <a:gd name="connsiteY7" fmla="*/ 234772 h 234772"/>
              <a:gd name="connsiteX8" fmla="*/ 117574 w 245979"/>
              <a:gd name="connsiteY8" fmla="*/ 234772 h 234772"/>
              <a:gd name="connsiteX9" fmla="*/ 38978 w 245979"/>
              <a:gd name="connsiteY9" fmla="*/ 234162 h 234772"/>
              <a:gd name="connsiteX10" fmla="*/ 609 w 245979"/>
              <a:gd name="connsiteY10" fmla="*/ 234598 h 234772"/>
              <a:gd name="connsiteX11" fmla="*/ 0 w 245979"/>
              <a:gd name="connsiteY11" fmla="*/ 117081 h 234772"/>
              <a:gd name="connsiteX12" fmla="*/ 609 w 245979"/>
              <a:gd name="connsiteY12" fmla="*/ 436 h 234772"/>
              <a:gd name="connsiteX0" fmla="*/ 609 w 245979"/>
              <a:gd name="connsiteY0" fmla="*/ 436 h 234772"/>
              <a:gd name="connsiteX1" fmla="*/ 40256 w 245979"/>
              <a:gd name="connsiteY1" fmla="*/ 1 h 234772"/>
              <a:gd name="connsiteX2" fmla="*/ 116934 w 245979"/>
              <a:gd name="connsiteY2" fmla="*/ 0 h 234772"/>
              <a:gd name="connsiteX3" fmla="*/ 203836 w 245979"/>
              <a:gd name="connsiteY3" fmla="*/ 1 h 234772"/>
              <a:gd name="connsiteX4" fmla="*/ 245979 w 245979"/>
              <a:gd name="connsiteY4" fmla="*/ 436 h 234772"/>
              <a:gd name="connsiteX5" fmla="*/ 245979 w 245979"/>
              <a:gd name="connsiteY5" fmla="*/ 234598 h 234772"/>
              <a:gd name="connsiteX6" fmla="*/ 204475 w 245979"/>
              <a:gd name="connsiteY6" fmla="*/ 234772 h 234772"/>
              <a:gd name="connsiteX7" fmla="*/ 117574 w 245979"/>
              <a:gd name="connsiteY7" fmla="*/ 234772 h 234772"/>
              <a:gd name="connsiteX8" fmla="*/ 38978 w 245979"/>
              <a:gd name="connsiteY8" fmla="*/ 234162 h 234772"/>
              <a:gd name="connsiteX9" fmla="*/ 609 w 245979"/>
              <a:gd name="connsiteY9" fmla="*/ 234598 h 234772"/>
              <a:gd name="connsiteX10" fmla="*/ 0 w 245979"/>
              <a:gd name="connsiteY10" fmla="*/ 117081 h 234772"/>
              <a:gd name="connsiteX11" fmla="*/ 609 w 245979"/>
              <a:gd name="connsiteY11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6009 w 246009"/>
              <a:gd name="connsiteY5" fmla="*/ 117081 h 234772"/>
              <a:gd name="connsiteX6" fmla="*/ 245979 w 246009"/>
              <a:gd name="connsiteY6" fmla="*/ 234598 h 234772"/>
              <a:gd name="connsiteX7" fmla="*/ 204475 w 246009"/>
              <a:gd name="connsiteY7" fmla="*/ 234772 h 234772"/>
              <a:gd name="connsiteX8" fmla="*/ 117574 w 246009"/>
              <a:gd name="connsiteY8" fmla="*/ 234772 h 234772"/>
              <a:gd name="connsiteX9" fmla="*/ 38978 w 246009"/>
              <a:gd name="connsiteY9" fmla="*/ 234162 h 234772"/>
              <a:gd name="connsiteX10" fmla="*/ 609 w 246009"/>
              <a:gd name="connsiteY10" fmla="*/ 234598 h 234772"/>
              <a:gd name="connsiteX11" fmla="*/ 0 w 246009"/>
              <a:gd name="connsiteY11" fmla="*/ 117081 h 234772"/>
              <a:gd name="connsiteX12" fmla="*/ 609 w 246009"/>
              <a:gd name="connsiteY12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2810 h 237146"/>
              <a:gd name="connsiteX1" fmla="*/ 40256 w 248904"/>
              <a:gd name="connsiteY1" fmla="*/ 2375 h 237146"/>
              <a:gd name="connsiteX2" fmla="*/ 116934 w 248904"/>
              <a:gd name="connsiteY2" fmla="*/ 2374 h 237146"/>
              <a:gd name="connsiteX3" fmla="*/ 203836 w 248904"/>
              <a:gd name="connsiteY3" fmla="*/ 2375 h 237146"/>
              <a:gd name="connsiteX4" fmla="*/ 245979 w 248904"/>
              <a:gd name="connsiteY4" fmla="*/ 2810 h 237146"/>
              <a:gd name="connsiteX5" fmla="*/ 245370 w 248904"/>
              <a:gd name="connsiteY5" fmla="*/ 38962 h 237146"/>
              <a:gd name="connsiteX6" fmla="*/ 246009 w 248904"/>
              <a:gd name="connsiteY6" fmla="*/ 119455 h 237146"/>
              <a:gd name="connsiteX7" fmla="*/ 245979 w 248904"/>
              <a:gd name="connsiteY7" fmla="*/ 236972 h 237146"/>
              <a:gd name="connsiteX8" fmla="*/ 204475 w 248904"/>
              <a:gd name="connsiteY8" fmla="*/ 237146 h 237146"/>
              <a:gd name="connsiteX9" fmla="*/ 117574 w 248904"/>
              <a:gd name="connsiteY9" fmla="*/ 237146 h 237146"/>
              <a:gd name="connsiteX10" fmla="*/ 38978 w 248904"/>
              <a:gd name="connsiteY10" fmla="*/ 236536 h 237146"/>
              <a:gd name="connsiteX11" fmla="*/ 609 w 248904"/>
              <a:gd name="connsiteY11" fmla="*/ 236972 h 237146"/>
              <a:gd name="connsiteX12" fmla="*/ 0 w 248904"/>
              <a:gd name="connsiteY12" fmla="*/ 119455 h 237146"/>
              <a:gd name="connsiteX13" fmla="*/ 609 w 248904"/>
              <a:gd name="connsiteY13" fmla="*/ 2810 h 237146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8904"/>
              <a:gd name="connsiteY0" fmla="*/ 436 h 234772"/>
              <a:gd name="connsiteX1" fmla="*/ 40256 w 248904"/>
              <a:gd name="connsiteY1" fmla="*/ 1 h 234772"/>
              <a:gd name="connsiteX2" fmla="*/ 116934 w 248904"/>
              <a:gd name="connsiteY2" fmla="*/ 0 h 234772"/>
              <a:gd name="connsiteX3" fmla="*/ 203836 w 248904"/>
              <a:gd name="connsiteY3" fmla="*/ 1 h 234772"/>
              <a:gd name="connsiteX4" fmla="*/ 245979 w 248904"/>
              <a:gd name="connsiteY4" fmla="*/ 436 h 234772"/>
              <a:gd name="connsiteX5" fmla="*/ 245370 w 248904"/>
              <a:gd name="connsiteY5" fmla="*/ 36588 h 234772"/>
              <a:gd name="connsiteX6" fmla="*/ 246009 w 248904"/>
              <a:gd name="connsiteY6" fmla="*/ 117081 h 234772"/>
              <a:gd name="connsiteX7" fmla="*/ 245979 w 248904"/>
              <a:gd name="connsiteY7" fmla="*/ 234598 h 234772"/>
              <a:gd name="connsiteX8" fmla="*/ 204475 w 248904"/>
              <a:gd name="connsiteY8" fmla="*/ 234772 h 234772"/>
              <a:gd name="connsiteX9" fmla="*/ 117574 w 248904"/>
              <a:gd name="connsiteY9" fmla="*/ 234772 h 234772"/>
              <a:gd name="connsiteX10" fmla="*/ 38978 w 248904"/>
              <a:gd name="connsiteY10" fmla="*/ 234162 h 234772"/>
              <a:gd name="connsiteX11" fmla="*/ 609 w 248904"/>
              <a:gd name="connsiteY11" fmla="*/ 234598 h 234772"/>
              <a:gd name="connsiteX12" fmla="*/ 0 w 248904"/>
              <a:gd name="connsiteY12" fmla="*/ 117081 h 234772"/>
              <a:gd name="connsiteX13" fmla="*/ 609 w 248904"/>
              <a:gd name="connsiteY13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979 w 246009"/>
              <a:gd name="connsiteY7" fmla="*/ 234598 h 234772"/>
              <a:gd name="connsiteX8" fmla="*/ 204475 w 246009"/>
              <a:gd name="connsiteY8" fmla="*/ 234772 h 234772"/>
              <a:gd name="connsiteX9" fmla="*/ 117574 w 246009"/>
              <a:gd name="connsiteY9" fmla="*/ 234772 h 234772"/>
              <a:gd name="connsiteX10" fmla="*/ 38978 w 246009"/>
              <a:gd name="connsiteY10" fmla="*/ 234162 h 234772"/>
              <a:gd name="connsiteX11" fmla="*/ 609 w 246009"/>
              <a:gd name="connsiteY11" fmla="*/ 234598 h 234772"/>
              <a:gd name="connsiteX12" fmla="*/ 0 w 246009"/>
              <a:gd name="connsiteY12" fmla="*/ 117081 h 234772"/>
              <a:gd name="connsiteX13" fmla="*/ 609 w 246009"/>
              <a:gd name="connsiteY13" fmla="*/ 436 h 234772"/>
              <a:gd name="connsiteX0" fmla="*/ 609 w 248857"/>
              <a:gd name="connsiteY0" fmla="*/ 436 h 234772"/>
              <a:gd name="connsiteX1" fmla="*/ 40256 w 248857"/>
              <a:gd name="connsiteY1" fmla="*/ 1 h 234772"/>
              <a:gd name="connsiteX2" fmla="*/ 116934 w 248857"/>
              <a:gd name="connsiteY2" fmla="*/ 0 h 234772"/>
              <a:gd name="connsiteX3" fmla="*/ 203836 w 248857"/>
              <a:gd name="connsiteY3" fmla="*/ 1 h 234772"/>
              <a:gd name="connsiteX4" fmla="*/ 245979 w 248857"/>
              <a:gd name="connsiteY4" fmla="*/ 436 h 234772"/>
              <a:gd name="connsiteX5" fmla="*/ 245370 w 248857"/>
              <a:gd name="connsiteY5" fmla="*/ 36588 h 234772"/>
              <a:gd name="connsiteX6" fmla="*/ 246009 w 248857"/>
              <a:gd name="connsiteY6" fmla="*/ 117081 h 234772"/>
              <a:gd name="connsiteX7" fmla="*/ 245370 w 248857"/>
              <a:gd name="connsiteY7" fmla="*/ 193306 h 234772"/>
              <a:gd name="connsiteX8" fmla="*/ 245979 w 248857"/>
              <a:gd name="connsiteY8" fmla="*/ 234598 h 234772"/>
              <a:gd name="connsiteX9" fmla="*/ 204475 w 248857"/>
              <a:gd name="connsiteY9" fmla="*/ 234772 h 234772"/>
              <a:gd name="connsiteX10" fmla="*/ 117574 w 248857"/>
              <a:gd name="connsiteY10" fmla="*/ 234772 h 234772"/>
              <a:gd name="connsiteX11" fmla="*/ 38978 w 248857"/>
              <a:gd name="connsiteY11" fmla="*/ 234162 h 234772"/>
              <a:gd name="connsiteX12" fmla="*/ 609 w 248857"/>
              <a:gd name="connsiteY12" fmla="*/ 234598 h 234772"/>
              <a:gd name="connsiteX13" fmla="*/ 0 w 248857"/>
              <a:gd name="connsiteY13" fmla="*/ 117081 h 234772"/>
              <a:gd name="connsiteX14" fmla="*/ 609 w 248857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17081 h 234772"/>
              <a:gd name="connsiteX14" fmla="*/ 609 w 246009"/>
              <a:gd name="connsiteY14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609 w 246009"/>
              <a:gd name="connsiteY15" fmla="*/ 436 h 234772"/>
              <a:gd name="connsiteX0" fmla="*/ 609 w 246009"/>
              <a:gd name="connsiteY0" fmla="*/ 436 h 234772"/>
              <a:gd name="connsiteX1" fmla="*/ 40256 w 246009"/>
              <a:gd name="connsiteY1" fmla="*/ 1 h 234772"/>
              <a:gd name="connsiteX2" fmla="*/ 116934 w 246009"/>
              <a:gd name="connsiteY2" fmla="*/ 0 h 234772"/>
              <a:gd name="connsiteX3" fmla="*/ 203836 w 246009"/>
              <a:gd name="connsiteY3" fmla="*/ 1 h 234772"/>
              <a:gd name="connsiteX4" fmla="*/ 245979 w 246009"/>
              <a:gd name="connsiteY4" fmla="*/ 436 h 234772"/>
              <a:gd name="connsiteX5" fmla="*/ 245370 w 246009"/>
              <a:gd name="connsiteY5" fmla="*/ 36588 h 234772"/>
              <a:gd name="connsiteX6" fmla="*/ 246009 w 246009"/>
              <a:gd name="connsiteY6" fmla="*/ 117081 h 234772"/>
              <a:gd name="connsiteX7" fmla="*/ 245370 w 246009"/>
              <a:gd name="connsiteY7" fmla="*/ 193306 h 234772"/>
              <a:gd name="connsiteX8" fmla="*/ 245979 w 246009"/>
              <a:gd name="connsiteY8" fmla="*/ 234598 h 234772"/>
              <a:gd name="connsiteX9" fmla="*/ 204475 w 246009"/>
              <a:gd name="connsiteY9" fmla="*/ 234772 h 234772"/>
              <a:gd name="connsiteX10" fmla="*/ 117574 w 246009"/>
              <a:gd name="connsiteY10" fmla="*/ 234772 h 234772"/>
              <a:gd name="connsiteX11" fmla="*/ 38978 w 246009"/>
              <a:gd name="connsiteY11" fmla="*/ 234162 h 234772"/>
              <a:gd name="connsiteX12" fmla="*/ 609 w 246009"/>
              <a:gd name="connsiteY12" fmla="*/ 234598 h 234772"/>
              <a:gd name="connsiteX13" fmla="*/ 0 w 246009"/>
              <a:gd name="connsiteY13" fmla="*/ 194525 h 234772"/>
              <a:gd name="connsiteX14" fmla="*/ 0 w 246009"/>
              <a:gd name="connsiteY14" fmla="*/ 117081 h 234772"/>
              <a:gd name="connsiteX15" fmla="*/ 0 w 246009"/>
              <a:gd name="connsiteY15" fmla="*/ 35978 h 234772"/>
              <a:gd name="connsiteX16" fmla="*/ 609 w 246009"/>
              <a:gd name="connsiteY16" fmla="*/ 436 h 234772"/>
              <a:gd name="connsiteX0" fmla="*/ 1250 w 246650"/>
              <a:gd name="connsiteY0" fmla="*/ 436 h 234772"/>
              <a:gd name="connsiteX1" fmla="*/ 40897 w 246650"/>
              <a:gd name="connsiteY1" fmla="*/ 1 h 234772"/>
              <a:gd name="connsiteX2" fmla="*/ 117575 w 246650"/>
              <a:gd name="connsiteY2" fmla="*/ 0 h 234772"/>
              <a:gd name="connsiteX3" fmla="*/ 204477 w 246650"/>
              <a:gd name="connsiteY3" fmla="*/ 1 h 234772"/>
              <a:gd name="connsiteX4" fmla="*/ 246620 w 246650"/>
              <a:gd name="connsiteY4" fmla="*/ 436 h 234772"/>
              <a:gd name="connsiteX5" fmla="*/ 246011 w 246650"/>
              <a:gd name="connsiteY5" fmla="*/ 36588 h 234772"/>
              <a:gd name="connsiteX6" fmla="*/ 246650 w 246650"/>
              <a:gd name="connsiteY6" fmla="*/ 117081 h 234772"/>
              <a:gd name="connsiteX7" fmla="*/ 246011 w 246650"/>
              <a:gd name="connsiteY7" fmla="*/ 193306 h 234772"/>
              <a:gd name="connsiteX8" fmla="*/ 246620 w 246650"/>
              <a:gd name="connsiteY8" fmla="*/ 234598 h 234772"/>
              <a:gd name="connsiteX9" fmla="*/ 205116 w 246650"/>
              <a:gd name="connsiteY9" fmla="*/ 234772 h 234772"/>
              <a:gd name="connsiteX10" fmla="*/ 118215 w 246650"/>
              <a:gd name="connsiteY10" fmla="*/ 234772 h 234772"/>
              <a:gd name="connsiteX11" fmla="*/ 39619 w 246650"/>
              <a:gd name="connsiteY11" fmla="*/ 234162 h 234772"/>
              <a:gd name="connsiteX12" fmla="*/ 1250 w 246650"/>
              <a:gd name="connsiteY12" fmla="*/ 234598 h 234772"/>
              <a:gd name="connsiteX13" fmla="*/ 641 w 246650"/>
              <a:gd name="connsiteY13" fmla="*/ 194525 h 234772"/>
              <a:gd name="connsiteX14" fmla="*/ 641 w 246650"/>
              <a:gd name="connsiteY14" fmla="*/ 117081 h 234772"/>
              <a:gd name="connsiteX15" fmla="*/ 0 w 246650"/>
              <a:gd name="connsiteY15" fmla="*/ 61045 h 234772"/>
              <a:gd name="connsiteX16" fmla="*/ 1250 w 246650"/>
              <a:gd name="connsiteY16" fmla="*/ 436 h 234772"/>
              <a:gd name="connsiteX0" fmla="*/ 638 w 246038"/>
              <a:gd name="connsiteY0" fmla="*/ 436 h 234772"/>
              <a:gd name="connsiteX1" fmla="*/ 40285 w 246038"/>
              <a:gd name="connsiteY1" fmla="*/ 1 h 234772"/>
              <a:gd name="connsiteX2" fmla="*/ 116963 w 246038"/>
              <a:gd name="connsiteY2" fmla="*/ 0 h 234772"/>
              <a:gd name="connsiteX3" fmla="*/ 203865 w 246038"/>
              <a:gd name="connsiteY3" fmla="*/ 1 h 234772"/>
              <a:gd name="connsiteX4" fmla="*/ 246008 w 246038"/>
              <a:gd name="connsiteY4" fmla="*/ 436 h 234772"/>
              <a:gd name="connsiteX5" fmla="*/ 245399 w 246038"/>
              <a:gd name="connsiteY5" fmla="*/ 36588 h 234772"/>
              <a:gd name="connsiteX6" fmla="*/ 246038 w 246038"/>
              <a:gd name="connsiteY6" fmla="*/ 117081 h 234772"/>
              <a:gd name="connsiteX7" fmla="*/ 245399 w 246038"/>
              <a:gd name="connsiteY7" fmla="*/ 193306 h 234772"/>
              <a:gd name="connsiteX8" fmla="*/ 246008 w 246038"/>
              <a:gd name="connsiteY8" fmla="*/ 234598 h 234772"/>
              <a:gd name="connsiteX9" fmla="*/ 204504 w 246038"/>
              <a:gd name="connsiteY9" fmla="*/ 234772 h 234772"/>
              <a:gd name="connsiteX10" fmla="*/ 117603 w 246038"/>
              <a:gd name="connsiteY10" fmla="*/ 234772 h 234772"/>
              <a:gd name="connsiteX11" fmla="*/ 39007 w 246038"/>
              <a:gd name="connsiteY11" fmla="*/ 234162 h 234772"/>
              <a:gd name="connsiteX12" fmla="*/ 638 w 246038"/>
              <a:gd name="connsiteY12" fmla="*/ 234598 h 234772"/>
              <a:gd name="connsiteX13" fmla="*/ 29 w 246038"/>
              <a:gd name="connsiteY13" fmla="*/ 194525 h 234772"/>
              <a:gd name="connsiteX14" fmla="*/ 29 w 246038"/>
              <a:gd name="connsiteY14" fmla="*/ 117081 h 234772"/>
              <a:gd name="connsiteX15" fmla="*/ 669 w 246038"/>
              <a:gd name="connsiteY15" fmla="*/ 62879 h 234772"/>
              <a:gd name="connsiteX16" fmla="*/ 638 w 246038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94525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93306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81078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2"/>
              <a:gd name="connsiteY0" fmla="*/ 436 h 234772"/>
              <a:gd name="connsiteX1" fmla="*/ 40317 w 246072"/>
              <a:gd name="connsiteY1" fmla="*/ 1 h 234772"/>
              <a:gd name="connsiteX2" fmla="*/ 116995 w 246072"/>
              <a:gd name="connsiteY2" fmla="*/ 0 h 234772"/>
              <a:gd name="connsiteX3" fmla="*/ 203897 w 246072"/>
              <a:gd name="connsiteY3" fmla="*/ 1 h 234772"/>
              <a:gd name="connsiteX4" fmla="*/ 246040 w 246072"/>
              <a:gd name="connsiteY4" fmla="*/ 436 h 234772"/>
              <a:gd name="connsiteX5" fmla="*/ 245431 w 246072"/>
              <a:gd name="connsiteY5" fmla="*/ 36588 h 234772"/>
              <a:gd name="connsiteX6" fmla="*/ 246070 w 246072"/>
              <a:gd name="connsiteY6" fmla="*/ 117081 h 234772"/>
              <a:gd name="connsiteX7" fmla="*/ 246072 w 246072"/>
              <a:gd name="connsiteY7" fmla="*/ 179244 h 234772"/>
              <a:gd name="connsiteX8" fmla="*/ 246040 w 246072"/>
              <a:gd name="connsiteY8" fmla="*/ 234598 h 234772"/>
              <a:gd name="connsiteX9" fmla="*/ 204536 w 246072"/>
              <a:gd name="connsiteY9" fmla="*/ 234772 h 234772"/>
              <a:gd name="connsiteX10" fmla="*/ 117635 w 246072"/>
              <a:gd name="connsiteY10" fmla="*/ 234772 h 234772"/>
              <a:gd name="connsiteX11" fmla="*/ 39039 w 246072"/>
              <a:gd name="connsiteY11" fmla="*/ 234162 h 234772"/>
              <a:gd name="connsiteX12" fmla="*/ 670 w 246072"/>
              <a:gd name="connsiteY12" fmla="*/ 234598 h 234772"/>
              <a:gd name="connsiteX13" fmla="*/ 61 w 246072"/>
              <a:gd name="connsiteY13" fmla="*/ 179240 h 234772"/>
              <a:gd name="connsiteX14" fmla="*/ 61 w 246072"/>
              <a:gd name="connsiteY14" fmla="*/ 117081 h 234772"/>
              <a:gd name="connsiteX15" fmla="*/ 60 w 246072"/>
              <a:gd name="connsiteY15" fmla="*/ 62879 h 234772"/>
              <a:gd name="connsiteX16" fmla="*/ 670 w 246072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36588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40317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658 h 235994"/>
              <a:gd name="connsiteX1" fmla="*/ 67224 w 246070"/>
              <a:gd name="connsiteY1" fmla="*/ 0 h 235994"/>
              <a:gd name="connsiteX2" fmla="*/ 116995 w 246070"/>
              <a:gd name="connsiteY2" fmla="*/ 1222 h 235994"/>
              <a:gd name="connsiteX3" fmla="*/ 203897 w 246070"/>
              <a:gd name="connsiteY3" fmla="*/ 1223 h 235994"/>
              <a:gd name="connsiteX4" fmla="*/ 246040 w 246070"/>
              <a:gd name="connsiteY4" fmla="*/ 1658 h 235994"/>
              <a:gd name="connsiteX5" fmla="*/ 245431 w 246070"/>
              <a:gd name="connsiteY5" fmla="*/ 63488 h 235994"/>
              <a:gd name="connsiteX6" fmla="*/ 246070 w 246070"/>
              <a:gd name="connsiteY6" fmla="*/ 118303 h 235994"/>
              <a:gd name="connsiteX7" fmla="*/ 245431 w 246070"/>
              <a:gd name="connsiteY7" fmla="*/ 179855 h 235994"/>
              <a:gd name="connsiteX8" fmla="*/ 246040 w 246070"/>
              <a:gd name="connsiteY8" fmla="*/ 235820 h 235994"/>
              <a:gd name="connsiteX9" fmla="*/ 204536 w 246070"/>
              <a:gd name="connsiteY9" fmla="*/ 235994 h 235994"/>
              <a:gd name="connsiteX10" fmla="*/ 117635 w 246070"/>
              <a:gd name="connsiteY10" fmla="*/ 235994 h 235994"/>
              <a:gd name="connsiteX11" fmla="*/ 39039 w 246070"/>
              <a:gd name="connsiteY11" fmla="*/ 235384 h 235994"/>
              <a:gd name="connsiteX12" fmla="*/ 670 w 246070"/>
              <a:gd name="connsiteY12" fmla="*/ 235820 h 235994"/>
              <a:gd name="connsiteX13" fmla="*/ 61 w 246070"/>
              <a:gd name="connsiteY13" fmla="*/ 180462 h 235994"/>
              <a:gd name="connsiteX14" fmla="*/ 61 w 246070"/>
              <a:gd name="connsiteY14" fmla="*/ 118303 h 235994"/>
              <a:gd name="connsiteX15" fmla="*/ 60 w 246070"/>
              <a:gd name="connsiteY15" fmla="*/ 64101 h 235994"/>
              <a:gd name="connsiteX16" fmla="*/ 670 w 246070"/>
              <a:gd name="connsiteY16" fmla="*/ 1658 h 235994"/>
              <a:gd name="connsiteX0" fmla="*/ 670 w 246070"/>
              <a:gd name="connsiteY0" fmla="*/ 436 h 234772"/>
              <a:gd name="connsiteX1" fmla="*/ 68505 w 246070"/>
              <a:gd name="connsiteY1" fmla="*/ 612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203897 w 246070"/>
              <a:gd name="connsiteY3" fmla="*/ 1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1046 h 235382"/>
              <a:gd name="connsiteX1" fmla="*/ 61458 w 246070"/>
              <a:gd name="connsiteY1" fmla="*/ 611 h 235382"/>
              <a:gd name="connsiteX2" fmla="*/ 116995 w 246070"/>
              <a:gd name="connsiteY2" fmla="*/ 610 h 235382"/>
              <a:gd name="connsiteX3" fmla="*/ 185959 w 246070"/>
              <a:gd name="connsiteY3" fmla="*/ 0 h 235382"/>
              <a:gd name="connsiteX4" fmla="*/ 246040 w 246070"/>
              <a:gd name="connsiteY4" fmla="*/ 1046 h 235382"/>
              <a:gd name="connsiteX5" fmla="*/ 245431 w 246070"/>
              <a:gd name="connsiteY5" fmla="*/ 62876 h 235382"/>
              <a:gd name="connsiteX6" fmla="*/ 246070 w 246070"/>
              <a:gd name="connsiteY6" fmla="*/ 117691 h 235382"/>
              <a:gd name="connsiteX7" fmla="*/ 245431 w 246070"/>
              <a:gd name="connsiteY7" fmla="*/ 179243 h 235382"/>
              <a:gd name="connsiteX8" fmla="*/ 246040 w 246070"/>
              <a:gd name="connsiteY8" fmla="*/ 235208 h 235382"/>
              <a:gd name="connsiteX9" fmla="*/ 204536 w 246070"/>
              <a:gd name="connsiteY9" fmla="*/ 235382 h 235382"/>
              <a:gd name="connsiteX10" fmla="*/ 117635 w 246070"/>
              <a:gd name="connsiteY10" fmla="*/ 235382 h 235382"/>
              <a:gd name="connsiteX11" fmla="*/ 39039 w 246070"/>
              <a:gd name="connsiteY11" fmla="*/ 234772 h 235382"/>
              <a:gd name="connsiteX12" fmla="*/ 670 w 246070"/>
              <a:gd name="connsiteY12" fmla="*/ 235208 h 235382"/>
              <a:gd name="connsiteX13" fmla="*/ 61 w 246070"/>
              <a:gd name="connsiteY13" fmla="*/ 179850 h 235382"/>
              <a:gd name="connsiteX14" fmla="*/ 61 w 246070"/>
              <a:gd name="connsiteY14" fmla="*/ 117691 h 235382"/>
              <a:gd name="connsiteX15" fmla="*/ 60 w 246070"/>
              <a:gd name="connsiteY15" fmla="*/ 63489 h 235382"/>
              <a:gd name="connsiteX16" fmla="*/ 670 w 246070"/>
              <a:gd name="connsiteY16" fmla="*/ 1046 h 23538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204536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161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2"/>
              <a:gd name="connsiteX1" fmla="*/ 61458 w 246070"/>
              <a:gd name="connsiteY1" fmla="*/ 1 h 234772"/>
              <a:gd name="connsiteX2" fmla="*/ 116995 w 246070"/>
              <a:gd name="connsiteY2" fmla="*/ 0 h 234772"/>
              <a:gd name="connsiteX3" fmla="*/ 185318 w 246070"/>
              <a:gd name="connsiteY3" fmla="*/ 613 h 234772"/>
              <a:gd name="connsiteX4" fmla="*/ 246040 w 246070"/>
              <a:gd name="connsiteY4" fmla="*/ 436 h 234772"/>
              <a:gd name="connsiteX5" fmla="*/ 245431 w 246070"/>
              <a:gd name="connsiteY5" fmla="*/ 62266 h 234772"/>
              <a:gd name="connsiteX6" fmla="*/ 246070 w 246070"/>
              <a:gd name="connsiteY6" fmla="*/ 117081 h 234772"/>
              <a:gd name="connsiteX7" fmla="*/ 245431 w 246070"/>
              <a:gd name="connsiteY7" fmla="*/ 178633 h 234772"/>
              <a:gd name="connsiteX8" fmla="*/ 246040 w 246070"/>
              <a:gd name="connsiteY8" fmla="*/ 234598 h 234772"/>
              <a:gd name="connsiteX9" fmla="*/ 184035 w 246070"/>
              <a:gd name="connsiteY9" fmla="*/ 234772 h 234772"/>
              <a:gd name="connsiteX10" fmla="*/ 117635 w 246070"/>
              <a:gd name="connsiteY10" fmla="*/ 234772 h 234772"/>
              <a:gd name="connsiteX11" fmla="*/ 39039 w 246070"/>
              <a:gd name="connsiteY11" fmla="*/ 234162 h 234772"/>
              <a:gd name="connsiteX12" fmla="*/ 670 w 246070"/>
              <a:gd name="connsiteY12" fmla="*/ 234598 h 234772"/>
              <a:gd name="connsiteX13" fmla="*/ 61 w 246070"/>
              <a:gd name="connsiteY13" fmla="*/ 179240 h 234772"/>
              <a:gd name="connsiteX14" fmla="*/ 61 w 246070"/>
              <a:gd name="connsiteY14" fmla="*/ 117081 h 234772"/>
              <a:gd name="connsiteX15" fmla="*/ 60 w 246070"/>
              <a:gd name="connsiteY15" fmla="*/ 62879 h 234772"/>
              <a:gd name="connsiteX16" fmla="*/ 670 w 246070"/>
              <a:gd name="connsiteY16" fmla="*/ 436 h 234772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4024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  <a:gd name="connsiteX0" fmla="*/ 670 w 246070"/>
              <a:gd name="connsiteY0" fmla="*/ 436 h 234773"/>
              <a:gd name="connsiteX1" fmla="*/ 61458 w 246070"/>
              <a:gd name="connsiteY1" fmla="*/ 1 h 234773"/>
              <a:gd name="connsiteX2" fmla="*/ 116995 w 246070"/>
              <a:gd name="connsiteY2" fmla="*/ 0 h 234773"/>
              <a:gd name="connsiteX3" fmla="*/ 185318 w 246070"/>
              <a:gd name="connsiteY3" fmla="*/ 613 h 234773"/>
              <a:gd name="connsiteX4" fmla="*/ 246040 w 246070"/>
              <a:gd name="connsiteY4" fmla="*/ 436 h 234773"/>
              <a:gd name="connsiteX5" fmla="*/ 245431 w 246070"/>
              <a:gd name="connsiteY5" fmla="*/ 62266 h 234773"/>
              <a:gd name="connsiteX6" fmla="*/ 246070 w 246070"/>
              <a:gd name="connsiteY6" fmla="*/ 117081 h 234773"/>
              <a:gd name="connsiteX7" fmla="*/ 245431 w 246070"/>
              <a:gd name="connsiteY7" fmla="*/ 178633 h 234773"/>
              <a:gd name="connsiteX8" fmla="*/ 246040 w 246070"/>
              <a:gd name="connsiteY8" fmla="*/ 234598 h 234773"/>
              <a:gd name="connsiteX9" fmla="*/ 184035 w 246070"/>
              <a:gd name="connsiteY9" fmla="*/ 234772 h 234773"/>
              <a:gd name="connsiteX10" fmla="*/ 117635 w 246070"/>
              <a:gd name="connsiteY10" fmla="*/ 234772 h 234773"/>
              <a:gd name="connsiteX11" fmla="*/ 62743 w 246070"/>
              <a:gd name="connsiteY11" fmla="*/ 234773 h 234773"/>
              <a:gd name="connsiteX12" fmla="*/ 670 w 246070"/>
              <a:gd name="connsiteY12" fmla="*/ 234598 h 234773"/>
              <a:gd name="connsiteX13" fmla="*/ 61 w 246070"/>
              <a:gd name="connsiteY13" fmla="*/ 179240 h 234773"/>
              <a:gd name="connsiteX14" fmla="*/ 61 w 246070"/>
              <a:gd name="connsiteY14" fmla="*/ 117081 h 234773"/>
              <a:gd name="connsiteX15" fmla="*/ 60 w 246070"/>
              <a:gd name="connsiteY15" fmla="*/ 62879 h 234773"/>
              <a:gd name="connsiteX16" fmla="*/ 670 w 246070"/>
              <a:gd name="connsiteY16" fmla="*/ 436 h 23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070" h="234773">
                <a:moveTo>
                  <a:pt x="670" y="436"/>
                </a:moveTo>
                <a:lnTo>
                  <a:pt x="61458" y="1"/>
                </a:lnTo>
                <a:lnTo>
                  <a:pt x="116995" y="0"/>
                </a:lnTo>
                <a:lnTo>
                  <a:pt x="185318" y="613"/>
                </a:lnTo>
                <a:lnTo>
                  <a:pt x="246040" y="436"/>
                </a:lnTo>
                <a:lnTo>
                  <a:pt x="245431" y="62266"/>
                </a:lnTo>
                <a:cubicBezTo>
                  <a:pt x="245436" y="81707"/>
                  <a:pt x="245969" y="84079"/>
                  <a:pt x="246070" y="117081"/>
                </a:cubicBezTo>
                <a:cubicBezTo>
                  <a:pt x="246071" y="138413"/>
                  <a:pt x="245430" y="157301"/>
                  <a:pt x="245431" y="178633"/>
                </a:cubicBezTo>
                <a:cubicBezTo>
                  <a:pt x="245420" y="196473"/>
                  <a:pt x="246051" y="216758"/>
                  <a:pt x="246040" y="234598"/>
                </a:cubicBezTo>
                <a:lnTo>
                  <a:pt x="184035" y="234772"/>
                </a:lnTo>
                <a:lnTo>
                  <a:pt x="117635" y="234772"/>
                </a:lnTo>
                <a:lnTo>
                  <a:pt x="62743" y="234773"/>
                </a:lnTo>
                <a:lnTo>
                  <a:pt x="670" y="234598"/>
                </a:lnTo>
                <a:lnTo>
                  <a:pt x="61" y="179240"/>
                </a:lnTo>
                <a:lnTo>
                  <a:pt x="61" y="117081"/>
                </a:lnTo>
                <a:cubicBezTo>
                  <a:pt x="-153" y="98402"/>
                  <a:pt x="274" y="81558"/>
                  <a:pt x="60" y="62879"/>
                </a:cubicBezTo>
                <a:cubicBezTo>
                  <a:pt x="477" y="42676"/>
                  <a:pt x="253" y="20639"/>
                  <a:pt x="670" y="43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cxnSp>
        <p:nvCxnSpPr>
          <p:cNvPr id="191" name="Straight Arrow Connector 190"/>
          <p:cNvCxnSpPr/>
          <p:nvPr/>
        </p:nvCxnSpPr>
        <p:spPr bwMode="auto">
          <a:xfrm>
            <a:off x="7781925" y="3754438"/>
            <a:ext cx="112713" cy="11430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 bwMode="auto">
          <a:xfrm>
            <a:off x="7781925" y="4446588"/>
            <a:ext cx="622300" cy="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 bwMode="auto">
          <a:xfrm flipH="1" flipV="1">
            <a:off x="7781925" y="4570413"/>
            <a:ext cx="622300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 bwMode="auto">
          <a:xfrm flipV="1">
            <a:off x="7781925" y="4267200"/>
            <a:ext cx="112713" cy="112713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3" name="Content Placeholder 492"/>
          <p:cNvSpPr>
            <a:spLocks noGrp="1"/>
          </p:cNvSpPr>
          <p:nvPr>
            <p:ph idx="1"/>
          </p:nvPr>
        </p:nvSpPr>
        <p:spPr>
          <a:xfrm>
            <a:off x="174812" y="1573306"/>
            <a:ext cx="4397188" cy="4854388"/>
          </a:xfrm>
        </p:spPr>
        <p:txBody>
          <a:bodyPr>
            <a:normAutofit/>
          </a:bodyPr>
          <a:lstStyle/>
          <a:p>
            <a:r>
              <a:rPr lang="en-US" dirty="0" smtClean="0"/>
              <a:t>Predication</a:t>
            </a:r>
          </a:p>
          <a:p>
            <a:pPr lvl="1"/>
            <a:r>
              <a:rPr lang="en-US" dirty="0" smtClean="0"/>
              <a:t>Predicates the output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metabit</a:t>
            </a:r>
            <a:r>
              <a:rPr lang="en-US" dirty="0" smtClean="0"/>
              <a:t> in </a:t>
            </a:r>
            <a:r>
              <a:rPr lang="en-US" dirty="0" err="1" smtClean="0"/>
              <a:t>datapath</a:t>
            </a:r>
            <a:r>
              <a:rPr lang="en-US" dirty="0" smtClean="0"/>
              <a:t> propagates the validity of the data</a:t>
            </a:r>
          </a:p>
          <a:p>
            <a:r>
              <a:rPr lang="en-US" dirty="0" smtClean="0"/>
              <a:t>“Select” function unit (PHI functions)</a:t>
            </a:r>
          </a:p>
          <a:p>
            <a:pPr lvl="1"/>
            <a:r>
              <a:rPr lang="en-US" dirty="0" smtClean="0"/>
              <a:t>Selects valid input and forwards as its output</a:t>
            </a:r>
            <a:endParaRPr lang="en-US" dirty="0"/>
          </a:p>
        </p:txBody>
      </p:sp>
      <p:grpSp>
        <p:nvGrpSpPr>
          <p:cNvPr id="2" name="Group 223"/>
          <p:cNvGrpSpPr/>
          <p:nvPr/>
        </p:nvGrpSpPr>
        <p:grpSpPr>
          <a:xfrm>
            <a:off x="4814047" y="1532965"/>
            <a:ext cx="3671049" cy="4061011"/>
            <a:chOff x="4571999" y="1250577"/>
            <a:chExt cx="4235825" cy="4572000"/>
          </a:xfrm>
        </p:grpSpPr>
        <p:sp>
          <p:nvSpPr>
            <p:cNvPr id="225" name="Rectangle 224"/>
            <p:cNvSpPr/>
            <p:nvPr/>
          </p:nvSpPr>
          <p:spPr>
            <a:xfrm>
              <a:off x="4571999" y="1250577"/>
              <a:ext cx="4235825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" name="Group 50"/>
            <p:cNvGrpSpPr/>
            <p:nvPr/>
          </p:nvGrpSpPr>
          <p:grpSpPr>
            <a:xfrm>
              <a:off x="4706470" y="1496290"/>
              <a:ext cx="2137246" cy="4234719"/>
              <a:chOff x="4706470" y="1496290"/>
              <a:chExt cx="2137246" cy="4234719"/>
            </a:xfrm>
          </p:grpSpPr>
          <p:grpSp>
            <p:nvGrpSpPr>
              <p:cNvPr id="4" name="Group 121"/>
              <p:cNvGrpSpPr/>
              <p:nvPr/>
            </p:nvGrpSpPr>
            <p:grpSpPr>
              <a:xfrm>
                <a:off x="4801867" y="3039035"/>
                <a:ext cx="2041849" cy="1275059"/>
                <a:chOff x="2705100" y="2124285"/>
                <a:chExt cx="2000250" cy="1218992"/>
              </a:xfrm>
            </p:grpSpPr>
            <p:sp>
              <p:nvSpPr>
                <p:cNvPr id="235" name="Flowchart: Manual Operation 234"/>
                <p:cNvSpPr/>
                <p:nvPr/>
              </p:nvSpPr>
              <p:spPr>
                <a:xfrm>
                  <a:off x="2705100" y="2438401"/>
                  <a:ext cx="2000250" cy="904876"/>
                </a:xfrm>
                <a:prstGeom prst="flowChartManualOperation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6" name="Isosceles Triangle 235"/>
                <p:cNvSpPr/>
                <p:nvPr/>
              </p:nvSpPr>
              <p:spPr>
                <a:xfrm rot="10800000">
                  <a:off x="3324222" y="2194152"/>
                  <a:ext cx="771527" cy="542927"/>
                </a:xfrm>
                <a:prstGeom prst="triangle">
                  <a:avLst>
                    <a:gd name="adj" fmla="val 50000"/>
                  </a:avLst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7" name="Isosceles Triangle 236"/>
                <p:cNvSpPr/>
                <p:nvPr/>
              </p:nvSpPr>
              <p:spPr>
                <a:xfrm rot="10800000">
                  <a:off x="3239308" y="2124285"/>
                  <a:ext cx="1018976" cy="648957"/>
                </a:xfrm>
                <a:prstGeom prst="triangle">
                  <a:avLst>
                    <a:gd name="adj" fmla="val 54212"/>
                  </a:avLst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228" name="Straight Arrow Connector 227"/>
              <p:cNvCxnSpPr>
                <a:stCxn id="231" idx="2"/>
              </p:cNvCxnSpPr>
              <p:nvPr/>
            </p:nvCxnSpPr>
            <p:spPr>
              <a:xfrm>
                <a:off x="5078421" y="1959428"/>
                <a:ext cx="18014" cy="14695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9" name="Straight Arrow Connector 228"/>
              <p:cNvCxnSpPr>
                <a:stCxn id="232" idx="2"/>
              </p:cNvCxnSpPr>
              <p:nvPr/>
            </p:nvCxnSpPr>
            <p:spPr>
              <a:xfrm>
                <a:off x="6471404" y="1959428"/>
                <a:ext cx="23525" cy="14695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0" name="Straight Arrow Connector 229"/>
              <p:cNvCxnSpPr>
                <a:stCxn id="234" idx="2"/>
                <a:endCxn id="233" idx="0"/>
              </p:cNvCxnSpPr>
              <p:nvPr/>
            </p:nvCxnSpPr>
            <p:spPr>
              <a:xfrm>
                <a:off x="5836024" y="4271665"/>
                <a:ext cx="33262" cy="99620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1" name="Rectangle 230"/>
              <p:cNvSpPr/>
              <p:nvPr/>
            </p:nvSpPr>
            <p:spPr>
              <a:xfrm>
                <a:off x="4706470" y="1496290"/>
                <a:ext cx="743902" cy="463138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in0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6099453" y="1496290"/>
                <a:ext cx="743902" cy="463138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in1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5447712" y="5267871"/>
                <a:ext cx="843147" cy="463138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Out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TextBox 233"/>
              <p:cNvSpPr txBox="1"/>
              <p:nvPr/>
            </p:nvSpPr>
            <p:spPr>
              <a:xfrm>
                <a:off x="5123329" y="3810000"/>
                <a:ext cx="142538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95" name="Rectangle 194"/>
          <p:cNvSpPr/>
          <p:nvPr/>
        </p:nvSpPr>
        <p:spPr>
          <a:xfrm>
            <a:off x="7113495" y="2333922"/>
            <a:ext cx="1210234" cy="4113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Pred.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97" name="Shape 196"/>
          <p:cNvCxnSpPr>
            <a:stCxn id="195" idx="2"/>
            <a:endCxn id="234" idx="3"/>
          </p:cNvCxnSpPr>
          <p:nvPr/>
        </p:nvCxnSpPr>
        <p:spPr>
          <a:xfrm rot="5400000">
            <a:off x="6489873" y="2782628"/>
            <a:ext cx="1266071" cy="1191408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8" name="Rectangle 197"/>
          <p:cNvSpPr/>
          <p:nvPr/>
        </p:nvSpPr>
        <p:spPr>
          <a:xfrm>
            <a:off x="5590123" y="1748588"/>
            <a:ext cx="300849" cy="41709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V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6789271" y="1748588"/>
            <a:ext cx="300849" cy="41709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V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204" name="Group 203"/>
          <p:cNvGrpSpPr/>
          <p:nvPr/>
        </p:nvGrpSpPr>
        <p:grpSpPr>
          <a:xfrm>
            <a:off x="5028506" y="3121918"/>
            <a:ext cx="1769603" cy="1132552"/>
            <a:chOff x="5028506" y="3106678"/>
            <a:chExt cx="1769603" cy="1132552"/>
          </a:xfrm>
        </p:grpSpPr>
        <p:sp>
          <p:nvSpPr>
            <p:cNvPr id="202" name="Flowchart: Manual Operation 201"/>
            <p:cNvSpPr/>
            <p:nvPr/>
          </p:nvSpPr>
          <p:spPr>
            <a:xfrm>
              <a:off x="5028506" y="3398520"/>
              <a:ext cx="1769603" cy="840710"/>
            </a:xfrm>
            <a:prstGeom prst="flowChartManualOperation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PHI</a:t>
              </a:r>
            </a:p>
          </p:txBody>
        </p:sp>
        <p:sp>
          <p:nvSpPr>
            <p:cNvPr id="203" name="Isosceles Triangle 202"/>
            <p:cNvSpPr/>
            <p:nvPr/>
          </p:nvSpPr>
          <p:spPr>
            <a:xfrm rot="10800000">
              <a:off x="5501115" y="3106678"/>
              <a:ext cx="901479" cy="602939"/>
            </a:xfrm>
            <a:prstGeom prst="triangle">
              <a:avLst>
                <a:gd name="adj" fmla="val 54212"/>
              </a:avLst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00" name="Rectangle 199"/>
          <p:cNvSpPr/>
          <p:nvPr/>
        </p:nvSpPr>
        <p:spPr>
          <a:xfrm>
            <a:off x="6321643" y="5101388"/>
            <a:ext cx="300849" cy="41709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V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5597743" y="1763828"/>
            <a:ext cx="300849" cy="41709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6786463" y="1748588"/>
            <a:ext cx="300849" cy="41709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6313830" y="5095601"/>
            <a:ext cx="300849" cy="41709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5574674" y="5092893"/>
            <a:ext cx="730727" cy="4113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in1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9" name="Rounded Rectangle 208"/>
          <p:cNvSpPr/>
          <p:nvPr/>
        </p:nvSpPr>
        <p:spPr>
          <a:xfrm>
            <a:off x="909452" y="4679867"/>
            <a:ext cx="7772400" cy="160218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Native control flow mapping allows compilers to use </a:t>
            </a:r>
            <a:r>
              <a:rPr lang="en-US" sz="3200" dirty="0" err="1" smtClean="0">
                <a:solidFill>
                  <a:schemeClr val="bg1"/>
                </a:solidFill>
              </a:rPr>
              <a:t>DySER</a:t>
            </a:r>
            <a:r>
              <a:rPr lang="en-US" sz="3200" dirty="0" smtClean="0">
                <a:solidFill>
                  <a:schemeClr val="bg1"/>
                </a:solidFill>
              </a:rPr>
              <a:t> to accelerate code with arbitrary control-flow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1598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 animBg="1"/>
      <p:bldP spid="195" grpId="1" animBg="1"/>
      <p:bldP spid="195" grpId="2" animBg="1"/>
      <p:bldP spid="198" grpId="0" animBg="1"/>
      <p:bldP spid="198" grpId="1" animBg="1"/>
      <p:bldP spid="198" grpId="2" animBg="1"/>
      <p:bldP spid="199" grpId="0" animBg="1"/>
      <p:bldP spid="199" grpId="1" animBg="1"/>
      <p:bldP spid="199" grpId="2" animBg="1"/>
      <p:bldP spid="200" grpId="0" animBg="1"/>
      <p:bldP spid="200" grpId="1" animBg="1"/>
      <p:bldP spid="200" grpId="2" animBg="1"/>
      <p:bldP spid="205" grpId="0" animBg="1"/>
      <p:bldP spid="206" grpId="0" animBg="1"/>
      <p:bldP spid="207" grpId="0" animBg="1"/>
      <p:bldP spid="208" grpId="0" animBg="1"/>
      <p:bldP spid="20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Flexible </a:t>
            </a:r>
            <a:r>
              <a:rPr lang="en-US" dirty="0" err="1" smtClean="0"/>
              <a:t>Microarchitecture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Decoupled Access/Execute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599" y="1624806"/>
            <a:ext cx="3725883" cy="5025376"/>
          </a:xfrm>
        </p:spPr>
        <p:txBody>
          <a:bodyPr>
            <a:noAutofit/>
          </a:bodyPr>
          <a:lstStyle/>
          <a:p>
            <a:r>
              <a:rPr lang="en-US" sz="2400" dirty="0" smtClean="0"/>
              <a:t>Memory access instructions execute in processor pipeline</a:t>
            </a:r>
          </a:p>
          <a:p>
            <a:pPr lvl="1"/>
            <a:r>
              <a:rPr lang="en-US" dirty="0" smtClean="0"/>
              <a:t>Address Calculation, Loads, and Stores</a:t>
            </a:r>
          </a:p>
          <a:p>
            <a:pPr lvl="1"/>
            <a:r>
              <a:rPr lang="en-US" dirty="0" smtClean="0"/>
              <a:t>Configure </a:t>
            </a:r>
            <a:r>
              <a:rPr lang="en-US" dirty="0" err="1" smtClean="0"/>
              <a:t>DySER</a:t>
            </a:r>
            <a:endParaRPr lang="en-US" dirty="0" smtClean="0"/>
          </a:p>
          <a:p>
            <a:pPr lvl="1"/>
            <a:r>
              <a:rPr lang="en-US" dirty="0" smtClean="0"/>
              <a:t>Send Data to </a:t>
            </a:r>
            <a:r>
              <a:rPr lang="en-US" dirty="0" err="1" smtClean="0"/>
              <a:t>DySER</a:t>
            </a:r>
            <a:endParaRPr lang="en-US" dirty="0" smtClean="0"/>
          </a:p>
          <a:p>
            <a:pPr lvl="1"/>
            <a:r>
              <a:rPr lang="en-US" dirty="0" err="1" smtClean="0"/>
              <a:t>Recv</a:t>
            </a:r>
            <a:r>
              <a:rPr lang="en-US" dirty="0" smtClean="0"/>
              <a:t> Data from </a:t>
            </a:r>
            <a:r>
              <a:rPr lang="en-US" dirty="0" err="1" smtClean="0"/>
              <a:t>DySER</a:t>
            </a:r>
            <a:endParaRPr lang="en-US" dirty="0" smtClean="0"/>
          </a:p>
          <a:p>
            <a:r>
              <a:rPr lang="en-US" sz="2400" dirty="0" smtClean="0"/>
              <a:t>Computation executes in </a:t>
            </a:r>
            <a:r>
              <a:rPr lang="en-US" sz="2400" dirty="0" err="1" smtClean="0"/>
              <a:t>DySER</a:t>
            </a:r>
            <a:endParaRPr lang="en-US" sz="2400" dirty="0" smtClean="0"/>
          </a:p>
        </p:txBody>
      </p:sp>
      <p:sp>
        <p:nvSpPr>
          <p:cNvPr id="26628" name="Slide Number Placeholder 20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59F5DD-16B7-4BD3-B646-4B16AEFFECA4}" type="slidenum">
              <a:rPr lang="zh-TW" altLang="en-US" smtClean="0"/>
              <a:pPr/>
              <a:t>12</a:t>
            </a:fld>
            <a:endParaRPr lang="zh-TW" altLang="en-US" dirty="0" smtClean="0"/>
          </a:p>
        </p:txBody>
      </p:sp>
      <p:sp>
        <p:nvSpPr>
          <p:cNvPr id="51" name="Rectangle 50"/>
          <p:cNvSpPr/>
          <p:nvPr/>
        </p:nvSpPr>
        <p:spPr bwMode="auto">
          <a:xfrm>
            <a:off x="4402138" y="5754688"/>
            <a:ext cx="1656669" cy="79216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cs typeface="Calibri" pitchFamily="34" charset="0"/>
              </a:rPr>
              <a:t>Processor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6507844" y="5754688"/>
            <a:ext cx="1656669" cy="7921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80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cs typeface="Calibri" pitchFamily="34" charset="0"/>
              </a:rPr>
              <a:t>DySER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6059488" y="6151563"/>
            <a:ext cx="447675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olded Corner 48"/>
          <p:cNvSpPr/>
          <p:nvPr/>
        </p:nvSpPr>
        <p:spPr bwMode="auto">
          <a:xfrm>
            <a:off x="4427538" y="1577975"/>
            <a:ext cx="1655762" cy="488950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cs typeface="Calibri" pitchFamily="34" charset="0"/>
              </a:rPr>
              <a:t>Config</a:t>
            </a:r>
            <a:endParaRPr lang="en-US" dirty="0">
              <a:cs typeface="Calibri" pitchFamily="34" charset="0"/>
            </a:endParaRPr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50" name="Folded Corner 49"/>
          <p:cNvSpPr/>
          <p:nvPr/>
        </p:nvSpPr>
        <p:spPr bwMode="auto">
          <a:xfrm>
            <a:off x="6440488" y="2143125"/>
            <a:ext cx="1655762" cy="1073150"/>
          </a:xfrm>
          <a:prstGeom prst="foldedCorner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35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46" name="Folded Corner 45"/>
          <p:cNvSpPr/>
          <p:nvPr/>
        </p:nvSpPr>
        <p:spPr bwMode="auto">
          <a:xfrm>
            <a:off x="4427538" y="3154363"/>
            <a:ext cx="1655762" cy="644525"/>
          </a:xfrm>
          <a:prstGeom prst="foldedCorner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____________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____________</a:t>
            </a:r>
          </a:p>
        </p:txBody>
      </p:sp>
      <p:sp>
        <p:nvSpPr>
          <p:cNvPr id="47" name="Folded Corner 46"/>
          <p:cNvSpPr/>
          <p:nvPr/>
        </p:nvSpPr>
        <p:spPr bwMode="auto">
          <a:xfrm>
            <a:off x="4397375" y="4794250"/>
            <a:ext cx="1655763" cy="488950"/>
          </a:xfrm>
          <a:prstGeom prst="foldedCorner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____________</a:t>
            </a:r>
          </a:p>
        </p:txBody>
      </p:sp>
      <p:cxnSp>
        <p:nvCxnSpPr>
          <p:cNvPr id="16" name="Straight Arrow Connector 15"/>
          <p:cNvCxnSpPr>
            <a:stCxn id="25" idx="3"/>
          </p:cNvCxnSpPr>
          <p:nvPr/>
        </p:nvCxnSpPr>
        <p:spPr>
          <a:xfrm>
            <a:off x="6084888" y="2309813"/>
            <a:ext cx="371475" cy="222250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057900" y="4906963"/>
            <a:ext cx="381000" cy="160337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191000" y="1435100"/>
            <a:ext cx="4102100" cy="4127500"/>
          </a:xfrm>
          <a:prstGeom prst="rect">
            <a:avLst/>
          </a:prstGeom>
          <a:noFill/>
          <a:ln w="254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6810375" y="2195513"/>
            <a:ext cx="839788" cy="938212"/>
            <a:chOff x="6765417" y="1890366"/>
            <a:chExt cx="838826" cy="937978"/>
          </a:xfrm>
        </p:grpSpPr>
        <p:sp>
          <p:nvSpPr>
            <p:cNvPr id="36" name="Oval 35"/>
            <p:cNvSpPr>
              <a:spLocks noChangeAspect="1"/>
            </p:cNvSpPr>
            <p:nvPr/>
          </p:nvSpPr>
          <p:spPr>
            <a:xfrm>
              <a:off x="7000098" y="2274445"/>
              <a:ext cx="220410" cy="2110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cs typeface="Calibri" pitchFamily="34" charset="0"/>
                </a:rPr>
                <a:t>x</a:t>
              </a:r>
            </a:p>
          </p:txBody>
        </p:sp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7207823" y="1890366"/>
              <a:ext cx="221995" cy="2126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cs typeface="Calibri" pitchFamily="34" charset="0"/>
                </a:rPr>
                <a:t>-</a:t>
              </a:r>
            </a:p>
          </p:txBody>
        </p: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7209408" y="2615672"/>
              <a:ext cx="220410" cy="2126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cs typeface="Calibri" pitchFamily="34" charset="0"/>
                </a:rPr>
                <a:t>+</a:t>
              </a:r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7383833" y="2277619"/>
              <a:ext cx="220410" cy="2110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cs typeface="Calibri" pitchFamily="34" charset="0"/>
                </a:rPr>
                <a:t>+</a:t>
              </a:r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6765417" y="1901475"/>
              <a:ext cx="220410" cy="2110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cs typeface="Calibri" pitchFamily="34" charset="0"/>
                </a:rPr>
                <a:t>+</a:t>
              </a:r>
            </a:p>
          </p:txBody>
        </p:sp>
        <p:cxnSp>
          <p:nvCxnSpPr>
            <p:cNvPr id="26655" name="Straight Arrow Connector 40"/>
            <p:cNvCxnSpPr>
              <a:cxnSpLocks noChangeShapeType="1"/>
              <a:stCxn id="40" idx="4"/>
              <a:endCxn id="36" idx="1"/>
            </p:cNvCxnSpPr>
            <p:nvPr/>
          </p:nvCxnSpPr>
          <p:spPr bwMode="auto">
            <a:xfrm>
              <a:off x="6875776" y="2112765"/>
              <a:ext cx="156226" cy="19225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6656" name="Straight Arrow Connector 41"/>
            <p:cNvCxnSpPr>
              <a:cxnSpLocks noChangeShapeType="1"/>
              <a:stCxn id="37" idx="4"/>
              <a:endCxn id="36" idx="7"/>
            </p:cNvCxnSpPr>
            <p:nvPr/>
          </p:nvCxnSpPr>
          <p:spPr bwMode="auto">
            <a:xfrm flipH="1">
              <a:off x="7188073" y="2102254"/>
              <a:ext cx="130638" cy="20276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6657" name="Straight Arrow Connector 42"/>
            <p:cNvCxnSpPr>
              <a:cxnSpLocks noChangeShapeType="1"/>
              <a:stCxn id="36" idx="4"/>
              <a:endCxn id="38" idx="1"/>
            </p:cNvCxnSpPr>
            <p:nvPr/>
          </p:nvCxnSpPr>
          <p:spPr bwMode="auto">
            <a:xfrm>
              <a:off x="7110038" y="2485881"/>
              <a:ext cx="131732" cy="16160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6658" name="Straight Arrow Connector 43"/>
            <p:cNvCxnSpPr>
              <a:cxnSpLocks noChangeShapeType="1"/>
              <a:stCxn id="39" idx="4"/>
            </p:cNvCxnSpPr>
            <p:nvPr/>
          </p:nvCxnSpPr>
          <p:spPr bwMode="auto">
            <a:xfrm flipH="1">
              <a:off x="7397751" y="2489166"/>
              <a:ext cx="96134" cy="14064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20" name="Straight Arrow Connector 19"/>
          <p:cNvCxnSpPr/>
          <p:nvPr/>
        </p:nvCxnSpPr>
        <p:spPr>
          <a:xfrm>
            <a:off x="6065838" y="3673475"/>
            <a:ext cx="382587" cy="276225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lded Corner 21"/>
          <p:cNvSpPr/>
          <p:nvPr/>
        </p:nvSpPr>
        <p:spPr>
          <a:xfrm>
            <a:off x="6456363" y="3857625"/>
            <a:ext cx="1655762" cy="1073150"/>
          </a:xfrm>
          <a:prstGeom prst="foldedCorner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35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796088" y="3917950"/>
            <a:ext cx="838200" cy="936625"/>
            <a:chOff x="6765417" y="1890366"/>
            <a:chExt cx="838826" cy="937978"/>
          </a:xfrm>
        </p:grpSpPr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6998953" y="2273507"/>
              <a:ext cx="220828" cy="2130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cs typeface="Calibri" pitchFamily="34" charset="0"/>
                </a:rPr>
                <a:t>x</a:t>
              </a:r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7208660" y="1890366"/>
              <a:ext cx="220828" cy="21144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cs typeface="Calibri" pitchFamily="34" charset="0"/>
                </a:rPr>
                <a:t>-</a:t>
              </a:r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7208660" y="2616902"/>
              <a:ext cx="220828" cy="21144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cs typeface="Calibri" pitchFamily="34" charset="0"/>
                </a:rPr>
                <a:t>+</a:t>
              </a: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7383415" y="2276686"/>
              <a:ext cx="220828" cy="2130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cs typeface="Calibri" pitchFamily="34" charset="0"/>
                </a:rPr>
                <a:t>+</a:t>
              </a: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6765417" y="1901495"/>
              <a:ext cx="220827" cy="21144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cs typeface="Calibri" pitchFamily="34" charset="0"/>
                </a:rPr>
                <a:t>+</a:t>
              </a:r>
            </a:p>
          </p:txBody>
        </p:sp>
        <p:cxnSp>
          <p:nvCxnSpPr>
            <p:cNvPr id="26646" name="Straight Arrow Connector 31"/>
            <p:cNvCxnSpPr>
              <a:cxnSpLocks noChangeShapeType="1"/>
              <a:stCxn id="31" idx="4"/>
              <a:endCxn id="27" idx="1"/>
            </p:cNvCxnSpPr>
            <p:nvPr/>
          </p:nvCxnSpPr>
          <p:spPr bwMode="auto">
            <a:xfrm>
              <a:off x="6875776" y="2112765"/>
              <a:ext cx="156226" cy="19225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6647" name="Straight Arrow Connector 32"/>
            <p:cNvCxnSpPr>
              <a:cxnSpLocks noChangeShapeType="1"/>
              <a:stCxn id="28" idx="4"/>
              <a:endCxn id="27" idx="7"/>
            </p:cNvCxnSpPr>
            <p:nvPr/>
          </p:nvCxnSpPr>
          <p:spPr bwMode="auto">
            <a:xfrm flipH="1">
              <a:off x="7188073" y="2102254"/>
              <a:ext cx="130638" cy="20276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6648" name="Straight Arrow Connector 33"/>
            <p:cNvCxnSpPr>
              <a:cxnSpLocks noChangeShapeType="1"/>
              <a:stCxn id="27" idx="4"/>
              <a:endCxn id="29" idx="1"/>
            </p:cNvCxnSpPr>
            <p:nvPr/>
          </p:nvCxnSpPr>
          <p:spPr bwMode="auto">
            <a:xfrm>
              <a:off x="7110038" y="2485881"/>
              <a:ext cx="131732" cy="16160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6649" name="Straight Arrow Connector 34"/>
            <p:cNvCxnSpPr>
              <a:cxnSpLocks noChangeShapeType="1"/>
              <a:stCxn id="30" idx="4"/>
            </p:cNvCxnSpPr>
            <p:nvPr/>
          </p:nvCxnSpPr>
          <p:spPr bwMode="auto">
            <a:xfrm flipH="1">
              <a:off x="7397751" y="2489166"/>
              <a:ext cx="96134" cy="14064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24" name="Straight Arrow Connector 23"/>
          <p:cNvCxnSpPr/>
          <p:nvPr/>
        </p:nvCxnSpPr>
        <p:spPr>
          <a:xfrm flipH="1">
            <a:off x="6080125" y="3033713"/>
            <a:ext cx="355600" cy="280987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olded Corner 24"/>
          <p:cNvSpPr/>
          <p:nvPr/>
        </p:nvSpPr>
        <p:spPr>
          <a:xfrm>
            <a:off x="4427538" y="1989138"/>
            <a:ext cx="1657350" cy="642937"/>
          </a:xfrm>
          <a:prstGeom prst="foldedCorner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____________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____________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080125" y="1965325"/>
            <a:ext cx="376238" cy="231775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1740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Flexible </a:t>
            </a:r>
            <a:r>
              <a:rPr lang="en-US" dirty="0" err="1" smtClean="0"/>
              <a:t>Microarchitecture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Decoupled Access/Execute Model</a:t>
            </a:r>
            <a:endParaRPr lang="en-US" dirty="0"/>
          </a:p>
        </p:txBody>
      </p:sp>
      <p:sp>
        <p:nvSpPr>
          <p:cNvPr id="573" name="Slide Number Placeholder 10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CEB9E5-6F3A-4A56-9218-8FBB7505C8AA}" type="slidenum">
              <a:rPr lang="zh-TW" altLang="en-US" smtClean="0"/>
              <a:pPr/>
              <a:t>13</a:t>
            </a:fld>
            <a:endParaRPr lang="zh-TW" altLang="en-US" dirty="0" smtClean="0"/>
          </a:p>
        </p:txBody>
      </p:sp>
      <p:grpSp>
        <p:nvGrpSpPr>
          <p:cNvPr id="3" name="Group 471"/>
          <p:cNvGrpSpPr/>
          <p:nvPr/>
        </p:nvGrpSpPr>
        <p:grpSpPr>
          <a:xfrm>
            <a:off x="4914698" y="2707089"/>
            <a:ext cx="2870148" cy="2877615"/>
            <a:chOff x="3848201" y="2577880"/>
            <a:chExt cx="3489975" cy="3499057"/>
          </a:xfrm>
        </p:grpSpPr>
        <p:cxnSp>
          <p:nvCxnSpPr>
            <p:cNvPr id="70" name="Straight Arrow Connector 69"/>
            <p:cNvCxnSpPr>
              <a:stCxn id="66" idx="5"/>
              <a:endCxn id="158" idx="15"/>
            </p:cNvCxnSpPr>
            <p:nvPr/>
          </p:nvCxnSpPr>
          <p:spPr bwMode="auto">
            <a:xfrm>
              <a:off x="4153398" y="2658700"/>
              <a:ext cx="757309" cy="79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>
              <a:stCxn id="158" idx="13"/>
              <a:endCxn id="66" idx="7"/>
            </p:cNvCxnSpPr>
            <p:nvPr/>
          </p:nvCxnSpPr>
          <p:spPr bwMode="auto">
            <a:xfrm flipH="1" flipV="1">
              <a:off x="4153398" y="2809740"/>
              <a:ext cx="757311" cy="787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>
              <a:stCxn id="66" idx="9"/>
              <a:endCxn id="178" idx="3"/>
            </p:cNvCxnSpPr>
            <p:nvPr/>
          </p:nvCxnSpPr>
          <p:spPr bwMode="auto">
            <a:xfrm>
              <a:off x="4077349" y="2882605"/>
              <a:ext cx="1589" cy="75975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>
              <a:stCxn id="158" idx="5"/>
              <a:endCxn id="189" idx="15"/>
            </p:cNvCxnSpPr>
            <p:nvPr/>
          </p:nvCxnSpPr>
          <p:spPr bwMode="auto">
            <a:xfrm>
              <a:off x="5214642" y="2658700"/>
              <a:ext cx="757437" cy="79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>
              <a:stCxn id="189" idx="13"/>
              <a:endCxn id="158" idx="7"/>
            </p:cNvCxnSpPr>
            <p:nvPr/>
          </p:nvCxnSpPr>
          <p:spPr bwMode="auto">
            <a:xfrm flipH="1" flipV="1">
              <a:off x="5214642" y="2809740"/>
              <a:ext cx="757440" cy="787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>
              <a:stCxn id="201" idx="13"/>
              <a:endCxn id="189" idx="7"/>
            </p:cNvCxnSpPr>
            <p:nvPr/>
          </p:nvCxnSpPr>
          <p:spPr bwMode="auto">
            <a:xfrm flipH="1" flipV="1">
              <a:off x="6276013" y="2809740"/>
              <a:ext cx="757438" cy="787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Arrow Connector 204"/>
            <p:cNvCxnSpPr>
              <a:stCxn id="189" idx="5"/>
              <a:endCxn id="201" idx="15"/>
            </p:cNvCxnSpPr>
            <p:nvPr/>
          </p:nvCxnSpPr>
          <p:spPr bwMode="auto">
            <a:xfrm>
              <a:off x="6276013" y="2658700"/>
              <a:ext cx="757436" cy="79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Arrow Connector 213"/>
            <p:cNvCxnSpPr>
              <a:stCxn id="178" idx="1"/>
              <a:endCxn id="66" idx="11"/>
            </p:cNvCxnSpPr>
            <p:nvPr/>
          </p:nvCxnSpPr>
          <p:spPr bwMode="auto">
            <a:xfrm flipV="1">
              <a:off x="3925516" y="2882606"/>
              <a:ext cx="1592" cy="75895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Arrow Connector 220"/>
            <p:cNvCxnSpPr>
              <a:stCxn id="66" idx="8"/>
              <a:endCxn id="39" idx="0"/>
            </p:cNvCxnSpPr>
            <p:nvPr/>
          </p:nvCxnSpPr>
          <p:spPr bwMode="auto">
            <a:xfrm>
              <a:off x="4154153" y="2882380"/>
              <a:ext cx="135942" cy="137387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Arrow Connector 224"/>
            <p:cNvCxnSpPr>
              <a:stCxn id="178" idx="5"/>
              <a:endCxn id="224" idx="15"/>
            </p:cNvCxnSpPr>
            <p:nvPr/>
          </p:nvCxnSpPr>
          <p:spPr bwMode="auto">
            <a:xfrm>
              <a:off x="4153398" y="3722378"/>
              <a:ext cx="757385" cy="79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Arrow Connector 227"/>
            <p:cNvCxnSpPr>
              <a:stCxn id="224" idx="13"/>
              <a:endCxn id="178" idx="7"/>
            </p:cNvCxnSpPr>
            <p:nvPr/>
          </p:nvCxnSpPr>
          <p:spPr bwMode="auto">
            <a:xfrm flipH="1" flipV="1">
              <a:off x="4153398" y="3873418"/>
              <a:ext cx="757387" cy="787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Arrow Connector 230"/>
            <p:cNvCxnSpPr>
              <a:stCxn id="178" idx="4"/>
              <a:endCxn id="39" idx="3"/>
            </p:cNvCxnSpPr>
            <p:nvPr/>
          </p:nvCxnSpPr>
          <p:spPr bwMode="auto">
            <a:xfrm flipV="1">
              <a:off x="4154153" y="3504399"/>
              <a:ext cx="13594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Arrow Connector 233"/>
            <p:cNvCxnSpPr>
              <a:stCxn id="39" idx="2"/>
              <a:endCxn id="224" idx="0"/>
            </p:cNvCxnSpPr>
            <p:nvPr/>
          </p:nvCxnSpPr>
          <p:spPr bwMode="auto">
            <a:xfrm>
              <a:off x="4774727" y="3504399"/>
              <a:ext cx="13681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Arrow Connector 236"/>
            <p:cNvCxnSpPr>
              <a:stCxn id="158" idx="12"/>
              <a:endCxn id="39" idx="1"/>
            </p:cNvCxnSpPr>
            <p:nvPr/>
          </p:nvCxnSpPr>
          <p:spPr bwMode="auto">
            <a:xfrm flipH="1">
              <a:off x="4774727" y="2882380"/>
              <a:ext cx="136736" cy="137387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Arrow Connector 239"/>
            <p:cNvCxnSpPr>
              <a:stCxn id="158" idx="9"/>
              <a:endCxn id="224" idx="3"/>
            </p:cNvCxnSpPr>
            <p:nvPr/>
          </p:nvCxnSpPr>
          <p:spPr bwMode="auto">
            <a:xfrm>
              <a:off x="5138593" y="2882605"/>
              <a:ext cx="1664" cy="75975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Arrow Connector 242"/>
            <p:cNvCxnSpPr>
              <a:stCxn id="224" idx="1"/>
              <a:endCxn id="158" idx="11"/>
            </p:cNvCxnSpPr>
            <p:nvPr/>
          </p:nvCxnSpPr>
          <p:spPr bwMode="auto">
            <a:xfrm flipV="1">
              <a:off x="4986835" y="2882606"/>
              <a:ext cx="1516" cy="75895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Arrow Connector 252"/>
            <p:cNvCxnSpPr>
              <a:stCxn id="178" idx="9"/>
              <a:endCxn id="252" idx="3"/>
            </p:cNvCxnSpPr>
            <p:nvPr/>
          </p:nvCxnSpPr>
          <p:spPr bwMode="auto">
            <a:xfrm>
              <a:off x="4077349" y="3946284"/>
              <a:ext cx="721" cy="76145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Arrow Connector 253"/>
            <p:cNvCxnSpPr>
              <a:stCxn id="252" idx="1"/>
              <a:endCxn id="178" idx="11"/>
            </p:cNvCxnSpPr>
            <p:nvPr/>
          </p:nvCxnSpPr>
          <p:spPr bwMode="auto">
            <a:xfrm flipV="1">
              <a:off x="3924648" y="3946285"/>
              <a:ext cx="2460" cy="760659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Arrow Connector 254"/>
            <p:cNvCxnSpPr>
              <a:stCxn id="178" idx="8"/>
              <a:endCxn id="250" idx="0"/>
            </p:cNvCxnSpPr>
            <p:nvPr/>
          </p:nvCxnSpPr>
          <p:spPr bwMode="auto">
            <a:xfrm>
              <a:off x="4154153" y="3946058"/>
              <a:ext cx="135074" cy="139092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/>
            <p:cNvCxnSpPr>
              <a:stCxn id="252" idx="5"/>
              <a:endCxn id="256" idx="15"/>
            </p:cNvCxnSpPr>
            <p:nvPr/>
          </p:nvCxnSpPr>
          <p:spPr bwMode="auto">
            <a:xfrm>
              <a:off x="4152530" y="4787762"/>
              <a:ext cx="757385" cy="79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Arrow Connector 257"/>
            <p:cNvCxnSpPr>
              <a:stCxn id="256" idx="13"/>
              <a:endCxn id="252" idx="7"/>
            </p:cNvCxnSpPr>
            <p:nvPr/>
          </p:nvCxnSpPr>
          <p:spPr bwMode="auto">
            <a:xfrm flipH="1" flipV="1">
              <a:off x="4152530" y="4938802"/>
              <a:ext cx="757387" cy="787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Arrow Connector 258"/>
            <p:cNvCxnSpPr>
              <a:stCxn id="252" idx="4"/>
              <a:endCxn id="250" idx="3"/>
            </p:cNvCxnSpPr>
            <p:nvPr/>
          </p:nvCxnSpPr>
          <p:spPr bwMode="auto">
            <a:xfrm flipV="1">
              <a:off x="4153285" y="4569783"/>
              <a:ext cx="13594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Arrow Connector 259"/>
            <p:cNvCxnSpPr>
              <a:stCxn id="250" idx="2"/>
              <a:endCxn id="256" idx="0"/>
            </p:cNvCxnSpPr>
            <p:nvPr/>
          </p:nvCxnSpPr>
          <p:spPr bwMode="auto">
            <a:xfrm>
              <a:off x="4773859" y="4569783"/>
              <a:ext cx="13681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Arrow Connector 260"/>
            <p:cNvCxnSpPr>
              <a:stCxn id="224" idx="12"/>
              <a:endCxn id="250" idx="1"/>
            </p:cNvCxnSpPr>
            <p:nvPr/>
          </p:nvCxnSpPr>
          <p:spPr bwMode="auto">
            <a:xfrm flipH="1">
              <a:off x="4773859" y="3946058"/>
              <a:ext cx="137680" cy="139092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Arrow Connector 261"/>
            <p:cNvCxnSpPr>
              <a:stCxn id="224" idx="9"/>
              <a:endCxn id="256" idx="3"/>
            </p:cNvCxnSpPr>
            <p:nvPr/>
          </p:nvCxnSpPr>
          <p:spPr bwMode="auto">
            <a:xfrm>
              <a:off x="5138668" y="3946284"/>
              <a:ext cx="721" cy="76145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Arrow Connector 262"/>
            <p:cNvCxnSpPr>
              <a:stCxn id="256" idx="1"/>
              <a:endCxn id="224" idx="11"/>
            </p:cNvCxnSpPr>
            <p:nvPr/>
          </p:nvCxnSpPr>
          <p:spPr bwMode="auto">
            <a:xfrm flipV="1">
              <a:off x="4985967" y="3946285"/>
              <a:ext cx="2460" cy="760659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Arrow Connector 272"/>
            <p:cNvCxnSpPr>
              <a:stCxn id="252" idx="9"/>
              <a:endCxn id="272" idx="3"/>
            </p:cNvCxnSpPr>
            <p:nvPr/>
          </p:nvCxnSpPr>
          <p:spPr bwMode="auto">
            <a:xfrm>
              <a:off x="4076481" y="5011668"/>
              <a:ext cx="1268" cy="759751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Arrow Connector 273"/>
            <p:cNvCxnSpPr>
              <a:stCxn id="272" idx="1"/>
              <a:endCxn id="252" idx="11"/>
            </p:cNvCxnSpPr>
            <p:nvPr/>
          </p:nvCxnSpPr>
          <p:spPr bwMode="auto">
            <a:xfrm flipV="1">
              <a:off x="3924328" y="5011669"/>
              <a:ext cx="1913" cy="75895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Arrow Connector 274"/>
            <p:cNvCxnSpPr>
              <a:stCxn id="252" idx="8"/>
              <a:endCxn id="270" idx="0"/>
            </p:cNvCxnSpPr>
            <p:nvPr/>
          </p:nvCxnSpPr>
          <p:spPr bwMode="auto">
            <a:xfrm>
              <a:off x="4153285" y="5011442"/>
              <a:ext cx="135621" cy="137388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Arrow Connector 276"/>
            <p:cNvCxnSpPr>
              <a:stCxn id="272" idx="5"/>
              <a:endCxn id="276" idx="15"/>
            </p:cNvCxnSpPr>
            <p:nvPr/>
          </p:nvCxnSpPr>
          <p:spPr bwMode="auto">
            <a:xfrm>
              <a:off x="4152209" y="5851443"/>
              <a:ext cx="757385" cy="79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Arrow Connector 277"/>
            <p:cNvCxnSpPr>
              <a:stCxn id="276" idx="13"/>
              <a:endCxn id="272" idx="7"/>
            </p:cNvCxnSpPr>
            <p:nvPr/>
          </p:nvCxnSpPr>
          <p:spPr bwMode="auto">
            <a:xfrm flipH="1" flipV="1">
              <a:off x="4152209" y="6002483"/>
              <a:ext cx="757387" cy="787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Arrow Connector 278"/>
            <p:cNvCxnSpPr>
              <a:stCxn id="272" idx="4"/>
              <a:endCxn id="270" idx="3"/>
            </p:cNvCxnSpPr>
            <p:nvPr/>
          </p:nvCxnSpPr>
          <p:spPr bwMode="auto">
            <a:xfrm flipV="1">
              <a:off x="4152964" y="5633464"/>
              <a:ext cx="13594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Arrow Connector 279"/>
            <p:cNvCxnSpPr>
              <a:stCxn id="270" idx="2"/>
              <a:endCxn id="276" idx="0"/>
            </p:cNvCxnSpPr>
            <p:nvPr/>
          </p:nvCxnSpPr>
          <p:spPr bwMode="auto">
            <a:xfrm>
              <a:off x="4773538" y="5633464"/>
              <a:ext cx="13681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Arrow Connector 280"/>
            <p:cNvCxnSpPr>
              <a:stCxn id="256" idx="12"/>
              <a:endCxn id="270" idx="1"/>
            </p:cNvCxnSpPr>
            <p:nvPr/>
          </p:nvCxnSpPr>
          <p:spPr bwMode="auto">
            <a:xfrm flipH="1">
              <a:off x="4773538" y="5011442"/>
              <a:ext cx="137133" cy="137388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Arrow Connector 281"/>
            <p:cNvCxnSpPr>
              <a:stCxn id="256" idx="9"/>
              <a:endCxn id="276" idx="3"/>
            </p:cNvCxnSpPr>
            <p:nvPr/>
          </p:nvCxnSpPr>
          <p:spPr bwMode="auto">
            <a:xfrm>
              <a:off x="5137800" y="5011668"/>
              <a:ext cx="1268" cy="759751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Arrow Connector 282"/>
            <p:cNvCxnSpPr>
              <a:stCxn id="276" idx="1"/>
              <a:endCxn id="256" idx="11"/>
            </p:cNvCxnSpPr>
            <p:nvPr/>
          </p:nvCxnSpPr>
          <p:spPr bwMode="auto">
            <a:xfrm flipV="1">
              <a:off x="4985647" y="5011669"/>
              <a:ext cx="1913" cy="75895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Arrow Connector 290"/>
            <p:cNvCxnSpPr>
              <a:stCxn id="158" idx="8"/>
              <a:endCxn id="290" idx="0"/>
            </p:cNvCxnSpPr>
            <p:nvPr/>
          </p:nvCxnSpPr>
          <p:spPr bwMode="auto">
            <a:xfrm>
              <a:off x="5215397" y="2882380"/>
              <a:ext cx="135202" cy="138183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Arrow Connector 292"/>
            <p:cNvCxnSpPr>
              <a:stCxn id="224" idx="5"/>
              <a:endCxn id="292" idx="15"/>
            </p:cNvCxnSpPr>
            <p:nvPr/>
          </p:nvCxnSpPr>
          <p:spPr bwMode="auto">
            <a:xfrm>
              <a:off x="5214717" y="3722378"/>
              <a:ext cx="756569" cy="1591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Arrow Connector 293"/>
            <p:cNvCxnSpPr>
              <a:stCxn id="292" idx="13"/>
              <a:endCxn id="224" idx="7"/>
            </p:cNvCxnSpPr>
            <p:nvPr/>
          </p:nvCxnSpPr>
          <p:spPr bwMode="auto">
            <a:xfrm flipH="1" flipV="1">
              <a:off x="5214717" y="3873418"/>
              <a:ext cx="756571" cy="158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Arrow Connector 294"/>
            <p:cNvCxnSpPr>
              <a:stCxn id="224" idx="4"/>
              <a:endCxn id="290" idx="3"/>
            </p:cNvCxnSpPr>
            <p:nvPr/>
          </p:nvCxnSpPr>
          <p:spPr bwMode="auto">
            <a:xfrm flipV="1">
              <a:off x="5215472" y="3505195"/>
              <a:ext cx="135126" cy="13693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Arrow Connector 295"/>
            <p:cNvCxnSpPr>
              <a:stCxn id="290" idx="2"/>
              <a:endCxn id="292" idx="0"/>
            </p:cNvCxnSpPr>
            <p:nvPr/>
          </p:nvCxnSpPr>
          <p:spPr bwMode="auto">
            <a:xfrm>
              <a:off x="5835230" y="3505195"/>
              <a:ext cx="13681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Arrow Connector 296"/>
            <p:cNvCxnSpPr>
              <a:stCxn id="189" idx="12"/>
              <a:endCxn id="290" idx="1"/>
            </p:cNvCxnSpPr>
            <p:nvPr/>
          </p:nvCxnSpPr>
          <p:spPr bwMode="auto">
            <a:xfrm flipH="1">
              <a:off x="5835230" y="2882380"/>
              <a:ext cx="137604" cy="138183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Arrow Connector 297"/>
            <p:cNvCxnSpPr>
              <a:stCxn id="189" idx="9"/>
              <a:endCxn id="292" idx="3"/>
            </p:cNvCxnSpPr>
            <p:nvPr/>
          </p:nvCxnSpPr>
          <p:spPr bwMode="auto">
            <a:xfrm>
              <a:off x="6199964" y="2882605"/>
              <a:ext cx="797" cy="76054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Arrow Connector 298"/>
            <p:cNvCxnSpPr>
              <a:stCxn id="292" idx="1"/>
              <a:endCxn id="189" idx="11"/>
            </p:cNvCxnSpPr>
            <p:nvPr/>
          </p:nvCxnSpPr>
          <p:spPr bwMode="auto">
            <a:xfrm flipV="1">
              <a:off x="6047338" y="2882606"/>
              <a:ext cx="2384" cy="75975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Arrow Connector 300"/>
            <p:cNvCxnSpPr>
              <a:stCxn id="224" idx="8"/>
              <a:endCxn id="300" idx="0"/>
            </p:cNvCxnSpPr>
            <p:nvPr/>
          </p:nvCxnSpPr>
          <p:spPr bwMode="auto">
            <a:xfrm>
              <a:off x="5215472" y="3946058"/>
              <a:ext cx="134259" cy="139889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Arrow Connector 302"/>
            <p:cNvCxnSpPr>
              <a:stCxn id="256" idx="5"/>
              <a:endCxn id="302" idx="15"/>
            </p:cNvCxnSpPr>
            <p:nvPr/>
          </p:nvCxnSpPr>
          <p:spPr bwMode="auto">
            <a:xfrm>
              <a:off x="5213849" y="4787762"/>
              <a:ext cx="756569" cy="1591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Arrow Connector 303"/>
            <p:cNvCxnSpPr>
              <a:stCxn id="302" idx="13"/>
              <a:endCxn id="256" idx="7"/>
            </p:cNvCxnSpPr>
            <p:nvPr/>
          </p:nvCxnSpPr>
          <p:spPr bwMode="auto">
            <a:xfrm flipH="1" flipV="1">
              <a:off x="5213849" y="4938802"/>
              <a:ext cx="756571" cy="158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Arrow Connector 304"/>
            <p:cNvCxnSpPr>
              <a:stCxn id="256" idx="4"/>
              <a:endCxn id="300" idx="3"/>
            </p:cNvCxnSpPr>
            <p:nvPr/>
          </p:nvCxnSpPr>
          <p:spPr bwMode="auto">
            <a:xfrm flipV="1">
              <a:off x="5214604" y="4570579"/>
              <a:ext cx="135126" cy="13693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Arrow Connector 305"/>
            <p:cNvCxnSpPr>
              <a:stCxn id="300" idx="2"/>
              <a:endCxn id="302" idx="0"/>
            </p:cNvCxnSpPr>
            <p:nvPr/>
          </p:nvCxnSpPr>
          <p:spPr bwMode="auto">
            <a:xfrm>
              <a:off x="5834363" y="4570579"/>
              <a:ext cx="13681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Arrow Connector 306"/>
            <p:cNvCxnSpPr>
              <a:stCxn id="292" idx="12"/>
              <a:endCxn id="300" idx="1"/>
            </p:cNvCxnSpPr>
            <p:nvPr/>
          </p:nvCxnSpPr>
          <p:spPr bwMode="auto">
            <a:xfrm flipH="1">
              <a:off x="5834363" y="3946854"/>
              <a:ext cx="137680" cy="139092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Arrow Connector 307"/>
            <p:cNvCxnSpPr>
              <a:stCxn id="292" idx="9"/>
              <a:endCxn id="302" idx="3"/>
            </p:cNvCxnSpPr>
            <p:nvPr/>
          </p:nvCxnSpPr>
          <p:spPr bwMode="auto">
            <a:xfrm>
              <a:off x="6199171" y="3947081"/>
              <a:ext cx="721" cy="76145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Arrow Connector 308"/>
            <p:cNvCxnSpPr>
              <a:stCxn id="302" idx="1"/>
              <a:endCxn id="292" idx="11"/>
            </p:cNvCxnSpPr>
            <p:nvPr/>
          </p:nvCxnSpPr>
          <p:spPr bwMode="auto">
            <a:xfrm flipV="1">
              <a:off x="6046470" y="3947082"/>
              <a:ext cx="2460" cy="760659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Arrow Connector 310"/>
            <p:cNvCxnSpPr>
              <a:endCxn id="310" idx="0"/>
            </p:cNvCxnSpPr>
            <p:nvPr/>
          </p:nvCxnSpPr>
          <p:spPr bwMode="auto">
            <a:xfrm>
              <a:off x="5213788" y="5012237"/>
              <a:ext cx="135620" cy="137389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Arrow Connector 312"/>
            <p:cNvCxnSpPr>
              <a:stCxn id="276" idx="5"/>
              <a:endCxn id="312" idx="15"/>
            </p:cNvCxnSpPr>
            <p:nvPr/>
          </p:nvCxnSpPr>
          <p:spPr bwMode="auto">
            <a:xfrm>
              <a:off x="5213528" y="5851443"/>
              <a:ext cx="756569" cy="1591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Arrow Connector 313"/>
            <p:cNvCxnSpPr>
              <a:stCxn id="312" idx="13"/>
              <a:endCxn id="276" idx="7"/>
            </p:cNvCxnSpPr>
            <p:nvPr/>
          </p:nvCxnSpPr>
          <p:spPr bwMode="auto">
            <a:xfrm flipH="1" flipV="1">
              <a:off x="5213528" y="6002483"/>
              <a:ext cx="756571" cy="158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Arrow Connector 314"/>
            <p:cNvCxnSpPr>
              <a:stCxn id="276" idx="4"/>
              <a:endCxn id="310" idx="3"/>
            </p:cNvCxnSpPr>
            <p:nvPr/>
          </p:nvCxnSpPr>
          <p:spPr bwMode="auto">
            <a:xfrm flipV="1">
              <a:off x="5214284" y="5634259"/>
              <a:ext cx="135126" cy="13693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Arrow Connector 315"/>
            <p:cNvCxnSpPr>
              <a:stCxn id="310" idx="2"/>
              <a:endCxn id="312" idx="0"/>
            </p:cNvCxnSpPr>
            <p:nvPr/>
          </p:nvCxnSpPr>
          <p:spPr bwMode="auto">
            <a:xfrm>
              <a:off x="5834041" y="5634259"/>
              <a:ext cx="13681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Arrow Connector 316"/>
            <p:cNvCxnSpPr>
              <a:stCxn id="302" idx="12"/>
              <a:endCxn id="310" idx="1"/>
            </p:cNvCxnSpPr>
            <p:nvPr/>
          </p:nvCxnSpPr>
          <p:spPr bwMode="auto">
            <a:xfrm flipH="1">
              <a:off x="5834041" y="5012238"/>
              <a:ext cx="137133" cy="137388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Arrow Connector 317"/>
            <p:cNvCxnSpPr>
              <a:stCxn id="302" idx="9"/>
              <a:endCxn id="312" idx="3"/>
            </p:cNvCxnSpPr>
            <p:nvPr/>
          </p:nvCxnSpPr>
          <p:spPr bwMode="auto">
            <a:xfrm>
              <a:off x="6198304" y="5012465"/>
              <a:ext cx="1268" cy="759751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Arrow Connector 318"/>
            <p:cNvCxnSpPr>
              <a:stCxn id="312" idx="1"/>
              <a:endCxn id="302" idx="11"/>
            </p:cNvCxnSpPr>
            <p:nvPr/>
          </p:nvCxnSpPr>
          <p:spPr bwMode="auto">
            <a:xfrm flipV="1">
              <a:off x="6046150" y="5012466"/>
              <a:ext cx="1913" cy="75895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Arrow Connector 340"/>
            <p:cNvCxnSpPr>
              <a:stCxn id="189" idx="8"/>
              <a:endCxn id="340" idx="0"/>
            </p:cNvCxnSpPr>
            <p:nvPr/>
          </p:nvCxnSpPr>
          <p:spPr bwMode="auto">
            <a:xfrm>
              <a:off x="6276768" y="2882380"/>
              <a:ext cx="135993" cy="138979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Arrow Connector 342"/>
            <p:cNvCxnSpPr>
              <a:stCxn id="292" idx="5"/>
              <a:endCxn id="342" idx="15"/>
            </p:cNvCxnSpPr>
            <p:nvPr/>
          </p:nvCxnSpPr>
          <p:spPr bwMode="auto">
            <a:xfrm>
              <a:off x="6275220" y="3723174"/>
              <a:ext cx="758228" cy="1591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Arrow Connector 343"/>
            <p:cNvCxnSpPr>
              <a:stCxn id="342" idx="13"/>
              <a:endCxn id="292" idx="7"/>
            </p:cNvCxnSpPr>
            <p:nvPr/>
          </p:nvCxnSpPr>
          <p:spPr bwMode="auto">
            <a:xfrm flipH="1" flipV="1">
              <a:off x="6275220" y="3874214"/>
              <a:ext cx="758230" cy="158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Arrow Connector 344"/>
            <p:cNvCxnSpPr>
              <a:stCxn id="292" idx="4"/>
            </p:cNvCxnSpPr>
            <p:nvPr/>
          </p:nvCxnSpPr>
          <p:spPr bwMode="auto">
            <a:xfrm flipV="1">
              <a:off x="6275975" y="3505991"/>
              <a:ext cx="136785" cy="13693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Arrow Connector 345"/>
            <p:cNvCxnSpPr>
              <a:stCxn id="340" idx="2"/>
              <a:endCxn id="342" idx="0"/>
            </p:cNvCxnSpPr>
            <p:nvPr/>
          </p:nvCxnSpPr>
          <p:spPr bwMode="auto">
            <a:xfrm>
              <a:off x="6897393" y="3505991"/>
              <a:ext cx="13681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Arrow Connector 346"/>
            <p:cNvCxnSpPr>
              <a:stCxn id="201" idx="12"/>
            </p:cNvCxnSpPr>
            <p:nvPr/>
          </p:nvCxnSpPr>
          <p:spPr bwMode="auto">
            <a:xfrm flipH="1">
              <a:off x="6897393" y="2882380"/>
              <a:ext cx="136812" cy="138979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Arrow Connector 347"/>
            <p:cNvCxnSpPr>
              <a:stCxn id="201" idx="9"/>
              <a:endCxn id="342" idx="3"/>
            </p:cNvCxnSpPr>
            <p:nvPr/>
          </p:nvCxnSpPr>
          <p:spPr bwMode="auto">
            <a:xfrm>
              <a:off x="7261334" y="2882605"/>
              <a:ext cx="1589" cy="761341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Arrow Connector 348"/>
            <p:cNvCxnSpPr>
              <a:stCxn id="342" idx="1"/>
              <a:endCxn id="201" idx="11"/>
            </p:cNvCxnSpPr>
            <p:nvPr/>
          </p:nvCxnSpPr>
          <p:spPr bwMode="auto">
            <a:xfrm flipV="1">
              <a:off x="7109500" y="2882606"/>
              <a:ext cx="1592" cy="76054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Arrow Connector 350"/>
            <p:cNvCxnSpPr>
              <a:stCxn id="292" idx="8"/>
              <a:endCxn id="350" idx="0"/>
            </p:cNvCxnSpPr>
            <p:nvPr/>
          </p:nvCxnSpPr>
          <p:spPr bwMode="auto">
            <a:xfrm>
              <a:off x="6275975" y="3946854"/>
              <a:ext cx="135918" cy="139889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Arrow Connector 352"/>
            <p:cNvCxnSpPr>
              <a:stCxn id="302" idx="5"/>
              <a:endCxn id="352" idx="15"/>
            </p:cNvCxnSpPr>
            <p:nvPr/>
          </p:nvCxnSpPr>
          <p:spPr bwMode="auto">
            <a:xfrm>
              <a:off x="6274353" y="4788558"/>
              <a:ext cx="758228" cy="1591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Arrow Connector 353"/>
            <p:cNvCxnSpPr>
              <a:stCxn id="352" idx="13"/>
              <a:endCxn id="302" idx="7"/>
            </p:cNvCxnSpPr>
            <p:nvPr/>
          </p:nvCxnSpPr>
          <p:spPr bwMode="auto">
            <a:xfrm flipH="1" flipV="1">
              <a:off x="6274353" y="4939598"/>
              <a:ext cx="758230" cy="158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Arrow Connector 354"/>
            <p:cNvCxnSpPr>
              <a:stCxn id="302" idx="4"/>
              <a:endCxn id="350" idx="3"/>
            </p:cNvCxnSpPr>
            <p:nvPr/>
          </p:nvCxnSpPr>
          <p:spPr bwMode="auto">
            <a:xfrm flipV="1">
              <a:off x="6275108" y="4571375"/>
              <a:ext cx="136785" cy="13693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Arrow Connector 355"/>
            <p:cNvCxnSpPr>
              <a:stCxn id="350" idx="2"/>
              <a:endCxn id="352" idx="0"/>
            </p:cNvCxnSpPr>
            <p:nvPr/>
          </p:nvCxnSpPr>
          <p:spPr bwMode="auto">
            <a:xfrm>
              <a:off x="6896525" y="4571375"/>
              <a:ext cx="13681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Arrow Connector 356"/>
            <p:cNvCxnSpPr>
              <a:stCxn id="342" idx="12"/>
              <a:endCxn id="350" idx="1"/>
            </p:cNvCxnSpPr>
            <p:nvPr/>
          </p:nvCxnSpPr>
          <p:spPr bwMode="auto">
            <a:xfrm flipH="1">
              <a:off x="6896525" y="3947651"/>
              <a:ext cx="137680" cy="139092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Arrow Connector 357"/>
            <p:cNvCxnSpPr>
              <a:stCxn id="342" idx="9"/>
              <a:endCxn id="352" idx="3"/>
            </p:cNvCxnSpPr>
            <p:nvPr/>
          </p:nvCxnSpPr>
          <p:spPr bwMode="auto">
            <a:xfrm>
              <a:off x="7261334" y="3947877"/>
              <a:ext cx="721" cy="76145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Arrow Connector 358"/>
            <p:cNvCxnSpPr>
              <a:stCxn id="352" idx="1"/>
              <a:endCxn id="342" idx="11"/>
            </p:cNvCxnSpPr>
            <p:nvPr/>
          </p:nvCxnSpPr>
          <p:spPr bwMode="auto">
            <a:xfrm flipV="1">
              <a:off x="7108633" y="3947878"/>
              <a:ext cx="2460" cy="760659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Arrow Connector 360"/>
            <p:cNvCxnSpPr>
              <a:stCxn id="302" idx="8"/>
              <a:endCxn id="360" idx="0"/>
            </p:cNvCxnSpPr>
            <p:nvPr/>
          </p:nvCxnSpPr>
          <p:spPr bwMode="auto">
            <a:xfrm>
              <a:off x="6275108" y="5012238"/>
              <a:ext cx="136464" cy="13818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Arrow Connector 362"/>
            <p:cNvCxnSpPr>
              <a:endCxn id="362" idx="15"/>
            </p:cNvCxnSpPr>
            <p:nvPr/>
          </p:nvCxnSpPr>
          <p:spPr bwMode="auto">
            <a:xfrm>
              <a:off x="6274874" y="5853034"/>
              <a:ext cx="757385" cy="79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Arrow Connector 363"/>
            <p:cNvCxnSpPr>
              <a:stCxn id="362" idx="13"/>
            </p:cNvCxnSpPr>
            <p:nvPr/>
          </p:nvCxnSpPr>
          <p:spPr bwMode="auto">
            <a:xfrm flipH="1" flipV="1">
              <a:off x="6274874" y="6004074"/>
              <a:ext cx="757387" cy="787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Arrow Connector 364"/>
            <p:cNvCxnSpPr>
              <a:stCxn id="312" idx="4"/>
              <a:endCxn id="360" idx="3"/>
            </p:cNvCxnSpPr>
            <p:nvPr/>
          </p:nvCxnSpPr>
          <p:spPr bwMode="auto">
            <a:xfrm flipV="1">
              <a:off x="6274787" y="5635055"/>
              <a:ext cx="136785" cy="13693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Arrow Connector 365"/>
            <p:cNvCxnSpPr>
              <a:stCxn id="360" idx="2"/>
              <a:endCxn id="362" idx="0"/>
            </p:cNvCxnSpPr>
            <p:nvPr/>
          </p:nvCxnSpPr>
          <p:spPr bwMode="auto">
            <a:xfrm>
              <a:off x="6896204" y="5635055"/>
              <a:ext cx="13681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Arrow Connector 366"/>
            <p:cNvCxnSpPr>
              <a:stCxn id="352" idx="12"/>
              <a:endCxn id="360" idx="1"/>
            </p:cNvCxnSpPr>
            <p:nvPr/>
          </p:nvCxnSpPr>
          <p:spPr bwMode="auto">
            <a:xfrm flipH="1">
              <a:off x="6896204" y="5013035"/>
              <a:ext cx="137133" cy="137388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Arrow Connector 367"/>
            <p:cNvCxnSpPr>
              <a:stCxn id="352" idx="9"/>
              <a:endCxn id="362" idx="3"/>
            </p:cNvCxnSpPr>
            <p:nvPr/>
          </p:nvCxnSpPr>
          <p:spPr bwMode="auto">
            <a:xfrm>
              <a:off x="7260466" y="5013261"/>
              <a:ext cx="1268" cy="759751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Arrow Connector 368"/>
            <p:cNvCxnSpPr>
              <a:stCxn id="362" idx="1"/>
              <a:endCxn id="352" idx="11"/>
            </p:cNvCxnSpPr>
            <p:nvPr/>
          </p:nvCxnSpPr>
          <p:spPr bwMode="auto">
            <a:xfrm flipV="1">
              <a:off x="7108312" y="5013262"/>
              <a:ext cx="1913" cy="75895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 bwMode="auto">
            <a:xfrm>
              <a:off x="4290095" y="3019767"/>
              <a:ext cx="484632" cy="48463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3849390" y="2577880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158" name="Rectangle 65"/>
            <p:cNvSpPr/>
            <p:nvPr/>
          </p:nvSpPr>
          <p:spPr bwMode="auto">
            <a:xfrm>
              <a:off x="4910633" y="2577880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178" name="Rectangle 65"/>
            <p:cNvSpPr/>
            <p:nvPr/>
          </p:nvSpPr>
          <p:spPr bwMode="auto">
            <a:xfrm>
              <a:off x="3849390" y="3641560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189" name="Rectangle 65"/>
            <p:cNvSpPr/>
            <p:nvPr/>
          </p:nvSpPr>
          <p:spPr bwMode="auto">
            <a:xfrm>
              <a:off x="5972005" y="2577880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201" name="Rectangle 65"/>
            <p:cNvSpPr/>
            <p:nvPr/>
          </p:nvSpPr>
          <p:spPr bwMode="auto">
            <a:xfrm>
              <a:off x="7033375" y="2577880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224" name="Rectangle 65"/>
            <p:cNvSpPr/>
            <p:nvPr/>
          </p:nvSpPr>
          <p:spPr bwMode="auto">
            <a:xfrm>
              <a:off x="4910709" y="3641560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250" name="Rectangle 38"/>
            <p:cNvSpPr/>
            <p:nvPr/>
          </p:nvSpPr>
          <p:spPr bwMode="auto">
            <a:xfrm>
              <a:off x="4289227" y="4085151"/>
              <a:ext cx="484632" cy="48463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52" name="Rectangle 65"/>
            <p:cNvSpPr/>
            <p:nvPr/>
          </p:nvSpPr>
          <p:spPr bwMode="auto">
            <a:xfrm>
              <a:off x="3848521" y="4706944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256" name="Rectangle 65"/>
            <p:cNvSpPr/>
            <p:nvPr/>
          </p:nvSpPr>
          <p:spPr bwMode="auto">
            <a:xfrm>
              <a:off x="4909842" y="4706944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270" name="Rectangle 38"/>
            <p:cNvSpPr/>
            <p:nvPr/>
          </p:nvSpPr>
          <p:spPr bwMode="auto">
            <a:xfrm>
              <a:off x="4288906" y="5148830"/>
              <a:ext cx="484632" cy="48463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" name="Rectangle 65"/>
            <p:cNvSpPr/>
            <p:nvPr/>
          </p:nvSpPr>
          <p:spPr bwMode="auto">
            <a:xfrm>
              <a:off x="3848201" y="5770623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276" name="Rectangle 65"/>
            <p:cNvSpPr/>
            <p:nvPr/>
          </p:nvSpPr>
          <p:spPr bwMode="auto">
            <a:xfrm>
              <a:off x="4909520" y="5770623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290" name="Rectangle 38"/>
            <p:cNvSpPr/>
            <p:nvPr/>
          </p:nvSpPr>
          <p:spPr bwMode="auto">
            <a:xfrm>
              <a:off x="5350598" y="3020563"/>
              <a:ext cx="484632" cy="48463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92" name="Rectangle 65"/>
            <p:cNvSpPr/>
            <p:nvPr/>
          </p:nvSpPr>
          <p:spPr bwMode="auto">
            <a:xfrm>
              <a:off x="5971213" y="3642355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300" name="Rectangle 38"/>
            <p:cNvSpPr/>
            <p:nvPr/>
          </p:nvSpPr>
          <p:spPr bwMode="auto">
            <a:xfrm>
              <a:off x="5349731" y="4085947"/>
              <a:ext cx="484632" cy="48463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02" name="Rectangle 65"/>
            <p:cNvSpPr/>
            <p:nvPr/>
          </p:nvSpPr>
          <p:spPr bwMode="auto">
            <a:xfrm>
              <a:off x="5970345" y="4707739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310" name="Rectangle 38"/>
            <p:cNvSpPr/>
            <p:nvPr/>
          </p:nvSpPr>
          <p:spPr bwMode="auto">
            <a:xfrm>
              <a:off x="5349407" y="5149626"/>
              <a:ext cx="484632" cy="48463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12" name="Rectangle 65"/>
            <p:cNvSpPr/>
            <p:nvPr/>
          </p:nvSpPr>
          <p:spPr bwMode="auto">
            <a:xfrm>
              <a:off x="5970022" y="5771419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340" name="Rectangle 38"/>
            <p:cNvSpPr/>
            <p:nvPr/>
          </p:nvSpPr>
          <p:spPr bwMode="auto">
            <a:xfrm>
              <a:off x="6412760" y="3021358"/>
              <a:ext cx="484632" cy="48463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42" name="Rectangle 65"/>
            <p:cNvSpPr/>
            <p:nvPr/>
          </p:nvSpPr>
          <p:spPr bwMode="auto">
            <a:xfrm>
              <a:off x="7033376" y="3643151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350" name="Rectangle 38"/>
            <p:cNvSpPr/>
            <p:nvPr/>
          </p:nvSpPr>
          <p:spPr bwMode="auto">
            <a:xfrm>
              <a:off x="6411894" y="4086743"/>
              <a:ext cx="484632" cy="48463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52" name="Rectangle 65"/>
            <p:cNvSpPr/>
            <p:nvPr/>
          </p:nvSpPr>
          <p:spPr bwMode="auto">
            <a:xfrm>
              <a:off x="7032507" y="4708535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360" name="Rectangle 38"/>
            <p:cNvSpPr/>
            <p:nvPr/>
          </p:nvSpPr>
          <p:spPr bwMode="auto">
            <a:xfrm>
              <a:off x="6411569" y="5150426"/>
              <a:ext cx="484632" cy="48463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62" name="Rectangle 65"/>
            <p:cNvSpPr/>
            <p:nvPr/>
          </p:nvSpPr>
          <p:spPr bwMode="auto">
            <a:xfrm>
              <a:off x="7032182" y="5772211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</p:grpSp>
      <p:cxnSp>
        <p:nvCxnSpPr>
          <p:cNvPr id="533" name="Straight Arrow Connector 532"/>
          <p:cNvCxnSpPr>
            <a:endCxn id="66" idx="2"/>
          </p:cNvCxnSpPr>
          <p:nvPr/>
        </p:nvCxnSpPr>
        <p:spPr bwMode="auto">
          <a:xfrm>
            <a:off x="5034857" y="2523872"/>
            <a:ext cx="0" cy="183217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Straight Arrow Connector 536"/>
          <p:cNvCxnSpPr/>
          <p:nvPr/>
        </p:nvCxnSpPr>
        <p:spPr bwMode="auto">
          <a:xfrm>
            <a:off x="5912856" y="2526281"/>
            <a:ext cx="0" cy="183217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Straight Arrow Connector 537"/>
          <p:cNvCxnSpPr/>
          <p:nvPr/>
        </p:nvCxnSpPr>
        <p:spPr bwMode="auto">
          <a:xfrm>
            <a:off x="6785010" y="2523872"/>
            <a:ext cx="0" cy="183217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Straight Arrow Connector 538"/>
          <p:cNvCxnSpPr/>
          <p:nvPr/>
        </p:nvCxnSpPr>
        <p:spPr bwMode="auto">
          <a:xfrm>
            <a:off x="7663172" y="2523871"/>
            <a:ext cx="0" cy="183217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Straight Arrow Connector 539"/>
          <p:cNvCxnSpPr/>
          <p:nvPr/>
        </p:nvCxnSpPr>
        <p:spPr bwMode="auto">
          <a:xfrm>
            <a:off x="5041009" y="5579885"/>
            <a:ext cx="0" cy="183217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Straight Arrow Connector 540"/>
          <p:cNvCxnSpPr/>
          <p:nvPr/>
        </p:nvCxnSpPr>
        <p:spPr bwMode="auto">
          <a:xfrm>
            <a:off x="5912856" y="5577811"/>
            <a:ext cx="0" cy="183217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Straight Arrow Connector 541"/>
          <p:cNvCxnSpPr/>
          <p:nvPr/>
        </p:nvCxnSpPr>
        <p:spPr bwMode="auto">
          <a:xfrm>
            <a:off x="6786643" y="5582294"/>
            <a:ext cx="0" cy="183217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Straight Arrow Connector 542"/>
          <p:cNvCxnSpPr/>
          <p:nvPr/>
        </p:nvCxnSpPr>
        <p:spPr bwMode="auto">
          <a:xfrm>
            <a:off x="7663172" y="5584704"/>
            <a:ext cx="0" cy="183217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490"/>
          <p:cNvGrpSpPr/>
          <p:nvPr/>
        </p:nvGrpSpPr>
        <p:grpSpPr>
          <a:xfrm>
            <a:off x="4876800" y="1724613"/>
            <a:ext cx="326454" cy="801668"/>
            <a:chOff x="4149450" y="1909876"/>
            <a:chExt cx="357964" cy="879044"/>
          </a:xfrm>
        </p:grpSpPr>
        <p:sp>
          <p:nvSpPr>
            <p:cNvPr id="473" name="Rectangle 38"/>
            <p:cNvSpPr/>
            <p:nvPr/>
          </p:nvSpPr>
          <p:spPr bwMode="auto">
            <a:xfrm>
              <a:off x="4149450" y="256519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74" name="Rectangle 38"/>
            <p:cNvSpPr/>
            <p:nvPr/>
          </p:nvSpPr>
          <p:spPr bwMode="auto">
            <a:xfrm>
              <a:off x="4149455" y="234675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75" name="Rectangle 38"/>
            <p:cNvSpPr/>
            <p:nvPr/>
          </p:nvSpPr>
          <p:spPr bwMode="auto">
            <a:xfrm>
              <a:off x="4149450" y="212831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76" name="Rectangle 38"/>
            <p:cNvSpPr/>
            <p:nvPr/>
          </p:nvSpPr>
          <p:spPr bwMode="auto">
            <a:xfrm>
              <a:off x="4149450" y="190987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91"/>
          <p:cNvGrpSpPr/>
          <p:nvPr/>
        </p:nvGrpSpPr>
        <p:grpSpPr>
          <a:xfrm>
            <a:off x="5749632" y="1722204"/>
            <a:ext cx="326450" cy="801668"/>
            <a:chOff x="4149450" y="1909876"/>
            <a:chExt cx="357959" cy="879044"/>
          </a:xfrm>
        </p:grpSpPr>
        <p:sp>
          <p:nvSpPr>
            <p:cNvPr id="493" name="Rectangle 38"/>
            <p:cNvSpPr/>
            <p:nvPr/>
          </p:nvSpPr>
          <p:spPr bwMode="auto">
            <a:xfrm>
              <a:off x="4149450" y="256519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4" name="Rectangle 38"/>
            <p:cNvSpPr/>
            <p:nvPr/>
          </p:nvSpPr>
          <p:spPr bwMode="auto">
            <a:xfrm>
              <a:off x="4149450" y="234675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5" name="Rectangle 38"/>
            <p:cNvSpPr/>
            <p:nvPr/>
          </p:nvSpPr>
          <p:spPr bwMode="auto">
            <a:xfrm>
              <a:off x="4149450" y="212831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6" name="Rectangle 38"/>
            <p:cNvSpPr/>
            <p:nvPr/>
          </p:nvSpPr>
          <p:spPr bwMode="auto">
            <a:xfrm>
              <a:off x="4149450" y="190987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496"/>
          <p:cNvGrpSpPr/>
          <p:nvPr/>
        </p:nvGrpSpPr>
        <p:grpSpPr>
          <a:xfrm>
            <a:off x="6621786" y="1724613"/>
            <a:ext cx="326450" cy="801668"/>
            <a:chOff x="4149450" y="1909876"/>
            <a:chExt cx="357959" cy="879044"/>
          </a:xfrm>
        </p:grpSpPr>
        <p:sp>
          <p:nvSpPr>
            <p:cNvPr id="498" name="Rectangle 38"/>
            <p:cNvSpPr/>
            <p:nvPr/>
          </p:nvSpPr>
          <p:spPr bwMode="auto">
            <a:xfrm>
              <a:off x="4149450" y="256519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9" name="Rectangle 38"/>
            <p:cNvSpPr/>
            <p:nvPr/>
          </p:nvSpPr>
          <p:spPr bwMode="auto">
            <a:xfrm>
              <a:off x="4149450" y="234675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00" name="Rectangle 38"/>
            <p:cNvSpPr/>
            <p:nvPr/>
          </p:nvSpPr>
          <p:spPr bwMode="auto">
            <a:xfrm>
              <a:off x="4149450" y="212831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01" name="Rectangle 38"/>
            <p:cNvSpPr/>
            <p:nvPr/>
          </p:nvSpPr>
          <p:spPr bwMode="auto">
            <a:xfrm>
              <a:off x="4149450" y="190987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501"/>
          <p:cNvGrpSpPr/>
          <p:nvPr/>
        </p:nvGrpSpPr>
        <p:grpSpPr>
          <a:xfrm>
            <a:off x="7495571" y="1724613"/>
            <a:ext cx="326450" cy="801668"/>
            <a:chOff x="4149450" y="1909876"/>
            <a:chExt cx="357959" cy="879044"/>
          </a:xfrm>
        </p:grpSpPr>
        <p:sp>
          <p:nvSpPr>
            <p:cNvPr id="503" name="Rectangle 38"/>
            <p:cNvSpPr/>
            <p:nvPr/>
          </p:nvSpPr>
          <p:spPr bwMode="auto">
            <a:xfrm>
              <a:off x="4149450" y="256519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04" name="Rectangle 38"/>
            <p:cNvSpPr/>
            <p:nvPr/>
          </p:nvSpPr>
          <p:spPr bwMode="auto">
            <a:xfrm>
              <a:off x="4149450" y="234675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05" name="Rectangle 38"/>
            <p:cNvSpPr/>
            <p:nvPr/>
          </p:nvSpPr>
          <p:spPr bwMode="auto">
            <a:xfrm>
              <a:off x="4149450" y="212831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06" name="Rectangle 38"/>
            <p:cNvSpPr/>
            <p:nvPr/>
          </p:nvSpPr>
          <p:spPr bwMode="auto">
            <a:xfrm>
              <a:off x="4149450" y="190987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506"/>
          <p:cNvGrpSpPr/>
          <p:nvPr/>
        </p:nvGrpSpPr>
        <p:grpSpPr>
          <a:xfrm>
            <a:off x="4876805" y="5765511"/>
            <a:ext cx="326450" cy="801668"/>
            <a:chOff x="4149450" y="1909876"/>
            <a:chExt cx="357959" cy="879044"/>
          </a:xfrm>
        </p:grpSpPr>
        <p:sp>
          <p:nvSpPr>
            <p:cNvPr id="508" name="Rectangle 38"/>
            <p:cNvSpPr/>
            <p:nvPr/>
          </p:nvSpPr>
          <p:spPr bwMode="auto">
            <a:xfrm>
              <a:off x="4149450" y="256519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09" name="Rectangle 38"/>
            <p:cNvSpPr/>
            <p:nvPr/>
          </p:nvSpPr>
          <p:spPr bwMode="auto">
            <a:xfrm>
              <a:off x="4149450" y="234675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10" name="Rectangle 38"/>
            <p:cNvSpPr/>
            <p:nvPr/>
          </p:nvSpPr>
          <p:spPr bwMode="auto">
            <a:xfrm>
              <a:off x="4149450" y="212831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11" name="Rectangle 38"/>
            <p:cNvSpPr/>
            <p:nvPr/>
          </p:nvSpPr>
          <p:spPr bwMode="auto">
            <a:xfrm>
              <a:off x="4149450" y="190987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511"/>
          <p:cNvGrpSpPr/>
          <p:nvPr/>
        </p:nvGrpSpPr>
        <p:grpSpPr>
          <a:xfrm>
            <a:off x="5749631" y="5763102"/>
            <a:ext cx="326450" cy="801668"/>
            <a:chOff x="4149450" y="1909876"/>
            <a:chExt cx="357959" cy="879044"/>
          </a:xfrm>
        </p:grpSpPr>
        <p:sp>
          <p:nvSpPr>
            <p:cNvPr id="513" name="Rectangle 38"/>
            <p:cNvSpPr/>
            <p:nvPr/>
          </p:nvSpPr>
          <p:spPr bwMode="auto">
            <a:xfrm>
              <a:off x="4149450" y="256519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14" name="Rectangle 38"/>
            <p:cNvSpPr/>
            <p:nvPr/>
          </p:nvSpPr>
          <p:spPr bwMode="auto">
            <a:xfrm>
              <a:off x="4149450" y="234675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15" name="Rectangle 38"/>
            <p:cNvSpPr/>
            <p:nvPr/>
          </p:nvSpPr>
          <p:spPr bwMode="auto">
            <a:xfrm>
              <a:off x="4149450" y="212831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16" name="Rectangle 38"/>
            <p:cNvSpPr/>
            <p:nvPr/>
          </p:nvSpPr>
          <p:spPr bwMode="auto">
            <a:xfrm>
              <a:off x="4149450" y="190987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516"/>
          <p:cNvGrpSpPr/>
          <p:nvPr/>
        </p:nvGrpSpPr>
        <p:grpSpPr>
          <a:xfrm>
            <a:off x="6621785" y="5765511"/>
            <a:ext cx="326450" cy="801668"/>
            <a:chOff x="4149450" y="1909876"/>
            <a:chExt cx="357959" cy="879044"/>
          </a:xfrm>
        </p:grpSpPr>
        <p:sp>
          <p:nvSpPr>
            <p:cNvPr id="518" name="Rectangle 38"/>
            <p:cNvSpPr/>
            <p:nvPr/>
          </p:nvSpPr>
          <p:spPr bwMode="auto">
            <a:xfrm>
              <a:off x="4149450" y="256519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19" name="Rectangle 38"/>
            <p:cNvSpPr/>
            <p:nvPr/>
          </p:nvSpPr>
          <p:spPr bwMode="auto">
            <a:xfrm>
              <a:off x="4149450" y="234675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20" name="Rectangle 38"/>
            <p:cNvSpPr/>
            <p:nvPr/>
          </p:nvSpPr>
          <p:spPr bwMode="auto">
            <a:xfrm>
              <a:off x="4149450" y="212831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21" name="Rectangle 38"/>
            <p:cNvSpPr/>
            <p:nvPr/>
          </p:nvSpPr>
          <p:spPr bwMode="auto">
            <a:xfrm>
              <a:off x="4149450" y="190987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521"/>
          <p:cNvGrpSpPr/>
          <p:nvPr/>
        </p:nvGrpSpPr>
        <p:grpSpPr>
          <a:xfrm>
            <a:off x="7495571" y="5765511"/>
            <a:ext cx="326450" cy="801668"/>
            <a:chOff x="4149450" y="1909876"/>
            <a:chExt cx="357959" cy="879044"/>
          </a:xfrm>
        </p:grpSpPr>
        <p:sp>
          <p:nvSpPr>
            <p:cNvPr id="523" name="Rectangle 38"/>
            <p:cNvSpPr/>
            <p:nvPr/>
          </p:nvSpPr>
          <p:spPr bwMode="auto">
            <a:xfrm>
              <a:off x="4149450" y="256519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24" name="Rectangle 38"/>
            <p:cNvSpPr/>
            <p:nvPr/>
          </p:nvSpPr>
          <p:spPr bwMode="auto">
            <a:xfrm>
              <a:off x="4149450" y="234675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25" name="Rectangle 38"/>
            <p:cNvSpPr/>
            <p:nvPr/>
          </p:nvSpPr>
          <p:spPr bwMode="auto">
            <a:xfrm>
              <a:off x="4149450" y="212831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26" name="Rectangle 38"/>
            <p:cNvSpPr/>
            <p:nvPr/>
          </p:nvSpPr>
          <p:spPr bwMode="auto">
            <a:xfrm>
              <a:off x="4149450" y="190987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44" name="Right Brace 543"/>
          <p:cNvSpPr/>
          <p:nvPr/>
        </p:nvSpPr>
        <p:spPr>
          <a:xfrm>
            <a:off x="8050622" y="1676400"/>
            <a:ext cx="228600" cy="893276"/>
          </a:xfrm>
          <a:prstGeom prst="rightBrace">
            <a:avLst>
              <a:gd name="adj1" fmla="val 4754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6" name="Right Brace 545"/>
          <p:cNvSpPr/>
          <p:nvPr/>
        </p:nvSpPr>
        <p:spPr>
          <a:xfrm>
            <a:off x="8050622" y="5714889"/>
            <a:ext cx="228600" cy="893276"/>
          </a:xfrm>
          <a:prstGeom prst="rightBrace">
            <a:avLst>
              <a:gd name="adj1" fmla="val 4754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7" name="TextBox 546"/>
          <p:cNvSpPr txBox="1"/>
          <p:nvPr/>
        </p:nvSpPr>
        <p:spPr>
          <a:xfrm>
            <a:off x="8274740" y="1837873"/>
            <a:ext cx="737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</a:t>
            </a:r>
          </a:p>
          <a:p>
            <a:r>
              <a:rPr lang="en-US" dirty="0" smtClean="0"/>
              <a:t>FIFO</a:t>
            </a:r>
            <a:endParaRPr lang="en-US" dirty="0"/>
          </a:p>
        </p:txBody>
      </p:sp>
      <p:sp>
        <p:nvSpPr>
          <p:cNvPr id="548" name="TextBox 547"/>
          <p:cNvSpPr txBox="1"/>
          <p:nvPr/>
        </p:nvSpPr>
        <p:spPr>
          <a:xfrm>
            <a:off x="8277336" y="5828010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</a:p>
          <a:p>
            <a:r>
              <a:rPr lang="en-US" dirty="0" smtClean="0"/>
              <a:t>FIFO</a:t>
            </a:r>
            <a:endParaRPr lang="en-US" dirty="0"/>
          </a:p>
        </p:txBody>
      </p:sp>
      <p:sp>
        <p:nvSpPr>
          <p:cNvPr id="552" name="TextBox 551"/>
          <p:cNvSpPr txBox="1"/>
          <p:nvPr/>
        </p:nvSpPr>
        <p:spPr>
          <a:xfrm>
            <a:off x="4795849" y="1447800"/>
            <a:ext cx="452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IP0</a:t>
            </a:r>
            <a:endParaRPr lang="en-US" sz="1600" b="1" dirty="0">
              <a:latin typeface="+mj-lt"/>
            </a:endParaRPr>
          </a:p>
        </p:txBody>
      </p:sp>
      <p:sp>
        <p:nvSpPr>
          <p:cNvPr id="553" name="TextBox 552"/>
          <p:cNvSpPr txBox="1"/>
          <p:nvPr/>
        </p:nvSpPr>
        <p:spPr>
          <a:xfrm>
            <a:off x="5669973" y="1459524"/>
            <a:ext cx="452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IP1</a:t>
            </a:r>
            <a:endParaRPr lang="en-US" sz="1600" b="1" dirty="0">
              <a:latin typeface="+mj-lt"/>
            </a:endParaRPr>
          </a:p>
        </p:txBody>
      </p:sp>
      <p:sp>
        <p:nvSpPr>
          <p:cNvPr id="554" name="TextBox 553"/>
          <p:cNvSpPr txBox="1"/>
          <p:nvPr/>
        </p:nvSpPr>
        <p:spPr>
          <a:xfrm>
            <a:off x="6544790" y="1447800"/>
            <a:ext cx="452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IP2</a:t>
            </a:r>
            <a:endParaRPr lang="en-US" sz="1600" b="1" dirty="0">
              <a:latin typeface="+mj-lt"/>
            </a:endParaRPr>
          </a:p>
        </p:txBody>
      </p:sp>
      <p:sp>
        <p:nvSpPr>
          <p:cNvPr id="555" name="TextBox 554"/>
          <p:cNvSpPr txBox="1"/>
          <p:nvPr/>
        </p:nvSpPr>
        <p:spPr>
          <a:xfrm>
            <a:off x="7425788" y="1447800"/>
            <a:ext cx="452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IP3</a:t>
            </a:r>
            <a:endParaRPr lang="en-US" sz="1600" b="1" dirty="0">
              <a:latin typeface="+mj-lt"/>
            </a:endParaRPr>
          </a:p>
        </p:txBody>
      </p:sp>
      <p:sp>
        <p:nvSpPr>
          <p:cNvPr id="556" name="TextBox 555"/>
          <p:cNvSpPr txBox="1"/>
          <p:nvPr/>
        </p:nvSpPr>
        <p:spPr>
          <a:xfrm>
            <a:off x="4764741" y="6534616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j-lt"/>
              </a:rPr>
              <a:t>O</a:t>
            </a:r>
            <a:r>
              <a:rPr lang="en-US" sz="1600" b="1" dirty="0" smtClean="0">
                <a:latin typeface="+mj-lt"/>
              </a:rPr>
              <a:t>P0</a:t>
            </a:r>
            <a:endParaRPr lang="en-US" sz="1600" b="1" dirty="0">
              <a:latin typeface="+mj-lt"/>
            </a:endParaRPr>
          </a:p>
        </p:txBody>
      </p:sp>
      <p:sp>
        <p:nvSpPr>
          <p:cNvPr id="557" name="TextBox 556"/>
          <p:cNvSpPr txBox="1"/>
          <p:nvPr/>
        </p:nvSpPr>
        <p:spPr>
          <a:xfrm>
            <a:off x="5638865" y="6546340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OP1</a:t>
            </a:r>
            <a:endParaRPr lang="en-US" sz="1600" b="1" dirty="0">
              <a:latin typeface="+mj-lt"/>
            </a:endParaRPr>
          </a:p>
        </p:txBody>
      </p:sp>
      <p:sp>
        <p:nvSpPr>
          <p:cNvPr id="558" name="TextBox 557"/>
          <p:cNvSpPr txBox="1"/>
          <p:nvPr/>
        </p:nvSpPr>
        <p:spPr>
          <a:xfrm>
            <a:off x="6513682" y="6534616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j-lt"/>
              </a:rPr>
              <a:t>O</a:t>
            </a:r>
            <a:r>
              <a:rPr lang="en-US" sz="1600" b="1" dirty="0" smtClean="0">
                <a:latin typeface="+mj-lt"/>
              </a:rPr>
              <a:t>P2</a:t>
            </a:r>
            <a:endParaRPr lang="en-US" sz="1600" b="1" dirty="0">
              <a:latin typeface="+mj-lt"/>
            </a:endParaRPr>
          </a:p>
        </p:txBody>
      </p:sp>
      <p:sp>
        <p:nvSpPr>
          <p:cNvPr id="559" name="TextBox 558"/>
          <p:cNvSpPr txBox="1"/>
          <p:nvPr/>
        </p:nvSpPr>
        <p:spPr>
          <a:xfrm>
            <a:off x="7394680" y="6534616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j-lt"/>
              </a:rPr>
              <a:t>O</a:t>
            </a:r>
            <a:r>
              <a:rPr lang="en-US" sz="1600" b="1" dirty="0" smtClean="0">
                <a:latin typeface="+mj-lt"/>
              </a:rPr>
              <a:t>P3</a:t>
            </a:r>
            <a:endParaRPr lang="en-US" sz="1600" b="1" dirty="0">
              <a:latin typeface="+mj-lt"/>
            </a:endParaRPr>
          </a:p>
        </p:txBody>
      </p:sp>
      <p:sp>
        <p:nvSpPr>
          <p:cNvPr id="181" name="Content Placeholder 2"/>
          <p:cNvSpPr>
            <a:spLocks noGrp="1"/>
          </p:cNvSpPr>
          <p:nvPr>
            <p:ph sz="half" idx="1"/>
          </p:nvPr>
        </p:nvSpPr>
        <p:spPr>
          <a:xfrm>
            <a:off x="228599" y="1624806"/>
            <a:ext cx="4117770" cy="5025376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Processor sends data to </a:t>
            </a:r>
            <a:r>
              <a:rPr lang="en-US" sz="2400" dirty="0" err="1" smtClean="0"/>
              <a:t>DySER</a:t>
            </a:r>
            <a:r>
              <a:rPr lang="en-US" sz="2400" dirty="0" smtClean="0"/>
              <a:t> through its input FIFOs (input ports)</a:t>
            </a:r>
          </a:p>
          <a:p>
            <a:r>
              <a:rPr lang="en-US" sz="2400" dirty="0" err="1" smtClean="0"/>
              <a:t>DySER</a:t>
            </a:r>
            <a:r>
              <a:rPr lang="en-US" sz="2400" dirty="0" smtClean="0"/>
              <a:t> computes in data flow fashion</a:t>
            </a:r>
          </a:p>
          <a:p>
            <a:r>
              <a:rPr lang="en-US" sz="2400" dirty="0" smtClean="0"/>
              <a:t>Processor receives data from </a:t>
            </a:r>
            <a:r>
              <a:rPr lang="en-US" sz="2400" dirty="0" err="1" smtClean="0"/>
              <a:t>DySER</a:t>
            </a:r>
            <a:r>
              <a:rPr lang="en-US" sz="2400" dirty="0" smtClean="0"/>
              <a:t> through its output FIFOs (output ports)</a:t>
            </a:r>
          </a:p>
          <a:p>
            <a:endParaRPr lang="en-US" sz="2400" dirty="0" smtClean="0"/>
          </a:p>
        </p:txBody>
      </p:sp>
      <p:sp>
        <p:nvSpPr>
          <p:cNvPr id="182" name="Rounded Rectangle 181"/>
          <p:cNvSpPr/>
          <p:nvPr/>
        </p:nvSpPr>
        <p:spPr>
          <a:xfrm>
            <a:off x="909452" y="4679867"/>
            <a:ext cx="7772400" cy="160218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Decoupled Access/Execute model allows </a:t>
            </a:r>
            <a:r>
              <a:rPr lang="en-US" sz="3200" dirty="0" err="1" smtClean="0">
                <a:solidFill>
                  <a:schemeClr val="bg1"/>
                </a:solidFill>
              </a:rPr>
              <a:t>DySER</a:t>
            </a:r>
            <a:r>
              <a:rPr lang="en-US" sz="3200" dirty="0" smtClean="0">
                <a:solidFill>
                  <a:schemeClr val="bg1"/>
                </a:solidFill>
              </a:rPr>
              <a:t> to consume data in different order than how it is stored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041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" grpId="0" animBg="1"/>
      <p:bldP spid="546" grpId="0" animBg="1"/>
      <p:bldP spid="547" grpId="0"/>
      <p:bldP spid="548" grpId="0"/>
      <p:bldP spid="552" grpId="0"/>
      <p:bldP spid="553" grpId="0"/>
      <p:bldP spid="554" grpId="0"/>
      <p:bldP spid="555" grpId="0"/>
      <p:bldP spid="556" grpId="0"/>
      <p:bldP spid="557" grpId="0"/>
      <p:bldP spid="558" grpId="0"/>
      <p:bldP spid="559" grpId="0"/>
      <p:bldP spid="181" grpId="0" uiExpand="1" build="p"/>
      <p:bldP spid="1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Flexible Microarchitecture:</a:t>
            </a:r>
            <a:br>
              <a:rPr lang="en-US" dirty="0" smtClean="0"/>
            </a:br>
            <a:r>
              <a:rPr lang="en-US" dirty="0" smtClean="0"/>
              <a:t>Flexible Vector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1F637F-BDBE-488B-835C-1D62DA3FD10A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5" name="Group 471"/>
          <p:cNvGrpSpPr/>
          <p:nvPr/>
        </p:nvGrpSpPr>
        <p:grpSpPr>
          <a:xfrm>
            <a:off x="2745117" y="4823596"/>
            <a:ext cx="4340084" cy="3186808"/>
            <a:chOff x="3848201" y="2577880"/>
            <a:chExt cx="3489975" cy="3499057"/>
          </a:xfrm>
        </p:grpSpPr>
        <p:cxnSp>
          <p:nvCxnSpPr>
            <p:cNvPr id="6" name="Straight Arrow Connector 5"/>
            <p:cNvCxnSpPr>
              <a:stCxn id="91" idx="5"/>
              <a:endCxn id="92" idx="15"/>
            </p:cNvCxnSpPr>
            <p:nvPr/>
          </p:nvCxnSpPr>
          <p:spPr bwMode="auto">
            <a:xfrm>
              <a:off x="4153398" y="2658700"/>
              <a:ext cx="757309" cy="79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92" idx="13"/>
              <a:endCxn id="91" idx="7"/>
            </p:cNvCxnSpPr>
            <p:nvPr/>
          </p:nvCxnSpPr>
          <p:spPr bwMode="auto">
            <a:xfrm flipH="1" flipV="1">
              <a:off x="4153398" y="2809740"/>
              <a:ext cx="757311" cy="787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91" idx="9"/>
              <a:endCxn id="93" idx="3"/>
            </p:cNvCxnSpPr>
            <p:nvPr/>
          </p:nvCxnSpPr>
          <p:spPr bwMode="auto">
            <a:xfrm>
              <a:off x="4077349" y="2882605"/>
              <a:ext cx="1589" cy="75975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92" idx="5"/>
              <a:endCxn id="94" idx="15"/>
            </p:cNvCxnSpPr>
            <p:nvPr/>
          </p:nvCxnSpPr>
          <p:spPr bwMode="auto">
            <a:xfrm>
              <a:off x="5214642" y="2658700"/>
              <a:ext cx="757437" cy="79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94" idx="13"/>
              <a:endCxn id="92" idx="7"/>
            </p:cNvCxnSpPr>
            <p:nvPr/>
          </p:nvCxnSpPr>
          <p:spPr bwMode="auto">
            <a:xfrm flipH="1" flipV="1">
              <a:off x="5214642" y="2809740"/>
              <a:ext cx="757440" cy="787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5" idx="13"/>
              <a:endCxn id="94" idx="7"/>
            </p:cNvCxnSpPr>
            <p:nvPr/>
          </p:nvCxnSpPr>
          <p:spPr bwMode="auto">
            <a:xfrm flipH="1" flipV="1">
              <a:off x="6276013" y="2809740"/>
              <a:ext cx="757438" cy="787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94" idx="5"/>
              <a:endCxn id="95" idx="15"/>
            </p:cNvCxnSpPr>
            <p:nvPr/>
          </p:nvCxnSpPr>
          <p:spPr bwMode="auto">
            <a:xfrm>
              <a:off x="6276013" y="2658700"/>
              <a:ext cx="757436" cy="79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3" idx="1"/>
              <a:endCxn id="91" idx="11"/>
            </p:cNvCxnSpPr>
            <p:nvPr/>
          </p:nvCxnSpPr>
          <p:spPr bwMode="auto">
            <a:xfrm flipV="1">
              <a:off x="3925516" y="2882606"/>
              <a:ext cx="1592" cy="75895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91" idx="8"/>
              <a:endCxn id="90" idx="0"/>
            </p:cNvCxnSpPr>
            <p:nvPr/>
          </p:nvCxnSpPr>
          <p:spPr bwMode="auto">
            <a:xfrm>
              <a:off x="4154153" y="2882380"/>
              <a:ext cx="135942" cy="137387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93" idx="5"/>
              <a:endCxn id="96" idx="15"/>
            </p:cNvCxnSpPr>
            <p:nvPr/>
          </p:nvCxnSpPr>
          <p:spPr bwMode="auto">
            <a:xfrm>
              <a:off x="4153398" y="3722378"/>
              <a:ext cx="757385" cy="79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96" idx="13"/>
              <a:endCxn id="93" idx="7"/>
            </p:cNvCxnSpPr>
            <p:nvPr/>
          </p:nvCxnSpPr>
          <p:spPr bwMode="auto">
            <a:xfrm flipH="1" flipV="1">
              <a:off x="4153398" y="3873418"/>
              <a:ext cx="757387" cy="787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3" idx="4"/>
              <a:endCxn id="90" idx="3"/>
            </p:cNvCxnSpPr>
            <p:nvPr/>
          </p:nvCxnSpPr>
          <p:spPr bwMode="auto">
            <a:xfrm flipV="1">
              <a:off x="4154153" y="3504399"/>
              <a:ext cx="13594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0" idx="2"/>
              <a:endCxn id="96" idx="0"/>
            </p:cNvCxnSpPr>
            <p:nvPr/>
          </p:nvCxnSpPr>
          <p:spPr bwMode="auto">
            <a:xfrm>
              <a:off x="4774727" y="3504399"/>
              <a:ext cx="13681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2" idx="12"/>
              <a:endCxn id="90" idx="1"/>
            </p:cNvCxnSpPr>
            <p:nvPr/>
          </p:nvCxnSpPr>
          <p:spPr bwMode="auto">
            <a:xfrm flipH="1">
              <a:off x="4774727" y="2882380"/>
              <a:ext cx="136736" cy="137387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92" idx="9"/>
              <a:endCxn id="96" idx="3"/>
            </p:cNvCxnSpPr>
            <p:nvPr/>
          </p:nvCxnSpPr>
          <p:spPr bwMode="auto">
            <a:xfrm>
              <a:off x="5138593" y="2882605"/>
              <a:ext cx="1664" cy="75975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96" idx="1"/>
              <a:endCxn id="92" idx="11"/>
            </p:cNvCxnSpPr>
            <p:nvPr/>
          </p:nvCxnSpPr>
          <p:spPr bwMode="auto">
            <a:xfrm flipV="1">
              <a:off x="4986835" y="2882606"/>
              <a:ext cx="1516" cy="75895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93" idx="9"/>
              <a:endCxn id="98" idx="3"/>
            </p:cNvCxnSpPr>
            <p:nvPr/>
          </p:nvCxnSpPr>
          <p:spPr bwMode="auto">
            <a:xfrm>
              <a:off x="4077349" y="3946284"/>
              <a:ext cx="721" cy="76145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98" idx="1"/>
              <a:endCxn id="93" idx="11"/>
            </p:cNvCxnSpPr>
            <p:nvPr/>
          </p:nvCxnSpPr>
          <p:spPr bwMode="auto">
            <a:xfrm flipV="1">
              <a:off x="3924648" y="3946285"/>
              <a:ext cx="2460" cy="760659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93" idx="8"/>
              <a:endCxn id="97" idx="0"/>
            </p:cNvCxnSpPr>
            <p:nvPr/>
          </p:nvCxnSpPr>
          <p:spPr bwMode="auto">
            <a:xfrm>
              <a:off x="4154153" y="3946058"/>
              <a:ext cx="135074" cy="139092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98" idx="5"/>
              <a:endCxn id="99" idx="15"/>
            </p:cNvCxnSpPr>
            <p:nvPr/>
          </p:nvCxnSpPr>
          <p:spPr bwMode="auto">
            <a:xfrm>
              <a:off x="4152530" y="4787762"/>
              <a:ext cx="757385" cy="79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99" idx="13"/>
              <a:endCxn id="98" idx="7"/>
            </p:cNvCxnSpPr>
            <p:nvPr/>
          </p:nvCxnSpPr>
          <p:spPr bwMode="auto">
            <a:xfrm flipH="1" flipV="1">
              <a:off x="4152530" y="4938802"/>
              <a:ext cx="757387" cy="787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98" idx="4"/>
              <a:endCxn id="97" idx="3"/>
            </p:cNvCxnSpPr>
            <p:nvPr/>
          </p:nvCxnSpPr>
          <p:spPr bwMode="auto">
            <a:xfrm flipV="1">
              <a:off x="4153285" y="4569783"/>
              <a:ext cx="13594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97" idx="2"/>
              <a:endCxn id="99" idx="0"/>
            </p:cNvCxnSpPr>
            <p:nvPr/>
          </p:nvCxnSpPr>
          <p:spPr bwMode="auto">
            <a:xfrm>
              <a:off x="4773859" y="4569783"/>
              <a:ext cx="13681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96" idx="12"/>
              <a:endCxn id="97" idx="1"/>
            </p:cNvCxnSpPr>
            <p:nvPr/>
          </p:nvCxnSpPr>
          <p:spPr bwMode="auto">
            <a:xfrm flipH="1">
              <a:off x="4773859" y="3946058"/>
              <a:ext cx="137680" cy="139092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96" idx="9"/>
              <a:endCxn id="99" idx="3"/>
            </p:cNvCxnSpPr>
            <p:nvPr/>
          </p:nvCxnSpPr>
          <p:spPr bwMode="auto">
            <a:xfrm>
              <a:off x="5138668" y="3946284"/>
              <a:ext cx="721" cy="76145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99" idx="1"/>
              <a:endCxn id="96" idx="11"/>
            </p:cNvCxnSpPr>
            <p:nvPr/>
          </p:nvCxnSpPr>
          <p:spPr bwMode="auto">
            <a:xfrm flipV="1">
              <a:off x="4985967" y="3946285"/>
              <a:ext cx="2460" cy="760659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98" idx="9"/>
              <a:endCxn id="101" idx="3"/>
            </p:cNvCxnSpPr>
            <p:nvPr/>
          </p:nvCxnSpPr>
          <p:spPr bwMode="auto">
            <a:xfrm>
              <a:off x="4076481" y="5011668"/>
              <a:ext cx="1268" cy="759751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101" idx="1"/>
              <a:endCxn id="98" idx="11"/>
            </p:cNvCxnSpPr>
            <p:nvPr/>
          </p:nvCxnSpPr>
          <p:spPr bwMode="auto">
            <a:xfrm flipV="1">
              <a:off x="3924328" y="5011669"/>
              <a:ext cx="1913" cy="75895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98" idx="8"/>
              <a:endCxn id="100" idx="0"/>
            </p:cNvCxnSpPr>
            <p:nvPr/>
          </p:nvCxnSpPr>
          <p:spPr bwMode="auto">
            <a:xfrm>
              <a:off x="4153285" y="5011442"/>
              <a:ext cx="135621" cy="137388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01" idx="5"/>
              <a:endCxn id="102" idx="15"/>
            </p:cNvCxnSpPr>
            <p:nvPr/>
          </p:nvCxnSpPr>
          <p:spPr bwMode="auto">
            <a:xfrm>
              <a:off x="4152209" y="5851443"/>
              <a:ext cx="757385" cy="79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02" idx="13"/>
              <a:endCxn id="101" idx="7"/>
            </p:cNvCxnSpPr>
            <p:nvPr/>
          </p:nvCxnSpPr>
          <p:spPr bwMode="auto">
            <a:xfrm flipH="1" flipV="1">
              <a:off x="4152209" y="6002483"/>
              <a:ext cx="757387" cy="787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101" idx="4"/>
              <a:endCxn id="100" idx="3"/>
            </p:cNvCxnSpPr>
            <p:nvPr/>
          </p:nvCxnSpPr>
          <p:spPr bwMode="auto">
            <a:xfrm flipV="1">
              <a:off x="4152964" y="5633464"/>
              <a:ext cx="13594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00" idx="2"/>
              <a:endCxn id="102" idx="0"/>
            </p:cNvCxnSpPr>
            <p:nvPr/>
          </p:nvCxnSpPr>
          <p:spPr bwMode="auto">
            <a:xfrm>
              <a:off x="4773538" y="5633464"/>
              <a:ext cx="13681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99" idx="12"/>
              <a:endCxn id="100" idx="1"/>
            </p:cNvCxnSpPr>
            <p:nvPr/>
          </p:nvCxnSpPr>
          <p:spPr bwMode="auto">
            <a:xfrm flipH="1">
              <a:off x="4773538" y="5011442"/>
              <a:ext cx="137133" cy="137388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99" idx="9"/>
              <a:endCxn id="102" idx="3"/>
            </p:cNvCxnSpPr>
            <p:nvPr/>
          </p:nvCxnSpPr>
          <p:spPr bwMode="auto">
            <a:xfrm>
              <a:off x="5137800" y="5011668"/>
              <a:ext cx="1268" cy="759751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02" idx="1"/>
              <a:endCxn id="99" idx="11"/>
            </p:cNvCxnSpPr>
            <p:nvPr/>
          </p:nvCxnSpPr>
          <p:spPr bwMode="auto">
            <a:xfrm flipV="1">
              <a:off x="4985647" y="5011669"/>
              <a:ext cx="1913" cy="75895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92" idx="8"/>
              <a:endCxn id="103" idx="0"/>
            </p:cNvCxnSpPr>
            <p:nvPr/>
          </p:nvCxnSpPr>
          <p:spPr bwMode="auto">
            <a:xfrm>
              <a:off x="5215397" y="2882380"/>
              <a:ext cx="135202" cy="138183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96" idx="5"/>
              <a:endCxn id="104" idx="15"/>
            </p:cNvCxnSpPr>
            <p:nvPr/>
          </p:nvCxnSpPr>
          <p:spPr bwMode="auto">
            <a:xfrm>
              <a:off x="5214717" y="3722378"/>
              <a:ext cx="756569" cy="1591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04" idx="13"/>
              <a:endCxn id="96" idx="7"/>
            </p:cNvCxnSpPr>
            <p:nvPr/>
          </p:nvCxnSpPr>
          <p:spPr bwMode="auto">
            <a:xfrm flipH="1" flipV="1">
              <a:off x="5214717" y="3873418"/>
              <a:ext cx="756571" cy="158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96" idx="4"/>
              <a:endCxn id="103" idx="3"/>
            </p:cNvCxnSpPr>
            <p:nvPr/>
          </p:nvCxnSpPr>
          <p:spPr bwMode="auto">
            <a:xfrm flipV="1">
              <a:off x="5215472" y="3505195"/>
              <a:ext cx="135126" cy="13693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03" idx="2"/>
              <a:endCxn id="104" idx="0"/>
            </p:cNvCxnSpPr>
            <p:nvPr/>
          </p:nvCxnSpPr>
          <p:spPr bwMode="auto">
            <a:xfrm>
              <a:off x="5835230" y="3505195"/>
              <a:ext cx="13681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94" idx="12"/>
              <a:endCxn id="103" idx="1"/>
            </p:cNvCxnSpPr>
            <p:nvPr/>
          </p:nvCxnSpPr>
          <p:spPr bwMode="auto">
            <a:xfrm flipH="1">
              <a:off x="5835230" y="2882380"/>
              <a:ext cx="137604" cy="138183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94" idx="9"/>
              <a:endCxn id="104" idx="3"/>
            </p:cNvCxnSpPr>
            <p:nvPr/>
          </p:nvCxnSpPr>
          <p:spPr bwMode="auto">
            <a:xfrm>
              <a:off x="6199964" y="2882605"/>
              <a:ext cx="797" cy="76054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104" idx="1"/>
              <a:endCxn id="94" idx="11"/>
            </p:cNvCxnSpPr>
            <p:nvPr/>
          </p:nvCxnSpPr>
          <p:spPr bwMode="auto">
            <a:xfrm flipV="1">
              <a:off x="6047338" y="2882606"/>
              <a:ext cx="2384" cy="75975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96" idx="8"/>
              <a:endCxn id="105" idx="0"/>
            </p:cNvCxnSpPr>
            <p:nvPr/>
          </p:nvCxnSpPr>
          <p:spPr bwMode="auto">
            <a:xfrm>
              <a:off x="5215472" y="3946058"/>
              <a:ext cx="134259" cy="139889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99" idx="5"/>
              <a:endCxn id="106" idx="15"/>
            </p:cNvCxnSpPr>
            <p:nvPr/>
          </p:nvCxnSpPr>
          <p:spPr bwMode="auto">
            <a:xfrm>
              <a:off x="5213849" y="4787762"/>
              <a:ext cx="756569" cy="1591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106" idx="13"/>
              <a:endCxn id="99" idx="7"/>
            </p:cNvCxnSpPr>
            <p:nvPr/>
          </p:nvCxnSpPr>
          <p:spPr bwMode="auto">
            <a:xfrm flipH="1" flipV="1">
              <a:off x="5213849" y="4938802"/>
              <a:ext cx="756571" cy="158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99" idx="4"/>
              <a:endCxn id="105" idx="3"/>
            </p:cNvCxnSpPr>
            <p:nvPr/>
          </p:nvCxnSpPr>
          <p:spPr bwMode="auto">
            <a:xfrm flipV="1">
              <a:off x="5214604" y="4570579"/>
              <a:ext cx="135126" cy="13693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105" idx="2"/>
              <a:endCxn id="106" idx="0"/>
            </p:cNvCxnSpPr>
            <p:nvPr/>
          </p:nvCxnSpPr>
          <p:spPr bwMode="auto">
            <a:xfrm>
              <a:off x="5834363" y="4570579"/>
              <a:ext cx="13681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04" idx="12"/>
              <a:endCxn id="105" idx="1"/>
            </p:cNvCxnSpPr>
            <p:nvPr/>
          </p:nvCxnSpPr>
          <p:spPr bwMode="auto">
            <a:xfrm flipH="1">
              <a:off x="5834363" y="3946854"/>
              <a:ext cx="137680" cy="139092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104" idx="9"/>
              <a:endCxn id="106" idx="3"/>
            </p:cNvCxnSpPr>
            <p:nvPr/>
          </p:nvCxnSpPr>
          <p:spPr bwMode="auto">
            <a:xfrm>
              <a:off x="6199171" y="3947081"/>
              <a:ext cx="721" cy="76145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106" idx="1"/>
              <a:endCxn id="104" idx="11"/>
            </p:cNvCxnSpPr>
            <p:nvPr/>
          </p:nvCxnSpPr>
          <p:spPr bwMode="auto">
            <a:xfrm flipV="1">
              <a:off x="6046470" y="3947082"/>
              <a:ext cx="2460" cy="760659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endCxn id="107" idx="0"/>
            </p:cNvCxnSpPr>
            <p:nvPr/>
          </p:nvCxnSpPr>
          <p:spPr bwMode="auto">
            <a:xfrm>
              <a:off x="5213788" y="5012237"/>
              <a:ext cx="135620" cy="137389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102" idx="5"/>
              <a:endCxn id="108" idx="15"/>
            </p:cNvCxnSpPr>
            <p:nvPr/>
          </p:nvCxnSpPr>
          <p:spPr bwMode="auto">
            <a:xfrm>
              <a:off x="5213528" y="5851443"/>
              <a:ext cx="756569" cy="1591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108" idx="13"/>
              <a:endCxn id="102" idx="7"/>
            </p:cNvCxnSpPr>
            <p:nvPr/>
          </p:nvCxnSpPr>
          <p:spPr bwMode="auto">
            <a:xfrm flipH="1" flipV="1">
              <a:off x="5213528" y="6002483"/>
              <a:ext cx="756571" cy="158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102" idx="4"/>
              <a:endCxn id="107" idx="3"/>
            </p:cNvCxnSpPr>
            <p:nvPr/>
          </p:nvCxnSpPr>
          <p:spPr bwMode="auto">
            <a:xfrm flipV="1">
              <a:off x="5214284" y="5634259"/>
              <a:ext cx="135126" cy="13693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107" idx="2"/>
              <a:endCxn id="108" idx="0"/>
            </p:cNvCxnSpPr>
            <p:nvPr/>
          </p:nvCxnSpPr>
          <p:spPr bwMode="auto">
            <a:xfrm>
              <a:off x="5834041" y="5634259"/>
              <a:ext cx="13681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106" idx="12"/>
              <a:endCxn id="107" idx="1"/>
            </p:cNvCxnSpPr>
            <p:nvPr/>
          </p:nvCxnSpPr>
          <p:spPr bwMode="auto">
            <a:xfrm flipH="1">
              <a:off x="5834041" y="5012238"/>
              <a:ext cx="137133" cy="137388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106" idx="9"/>
              <a:endCxn id="108" idx="3"/>
            </p:cNvCxnSpPr>
            <p:nvPr/>
          </p:nvCxnSpPr>
          <p:spPr bwMode="auto">
            <a:xfrm>
              <a:off x="6198304" y="5012465"/>
              <a:ext cx="1268" cy="759751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108" idx="1"/>
              <a:endCxn id="106" idx="11"/>
            </p:cNvCxnSpPr>
            <p:nvPr/>
          </p:nvCxnSpPr>
          <p:spPr bwMode="auto">
            <a:xfrm flipV="1">
              <a:off x="6046150" y="5012466"/>
              <a:ext cx="1913" cy="75895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94" idx="8"/>
              <a:endCxn id="109" idx="0"/>
            </p:cNvCxnSpPr>
            <p:nvPr/>
          </p:nvCxnSpPr>
          <p:spPr bwMode="auto">
            <a:xfrm>
              <a:off x="6276768" y="2882380"/>
              <a:ext cx="135993" cy="138979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104" idx="5"/>
              <a:endCxn id="110" idx="15"/>
            </p:cNvCxnSpPr>
            <p:nvPr/>
          </p:nvCxnSpPr>
          <p:spPr bwMode="auto">
            <a:xfrm>
              <a:off x="6275220" y="3723174"/>
              <a:ext cx="758228" cy="1591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110" idx="13"/>
              <a:endCxn id="104" idx="7"/>
            </p:cNvCxnSpPr>
            <p:nvPr/>
          </p:nvCxnSpPr>
          <p:spPr bwMode="auto">
            <a:xfrm flipH="1" flipV="1">
              <a:off x="6275220" y="3874214"/>
              <a:ext cx="758230" cy="158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104" idx="4"/>
            </p:cNvCxnSpPr>
            <p:nvPr/>
          </p:nvCxnSpPr>
          <p:spPr bwMode="auto">
            <a:xfrm flipV="1">
              <a:off x="6275975" y="3505991"/>
              <a:ext cx="136785" cy="13693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109" idx="2"/>
              <a:endCxn id="110" idx="0"/>
            </p:cNvCxnSpPr>
            <p:nvPr/>
          </p:nvCxnSpPr>
          <p:spPr bwMode="auto">
            <a:xfrm>
              <a:off x="6897393" y="3505991"/>
              <a:ext cx="13681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95" idx="12"/>
            </p:cNvCxnSpPr>
            <p:nvPr/>
          </p:nvCxnSpPr>
          <p:spPr bwMode="auto">
            <a:xfrm flipH="1">
              <a:off x="6897393" y="2882380"/>
              <a:ext cx="136812" cy="138979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95" idx="9"/>
              <a:endCxn id="110" idx="3"/>
            </p:cNvCxnSpPr>
            <p:nvPr/>
          </p:nvCxnSpPr>
          <p:spPr bwMode="auto">
            <a:xfrm>
              <a:off x="7261334" y="2882605"/>
              <a:ext cx="1589" cy="761341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110" idx="1"/>
              <a:endCxn id="95" idx="11"/>
            </p:cNvCxnSpPr>
            <p:nvPr/>
          </p:nvCxnSpPr>
          <p:spPr bwMode="auto">
            <a:xfrm flipV="1">
              <a:off x="7109500" y="2882606"/>
              <a:ext cx="1592" cy="76054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104" idx="8"/>
              <a:endCxn id="111" idx="0"/>
            </p:cNvCxnSpPr>
            <p:nvPr/>
          </p:nvCxnSpPr>
          <p:spPr bwMode="auto">
            <a:xfrm>
              <a:off x="6275975" y="3946854"/>
              <a:ext cx="135918" cy="139889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106" idx="5"/>
              <a:endCxn id="112" idx="15"/>
            </p:cNvCxnSpPr>
            <p:nvPr/>
          </p:nvCxnSpPr>
          <p:spPr bwMode="auto">
            <a:xfrm>
              <a:off x="6274353" y="4788558"/>
              <a:ext cx="758228" cy="1591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112" idx="13"/>
              <a:endCxn id="106" idx="7"/>
            </p:cNvCxnSpPr>
            <p:nvPr/>
          </p:nvCxnSpPr>
          <p:spPr bwMode="auto">
            <a:xfrm flipH="1" flipV="1">
              <a:off x="6274353" y="4939598"/>
              <a:ext cx="758230" cy="158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106" idx="4"/>
              <a:endCxn id="111" idx="3"/>
            </p:cNvCxnSpPr>
            <p:nvPr/>
          </p:nvCxnSpPr>
          <p:spPr bwMode="auto">
            <a:xfrm flipV="1">
              <a:off x="6275108" y="4571375"/>
              <a:ext cx="136785" cy="13693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111" idx="2"/>
              <a:endCxn id="112" idx="0"/>
            </p:cNvCxnSpPr>
            <p:nvPr/>
          </p:nvCxnSpPr>
          <p:spPr bwMode="auto">
            <a:xfrm>
              <a:off x="6896525" y="4571375"/>
              <a:ext cx="13681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110" idx="12"/>
              <a:endCxn id="111" idx="1"/>
            </p:cNvCxnSpPr>
            <p:nvPr/>
          </p:nvCxnSpPr>
          <p:spPr bwMode="auto">
            <a:xfrm flipH="1">
              <a:off x="6896525" y="3947651"/>
              <a:ext cx="137680" cy="139092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110" idx="9"/>
              <a:endCxn id="112" idx="3"/>
            </p:cNvCxnSpPr>
            <p:nvPr/>
          </p:nvCxnSpPr>
          <p:spPr bwMode="auto">
            <a:xfrm>
              <a:off x="7261334" y="3947877"/>
              <a:ext cx="721" cy="76145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112" idx="1"/>
              <a:endCxn id="110" idx="11"/>
            </p:cNvCxnSpPr>
            <p:nvPr/>
          </p:nvCxnSpPr>
          <p:spPr bwMode="auto">
            <a:xfrm flipV="1">
              <a:off x="7108633" y="3947878"/>
              <a:ext cx="2460" cy="760659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106" idx="8"/>
              <a:endCxn id="113" idx="0"/>
            </p:cNvCxnSpPr>
            <p:nvPr/>
          </p:nvCxnSpPr>
          <p:spPr bwMode="auto">
            <a:xfrm>
              <a:off x="6275108" y="5012238"/>
              <a:ext cx="136464" cy="13818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114" idx="15"/>
            </p:cNvCxnSpPr>
            <p:nvPr/>
          </p:nvCxnSpPr>
          <p:spPr bwMode="auto">
            <a:xfrm>
              <a:off x="6274874" y="5853034"/>
              <a:ext cx="757385" cy="79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114" idx="13"/>
            </p:cNvCxnSpPr>
            <p:nvPr/>
          </p:nvCxnSpPr>
          <p:spPr bwMode="auto">
            <a:xfrm flipH="1" flipV="1">
              <a:off x="6274874" y="6004074"/>
              <a:ext cx="757387" cy="787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108" idx="4"/>
              <a:endCxn id="113" idx="3"/>
            </p:cNvCxnSpPr>
            <p:nvPr/>
          </p:nvCxnSpPr>
          <p:spPr bwMode="auto">
            <a:xfrm flipV="1">
              <a:off x="6274787" y="5635055"/>
              <a:ext cx="136785" cy="13693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113" idx="2"/>
              <a:endCxn id="114" idx="0"/>
            </p:cNvCxnSpPr>
            <p:nvPr/>
          </p:nvCxnSpPr>
          <p:spPr bwMode="auto">
            <a:xfrm>
              <a:off x="6896204" y="5635055"/>
              <a:ext cx="136812" cy="137726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112" idx="12"/>
              <a:endCxn id="113" idx="1"/>
            </p:cNvCxnSpPr>
            <p:nvPr/>
          </p:nvCxnSpPr>
          <p:spPr bwMode="auto">
            <a:xfrm flipH="1">
              <a:off x="6896204" y="5013035"/>
              <a:ext cx="137133" cy="137388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112" idx="9"/>
              <a:endCxn id="114" idx="3"/>
            </p:cNvCxnSpPr>
            <p:nvPr/>
          </p:nvCxnSpPr>
          <p:spPr bwMode="auto">
            <a:xfrm>
              <a:off x="7260466" y="5013261"/>
              <a:ext cx="1268" cy="759751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114" idx="1"/>
              <a:endCxn id="112" idx="11"/>
            </p:cNvCxnSpPr>
            <p:nvPr/>
          </p:nvCxnSpPr>
          <p:spPr bwMode="auto">
            <a:xfrm flipV="1">
              <a:off x="7108312" y="5013262"/>
              <a:ext cx="1913" cy="758955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38"/>
            <p:cNvSpPr/>
            <p:nvPr/>
          </p:nvSpPr>
          <p:spPr bwMode="auto">
            <a:xfrm>
              <a:off x="4290095" y="3019767"/>
              <a:ext cx="484632" cy="48463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angle 65"/>
            <p:cNvSpPr/>
            <p:nvPr/>
          </p:nvSpPr>
          <p:spPr bwMode="auto">
            <a:xfrm>
              <a:off x="3849390" y="2577880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92" name="Rectangle 65"/>
            <p:cNvSpPr/>
            <p:nvPr/>
          </p:nvSpPr>
          <p:spPr bwMode="auto">
            <a:xfrm>
              <a:off x="4910633" y="2577880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93" name="Rectangle 65"/>
            <p:cNvSpPr/>
            <p:nvPr/>
          </p:nvSpPr>
          <p:spPr bwMode="auto">
            <a:xfrm>
              <a:off x="3849390" y="3641560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94" name="Rectangle 65"/>
            <p:cNvSpPr/>
            <p:nvPr/>
          </p:nvSpPr>
          <p:spPr bwMode="auto">
            <a:xfrm>
              <a:off x="5972005" y="2577880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95" name="Rectangle 65"/>
            <p:cNvSpPr/>
            <p:nvPr/>
          </p:nvSpPr>
          <p:spPr bwMode="auto">
            <a:xfrm>
              <a:off x="7033375" y="2577880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96" name="Rectangle 65"/>
            <p:cNvSpPr/>
            <p:nvPr/>
          </p:nvSpPr>
          <p:spPr bwMode="auto">
            <a:xfrm>
              <a:off x="4910709" y="3641560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97" name="Rectangle 38"/>
            <p:cNvSpPr/>
            <p:nvPr/>
          </p:nvSpPr>
          <p:spPr bwMode="auto">
            <a:xfrm>
              <a:off x="4289227" y="4085151"/>
              <a:ext cx="484632" cy="48463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angle 65"/>
            <p:cNvSpPr/>
            <p:nvPr/>
          </p:nvSpPr>
          <p:spPr bwMode="auto">
            <a:xfrm>
              <a:off x="3848521" y="4706944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99" name="Rectangle 65"/>
            <p:cNvSpPr/>
            <p:nvPr/>
          </p:nvSpPr>
          <p:spPr bwMode="auto">
            <a:xfrm>
              <a:off x="4909842" y="4706944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100" name="Rectangle 38"/>
            <p:cNvSpPr/>
            <p:nvPr/>
          </p:nvSpPr>
          <p:spPr bwMode="auto">
            <a:xfrm>
              <a:off x="4288906" y="5148830"/>
              <a:ext cx="484632" cy="48463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angle 65"/>
            <p:cNvSpPr/>
            <p:nvPr/>
          </p:nvSpPr>
          <p:spPr bwMode="auto">
            <a:xfrm>
              <a:off x="3848201" y="5770623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102" name="Rectangle 65"/>
            <p:cNvSpPr/>
            <p:nvPr/>
          </p:nvSpPr>
          <p:spPr bwMode="auto">
            <a:xfrm>
              <a:off x="4909520" y="5770623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103" name="Rectangle 38"/>
            <p:cNvSpPr/>
            <p:nvPr/>
          </p:nvSpPr>
          <p:spPr bwMode="auto">
            <a:xfrm>
              <a:off x="5350598" y="3020563"/>
              <a:ext cx="484632" cy="48463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angle 65"/>
            <p:cNvSpPr/>
            <p:nvPr/>
          </p:nvSpPr>
          <p:spPr bwMode="auto">
            <a:xfrm>
              <a:off x="5971213" y="3642355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105" name="Rectangle 38"/>
            <p:cNvSpPr/>
            <p:nvPr/>
          </p:nvSpPr>
          <p:spPr bwMode="auto">
            <a:xfrm>
              <a:off x="5349731" y="4085947"/>
              <a:ext cx="484632" cy="48463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angle 65"/>
            <p:cNvSpPr/>
            <p:nvPr/>
          </p:nvSpPr>
          <p:spPr bwMode="auto">
            <a:xfrm>
              <a:off x="5970345" y="4707739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107" name="Rectangle 38"/>
            <p:cNvSpPr/>
            <p:nvPr/>
          </p:nvSpPr>
          <p:spPr bwMode="auto">
            <a:xfrm>
              <a:off x="5349407" y="5149626"/>
              <a:ext cx="484632" cy="48463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65"/>
            <p:cNvSpPr/>
            <p:nvPr/>
          </p:nvSpPr>
          <p:spPr bwMode="auto">
            <a:xfrm>
              <a:off x="5970022" y="5771419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109" name="Rectangle 38"/>
            <p:cNvSpPr/>
            <p:nvPr/>
          </p:nvSpPr>
          <p:spPr bwMode="auto">
            <a:xfrm>
              <a:off x="6412760" y="3021358"/>
              <a:ext cx="484632" cy="48463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angle 65"/>
            <p:cNvSpPr/>
            <p:nvPr/>
          </p:nvSpPr>
          <p:spPr bwMode="auto">
            <a:xfrm>
              <a:off x="7033376" y="3643151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111" name="Rectangle 38"/>
            <p:cNvSpPr/>
            <p:nvPr/>
          </p:nvSpPr>
          <p:spPr bwMode="auto">
            <a:xfrm>
              <a:off x="6411894" y="4086743"/>
              <a:ext cx="484632" cy="48463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angle 65"/>
            <p:cNvSpPr/>
            <p:nvPr/>
          </p:nvSpPr>
          <p:spPr bwMode="auto">
            <a:xfrm>
              <a:off x="7032507" y="4708535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  <p:sp>
          <p:nvSpPr>
            <p:cNvPr id="113" name="Rectangle 38"/>
            <p:cNvSpPr/>
            <p:nvPr/>
          </p:nvSpPr>
          <p:spPr bwMode="auto">
            <a:xfrm>
              <a:off x="6411569" y="5150426"/>
              <a:ext cx="484632" cy="484632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angle 65"/>
            <p:cNvSpPr/>
            <p:nvPr/>
          </p:nvSpPr>
          <p:spPr bwMode="auto">
            <a:xfrm>
              <a:off x="7032182" y="5772211"/>
              <a:ext cx="304800" cy="304726"/>
            </a:xfrm>
            <a:custGeom>
              <a:avLst/>
              <a:gdLst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5370 w 245370"/>
                <a:gd name="connsiteY2" fmla="*/ 234162 h 234162"/>
                <a:gd name="connsiteX3" fmla="*/ 0 w 245370"/>
                <a:gd name="connsiteY3" fmla="*/ 234162 h 234162"/>
                <a:gd name="connsiteX4" fmla="*/ 0 w 245370"/>
                <a:gd name="connsiteY4" fmla="*/ 0 h 234162"/>
                <a:gd name="connsiteX0" fmla="*/ 0 w 245370"/>
                <a:gd name="connsiteY0" fmla="*/ 0 h 234162"/>
                <a:gd name="connsiteX1" fmla="*/ 245370 w 245370"/>
                <a:gd name="connsiteY1" fmla="*/ 0 h 234162"/>
                <a:gd name="connsiteX2" fmla="*/ 244353 w 245370"/>
                <a:gd name="connsiteY2" fmla="*/ 63932 h 234162"/>
                <a:gd name="connsiteX3" fmla="*/ 245370 w 245370"/>
                <a:gd name="connsiteY3" fmla="*/ 234162 h 234162"/>
                <a:gd name="connsiteX4" fmla="*/ 0 w 245370"/>
                <a:gd name="connsiteY4" fmla="*/ 234162 h 234162"/>
                <a:gd name="connsiteX5" fmla="*/ 0 w 245370"/>
                <a:gd name="connsiteY5" fmla="*/ 0 h 234162"/>
                <a:gd name="connsiteX0" fmla="*/ 0 w 245370"/>
                <a:gd name="connsiteY0" fmla="*/ 436 h 234598"/>
                <a:gd name="connsiteX1" fmla="*/ 116325 w 245370"/>
                <a:gd name="connsiteY1" fmla="*/ 0 h 234598"/>
                <a:gd name="connsiteX2" fmla="*/ 245370 w 245370"/>
                <a:gd name="connsiteY2" fmla="*/ 436 h 234598"/>
                <a:gd name="connsiteX3" fmla="*/ 244353 w 245370"/>
                <a:gd name="connsiteY3" fmla="*/ 64368 h 234598"/>
                <a:gd name="connsiteX4" fmla="*/ 245370 w 245370"/>
                <a:gd name="connsiteY4" fmla="*/ 234598 h 234598"/>
                <a:gd name="connsiteX5" fmla="*/ 0 w 245370"/>
                <a:gd name="connsiteY5" fmla="*/ 234598 h 234598"/>
                <a:gd name="connsiteX6" fmla="*/ 0 w 245370"/>
                <a:gd name="connsiteY6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45370 w 245370"/>
                <a:gd name="connsiteY3" fmla="*/ 436 h 234598"/>
                <a:gd name="connsiteX4" fmla="*/ 244353 w 245370"/>
                <a:gd name="connsiteY4" fmla="*/ 64368 h 234598"/>
                <a:gd name="connsiteX5" fmla="*/ 245370 w 245370"/>
                <a:gd name="connsiteY5" fmla="*/ 234598 h 234598"/>
                <a:gd name="connsiteX6" fmla="*/ 0 w 245370"/>
                <a:gd name="connsiteY6" fmla="*/ 234598 h 234598"/>
                <a:gd name="connsiteX7" fmla="*/ 0 w 245370"/>
                <a:gd name="connsiteY7" fmla="*/ 436 h 234598"/>
                <a:gd name="connsiteX0" fmla="*/ 0 w 245370"/>
                <a:gd name="connsiteY0" fmla="*/ 436 h 234598"/>
                <a:gd name="connsiteX1" fmla="*/ 39647 w 245370"/>
                <a:gd name="connsiteY1" fmla="*/ 1 h 234598"/>
                <a:gd name="connsiteX2" fmla="*/ 116325 w 245370"/>
                <a:gd name="connsiteY2" fmla="*/ 0 h 234598"/>
                <a:gd name="connsiteX3" fmla="*/ 203227 w 245370"/>
                <a:gd name="connsiteY3" fmla="*/ 1 h 234598"/>
                <a:gd name="connsiteX4" fmla="*/ 245370 w 245370"/>
                <a:gd name="connsiteY4" fmla="*/ 436 h 234598"/>
                <a:gd name="connsiteX5" fmla="*/ 244353 w 245370"/>
                <a:gd name="connsiteY5" fmla="*/ 64368 h 234598"/>
                <a:gd name="connsiteX6" fmla="*/ 245370 w 245370"/>
                <a:gd name="connsiteY6" fmla="*/ 234598 h 234598"/>
                <a:gd name="connsiteX7" fmla="*/ 0 w 245370"/>
                <a:gd name="connsiteY7" fmla="*/ 234598 h 234598"/>
                <a:gd name="connsiteX8" fmla="*/ 0 w 245370"/>
                <a:gd name="connsiteY8" fmla="*/ 436 h 234598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0 w 245370"/>
                <a:gd name="connsiteY8" fmla="*/ 234598 h 234772"/>
                <a:gd name="connsiteX9" fmla="*/ 0 w 245370"/>
                <a:gd name="connsiteY9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116965 w 245370"/>
                <a:gd name="connsiteY7" fmla="*/ 234772 h 234772"/>
                <a:gd name="connsiteX8" fmla="*/ 38369 w 245370"/>
                <a:gd name="connsiteY8" fmla="*/ 234162 h 234772"/>
                <a:gd name="connsiteX9" fmla="*/ 0 w 245370"/>
                <a:gd name="connsiteY9" fmla="*/ 234598 h 234772"/>
                <a:gd name="connsiteX10" fmla="*/ 0 w 245370"/>
                <a:gd name="connsiteY10" fmla="*/ 436 h 234772"/>
                <a:gd name="connsiteX0" fmla="*/ 0 w 245370"/>
                <a:gd name="connsiteY0" fmla="*/ 436 h 234772"/>
                <a:gd name="connsiteX1" fmla="*/ 39647 w 245370"/>
                <a:gd name="connsiteY1" fmla="*/ 1 h 234772"/>
                <a:gd name="connsiteX2" fmla="*/ 116325 w 245370"/>
                <a:gd name="connsiteY2" fmla="*/ 0 h 234772"/>
                <a:gd name="connsiteX3" fmla="*/ 203227 w 245370"/>
                <a:gd name="connsiteY3" fmla="*/ 1 h 234772"/>
                <a:gd name="connsiteX4" fmla="*/ 245370 w 245370"/>
                <a:gd name="connsiteY4" fmla="*/ 436 h 234772"/>
                <a:gd name="connsiteX5" fmla="*/ 244353 w 245370"/>
                <a:gd name="connsiteY5" fmla="*/ 64368 h 234772"/>
                <a:gd name="connsiteX6" fmla="*/ 245370 w 245370"/>
                <a:gd name="connsiteY6" fmla="*/ 234598 h 234772"/>
                <a:gd name="connsiteX7" fmla="*/ 203866 w 245370"/>
                <a:gd name="connsiteY7" fmla="*/ 234772 h 234772"/>
                <a:gd name="connsiteX8" fmla="*/ 116965 w 245370"/>
                <a:gd name="connsiteY8" fmla="*/ 234772 h 234772"/>
                <a:gd name="connsiteX9" fmla="*/ 38369 w 245370"/>
                <a:gd name="connsiteY9" fmla="*/ 234162 h 234772"/>
                <a:gd name="connsiteX10" fmla="*/ 0 w 245370"/>
                <a:gd name="connsiteY10" fmla="*/ 234598 h 234772"/>
                <a:gd name="connsiteX11" fmla="*/ 0 w 245370"/>
                <a:gd name="connsiteY11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4962 w 245979"/>
                <a:gd name="connsiteY5" fmla="*/ 64368 h 234772"/>
                <a:gd name="connsiteX6" fmla="*/ 245979 w 245979"/>
                <a:gd name="connsiteY6" fmla="*/ 234598 h 234772"/>
                <a:gd name="connsiteX7" fmla="*/ 204475 w 245979"/>
                <a:gd name="connsiteY7" fmla="*/ 234772 h 234772"/>
                <a:gd name="connsiteX8" fmla="*/ 117574 w 245979"/>
                <a:gd name="connsiteY8" fmla="*/ 234772 h 234772"/>
                <a:gd name="connsiteX9" fmla="*/ 38978 w 245979"/>
                <a:gd name="connsiteY9" fmla="*/ 234162 h 234772"/>
                <a:gd name="connsiteX10" fmla="*/ 609 w 245979"/>
                <a:gd name="connsiteY10" fmla="*/ 234598 h 234772"/>
                <a:gd name="connsiteX11" fmla="*/ 0 w 245979"/>
                <a:gd name="connsiteY11" fmla="*/ 117081 h 234772"/>
                <a:gd name="connsiteX12" fmla="*/ 609 w 245979"/>
                <a:gd name="connsiteY12" fmla="*/ 436 h 234772"/>
                <a:gd name="connsiteX0" fmla="*/ 609 w 245979"/>
                <a:gd name="connsiteY0" fmla="*/ 436 h 234772"/>
                <a:gd name="connsiteX1" fmla="*/ 40256 w 245979"/>
                <a:gd name="connsiteY1" fmla="*/ 1 h 234772"/>
                <a:gd name="connsiteX2" fmla="*/ 116934 w 245979"/>
                <a:gd name="connsiteY2" fmla="*/ 0 h 234772"/>
                <a:gd name="connsiteX3" fmla="*/ 203836 w 245979"/>
                <a:gd name="connsiteY3" fmla="*/ 1 h 234772"/>
                <a:gd name="connsiteX4" fmla="*/ 245979 w 245979"/>
                <a:gd name="connsiteY4" fmla="*/ 436 h 234772"/>
                <a:gd name="connsiteX5" fmla="*/ 245979 w 245979"/>
                <a:gd name="connsiteY5" fmla="*/ 234598 h 234772"/>
                <a:gd name="connsiteX6" fmla="*/ 204475 w 245979"/>
                <a:gd name="connsiteY6" fmla="*/ 234772 h 234772"/>
                <a:gd name="connsiteX7" fmla="*/ 117574 w 245979"/>
                <a:gd name="connsiteY7" fmla="*/ 234772 h 234772"/>
                <a:gd name="connsiteX8" fmla="*/ 38978 w 245979"/>
                <a:gd name="connsiteY8" fmla="*/ 234162 h 234772"/>
                <a:gd name="connsiteX9" fmla="*/ 609 w 245979"/>
                <a:gd name="connsiteY9" fmla="*/ 234598 h 234772"/>
                <a:gd name="connsiteX10" fmla="*/ 0 w 245979"/>
                <a:gd name="connsiteY10" fmla="*/ 117081 h 234772"/>
                <a:gd name="connsiteX11" fmla="*/ 609 w 245979"/>
                <a:gd name="connsiteY11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6009 w 246009"/>
                <a:gd name="connsiteY5" fmla="*/ 117081 h 234772"/>
                <a:gd name="connsiteX6" fmla="*/ 245979 w 246009"/>
                <a:gd name="connsiteY6" fmla="*/ 234598 h 234772"/>
                <a:gd name="connsiteX7" fmla="*/ 204475 w 246009"/>
                <a:gd name="connsiteY7" fmla="*/ 234772 h 234772"/>
                <a:gd name="connsiteX8" fmla="*/ 117574 w 246009"/>
                <a:gd name="connsiteY8" fmla="*/ 234772 h 234772"/>
                <a:gd name="connsiteX9" fmla="*/ 38978 w 246009"/>
                <a:gd name="connsiteY9" fmla="*/ 234162 h 234772"/>
                <a:gd name="connsiteX10" fmla="*/ 609 w 246009"/>
                <a:gd name="connsiteY10" fmla="*/ 234598 h 234772"/>
                <a:gd name="connsiteX11" fmla="*/ 0 w 246009"/>
                <a:gd name="connsiteY11" fmla="*/ 117081 h 234772"/>
                <a:gd name="connsiteX12" fmla="*/ 609 w 246009"/>
                <a:gd name="connsiteY12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2810 h 237146"/>
                <a:gd name="connsiteX1" fmla="*/ 40256 w 248904"/>
                <a:gd name="connsiteY1" fmla="*/ 2375 h 237146"/>
                <a:gd name="connsiteX2" fmla="*/ 116934 w 248904"/>
                <a:gd name="connsiteY2" fmla="*/ 2374 h 237146"/>
                <a:gd name="connsiteX3" fmla="*/ 203836 w 248904"/>
                <a:gd name="connsiteY3" fmla="*/ 2375 h 237146"/>
                <a:gd name="connsiteX4" fmla="*/ 245979 w 248904"/>
                <a:gd name="connsiteY4" fmla="*/ 2810 h 237146"/>
                <a:gd name="connsiteX5" fmla="*/ 245370 w 248904"/>
                <a:gd name="connsiteY5" fmla="*/ 38962 h 237146"/>
                <a:gd name="connsiteX6" fmla="*/ 246009 w 248904"/>
                <a:gd name="connsiteY6" fmla="*/ 119455 h 237146"/>
                <a:gd name="connsiteX7" fmla="*/ 245979 w 248904"/>
                <a:gd name="connsiteY7" fmla="*/ 236972 h 237146"/>
                <a:gd name="connsiteX8" fmla="*/ 204475 w 248904"/>
                <a:gd name="connsiteY8" fmla="*/ 237146 h 237146"/>
                <a:gd name="connsiteX9" fmla="*/ 117574 w 248904"/>
                <a:gd name="connsiteY9" fmla="*/ 237146 h 237146"/>
                <a:gd name="connsiteX10" fmla="*/ 38978 w 248904"/>
                <a:gd name="connsiteY10" fmla="*/ 236536 h 237146"/>
                <a:gd name="connsiteX11" fmla="*/ 609 w 248904"/>
                <a:gd name="connsiteY11" fmla="*/ 236972 h 237146"/>
                <a:gd name="connsiteX12" fmla="*/ 0 w 248904"/>
                <a:gd name="connsiteY12" fmla="*/ 119455 h 237146"/>
                <a:gd name="connsiteX13" fmla="*/ 609 w 248904"/>
                <a:gd name="connsiteY13" fmla="*/ 2810 h 237146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8904"/>
                <a:gd name="connsiteY0" fmla="*/ 436 h 234772"/>
                <a:gd name="connsiteX1" fmla="*/ 40256 w 248904"/>
                <a:gd name="connsiteY1" fmla="*/ 1 h 234772"/>
                <a:gd name="connsiteX2" fmla="*/ 116934 w 248904"/>
                <a:gd name="connsiteY2" fmla="*/ 0 h 234772"/>
                <a:gd name="connsiteX3" fmla="*/ 203836 w 248904"/>
                <a:gd name="connsiteY3" fmla="*/ 1 h 234772"/>
                <a:gd name="connsiteX4" fmla="*/ 245979 w 248904"/>
                <a:gd name="connsiteY4" fmla="*/ 436 h 234772"/>
                <a:gd name="connsiteX5" fmla="*/ 245370 w 248904"/>
                <a:gd name="connsiteY5" fmla="*/ 36588 h 234772"/>
                <a:gd name="connsiteX6" fmla="*/ 246009 w 248904"/>
                <a:gd name="connsiteY6" fmla="*/ 117081 h 234772"/>
                <a:gd name="connsiteX7" fmla="*/ 245979 w 248904"/>
                <a:gd name="connsiteY7" fmla="*/ 234598 h 234772"/>
                <a:gd name="connsiteX8" fmla="*/ 204475 w 248904"/>
                <a:gd name="connsiteY8" fmla="*/ 234772 h 234772"/>
                <a:gd name="connsiteX9" fmla="*/ 117574 w 248904"/>
                <a:gd name="connsiteY9" fmla="*/ 234772 h 234772"/>
                <a:gd name="connsiteX10" fmla="*/ 38978 w 248904"/>
                <a:gd name="connsiteY10" fmla="*/ 234162 h 234772"/>
                <a:gd name="connsiteX11" fmla="*/ 609 w 248904"/>
                <a:gd name="connsiteY11" fmla="*/ 234598 h 234772"/>
                <a:gd name="connsiteX12" fmla="*/ 0 w 248904"/>
                <a:gd name="connsiteY12" fmla="*/ 117081 h 234772"/>
                <a:gd name="connsiteX13" fmla="*/ 609 w 248904"/>
                <a:gd name="connsiteY13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979 w 246009"/>
                <a:gd name="connsiteY7" fmla="*/ 234598 h 234772"/>
                <a:gd name="connsiteX8" fmla="*/ 204475 w 246009"/>
                <a:gd name="connsiteY8" fmla="*/ 234772 h 234772"/>
                <a:gd name="connsiteX9" fmla="*/ 117574 w 246009"/>
                <a:gd name="connsiteY9" fmla="*/ 234772 h 234772"/>
                <a:gd name="connsiteX10" fmla="*/ 38978 w 246009"/>
                <a:gd name="connsiteY10" fmla="*/ 234162 h 234772"/>
                <a:gd name="connsiteX11" fmla="*/ 609 w 246009"/>
                <a:gd name="connsiteY11" fmla="*/ 234598 h 234772"/>
                <a:gd name="connsiteX12" fmla="*/ 0 w 246009"/>
                <a:gd name="connsiteY12" fmla="*/ 117081 h 234772"/>
                <a:gd name="connsiteX13" fmla="*/ 609 w 246009"/>
                <a:gd name="connsiteY13" fmla="*/ 436 h 234772"/>
                <a:gd name="connsiteX0" fmla="*/ 609 w 248857"/>
                <a:gd name="connsiteY0" fmla="*/ 436 h 234772"/>
                <a:gd name="connsiteX1" fmla="*/ 40256 w 248857"/>
                <a:gd name="connsiteY1" fmla="*/ 1 h 234772"/>
                <a:gd name="connsiteX2" fmla="*/ 116934 w 248857"/>
                <a:gd name="connsiteY2" fmla="*/ 0 h 234772"/>
                <a:gd name="connsiteX3" fmla="*/ 203836 w 248857"/>
                <a:gd name="connsiteY3" fmla="*/ 1 h 234772"/>
                <a:gd name="connsiteX4" fmla="*/ 245979 w 248857"/>
                <a:gd name="connsiteY4" fmla="*/ 436 h 234772"/>
                <a:gd name="connsiteX5" fmla="*/ 245370 w 248857"/>
                <a:gd name="connsiteY5" fmla="*/ 36588 h 234772"/>
                <a:gd name="connsiteX6" fmla="*/ 246009 w 248857"/>
                <a:gd name="connsiteY6" fmla="*/ 117081 h 234772"/>
                <a:gd name="connsiteX7" fmla="*/ 245370 w 248857"/>
                <a:gd name="connsiteY7" fmla="*/ 193306 h 234772"/>
                <a:gd name="connsiteX8" fmla="*/ 245979 w 248857"/>
                <a:gd name="connsiteY8" fmla="*/ 234598 h 234772"/>
                <a:gd name="connsiteX9" fmla="*/ 204475 w 248857"/>
                <a:gd name="connsiteY9" fmla="*/ 234772 h 234772"/>
                <a:gd name="connsiteX10" fmla="*/ 117574 w 248857"/>
                <a:gd name="connsiteY10" fmla="*/ 234772 h 234772"/>
                <a:gd name="connsiteX11" fmla="*/ 38978 w 248857"/>
                <a:gd name="connsiteY11" fmla="*/ 234162 h 234772"/>
                <a:gd name="connsiteX12" fmla="*/ 609 w 248857"/>
                <a:gd name="connsiteY12" fmla="*/ 234598 h 234772"/>
                <a:gd name="connsiteX13" fmla="*/ 0 w 248857"/>
                <a:gd name="connsiteY13" fmla="*/ 117081 h 234772"/>
                <a:gd name="connsiteX14" fmla="*/ 609 w 248857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17081 h 234772"/>
                <a:gd name="connsiteX14" fmla="*/ 609 w 246009"/>
                <a:gd name="connsiteY14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609 w 246009"/>
                <a:gd name="connsiteY15" fmla="*/ 436 h 234772"/>
                <a:gd name="connsiteX0" fmla="*/ 609 w 246009"/>
                <a:gd name="connsiteY0" fmla="*/ 436 h 234772"/>
                <a:gd name="connsiteX1" fmla="*/ 40256 w 246009"/>
                <a:gd name="connsiteY1" fmla="*/ 1 h 234772"/>
                <a:gd name="connsiteX2" fmla="*/ 116934 w 246009"/>
                <a:gd name="connsiteY2" fmla="*/ 0 h 234772"/>
                <a:gd name="connsiteX3" fmla="*/ 203836 w 246009"/>
                <a:gd name="connsiteY3" fmla="*/ 1 h 234772"/>
                <a:gd name="connsiteX4" fmla="*/ 245979 w 246009"/>
                <a:gd name="connsiteY4" fmla="*/ 436 h 234772"/>
                <a:gd name="connsiteX5" fmla="*/ 245370 w 246009"/>
                <a:gd name="connsiteY5" fmla="*/ 36588 h 234772"/>
                <a:gd name="connsiteX6" fmla="*/ 246009 w 246009"/>
                <a:gd name="connsiteY6" fmla="*/ 117081 h 234772"/>
                <a:gd name="connsiteX7" fmla="*/ 245370 w 246009"/>
                <a:gd name="connsiteY7" fmla="*/ 193306 h 234772"/>
                <a:gd name="connsiteX8" fmla="*/ 245979 w 246009"/>
                <a:gd name="connsiteY8" fmla="*/ 234598 h 234772"/>
                <a:gd name="connsiteX9" fmla="*/ 204475 w 246009"/>
                <a:gd name="connsiteY9" fmla="*/ 234772 h 234772"/>
                <a:gd name="connsiteX10" fmla="*/ 117574 w 246009"/>
                <a:gd name="connsiteY10" fmla="*/ 234772 h 234772"/>
                <a:gd name="connsiteX11" fmla="*/ 38978 w 246009"/>
                <a:gd name="connsiteY11" fmla="*/ 234162 h 234772"/>
                <a:gd name="connsiteX12" fmla="*/ 609 w 246009"/>
                <a:gd name="connsiteY12" fmla="*/ 234598 h 234772"/>
                <a:gd name="connsiteX13" fmla="*/ 0 w 246009"/>
                <a:gd name="connsiteY13" fmla="*/ 194525 h 234772"/>
                <a:gd name="connsiteX14" fmla="*/ 0 w 246009"/>
                <a:gd name="connsiteY14" fmla="*/ 117081 h 234772"/>
                <a:gd name="connsiteX15" fmla="*/ 0 w 246009"/>
                <a:gd name="connsiteY15" fmla="*/ 35978 h 234772"/>
                <a:gd name="connsiteX16" fmla="*/ 609 w 246009"/>
                <a:gd name="connsiteY16" fmla="*/ 436 h 234772"/>
                <a:gd name="connsiteX0" fmla="*/ 1250 w 246650"/>
                <a:gd name="connsiteY0" fmla="*/ 436 h 234772"/>
                <a:gd name="connsiteX1" fmla="*/ 40897 w 246650"/>
                <a:gd name="connsiteY1" fmla="*/ 1 h 234772"/>
                <a:gd name="connsiteX2" fmla="*/ 117575 w 246650"/>
                <a:gd name="connsiteY2" fmla="*/ 0 h 234772"/>
                <a:gd name="connsiteX3" fmla="*/ 204477 w 246650"/>
                <a:gd name="connsiteY3" fmla="*/ 1 h 234772"/>
                <a:gd name="connsiteX4" fmla="*/ 246620 w 246650"/>
                <a:gd name="connsiteY4" fmla="*/ 436 h 234772"/>
                <a:gd name="connsiteX5" fmla="*/ 246011 w 246650"/>
                <a:gd name="connsiteY5" fmla="*/ 36588 h 234772"/>
                <a:gd name="connsiteX6" fmla="*/ 246650 w 246650"/>
                <a:gd name="connsiteY6" fmla="*/ 117081 h 234772"/>
                <a:gd name="connsiteX7" fmla="*/ 246011 w 246650"/>
                <a:gd name="connsiteY7" fmla="*/ 193306 h 234772"/>
                <a:gd name="connsiteX8" fmla="*/ 246620 w 246650"/>
                <a:gd name="connsiteY8" fmla="*/ 234598 h 234772"/>
                <a:gd name="connsiteX9" fmla="*/ 205116 w 246650"/>
                <a:gd name="connsiteY9" fmla="*/ 234772 h 234772"/>
                <a:gd name="connsiteX10" fmla="*/ 118215 w 246650"/>
                <a:gd name="connsiteY10" fmla="*/ 234772 h 234772"/>
                <a:gd name="connsiteX11" fmla="*/ 39619 w 246650"/>
                <a:gd name="connsiteY11" fmla="*/ 234162 h 234772"/>
                <a:gd name="connsiteX12" fmla="*/ 1250 w 246650"/>
                <a:gd name="connsiteY12" fmla="*/ 234598 h 234772"/>
                <a:gd name="connsiteX13" fmla="*/ 641 w 246650"/>
                <a:gd name="connsiteY13" fmla="*/ 194525 h 234772"/>
                <a:gd name="connsiteX14" fmla="*/ 641 w 246650"/>
                <a:gd name="connsiteY14" fmla="*/ 117081 h 234772"/>
                <a:gd name="connsiteX15" fmla="*/ 0 w 246650"/>
                <a:gd name="connsiteY15" fmla="*/ 61045 h 234772"/>
                <a:gd name="connsiteX16" fmla="*/ 1250 w 246650"/>
                <a:gd name="connsiteY16" fmla="*/ 436 h 234772"/>
                <a:gd name="connsiteX0" fmla="*/ 638 w 246038"/>
                <a:gd name="connsiteY0" fmla="*/ 436 h 234772"/>
                <a:gd name="connsiteX1" fmla="*/ 40285 w 246038"/>
                <a:gd name="connsiteY1" fmla="*/ 1 h 234772"/>
                <a:gd name="connsiteX2" fmla="*/ 116963 w 246038"/>
                <a:gd name="connsiteY2" fmla="*/ 0 h 234772"/>
                <a:gd name="connsiteX3" fmla="*/ 203865 w 246038"/>
                <a:gd name="connsiteY3" fmla="*/ 1 h 234772"/>
                <a:gd name="connsiteX4" fmla="*/ 246008 w 246038"/>
                <a:gd name="connsiteY4" fmla="*/ 436 h 234772"/>
                <a:gd name="connsiteX5" fmla="*/ 245399 w 246038"/>
                <a:gd name="connsiteY5" fmla="*/ 36588 h 234772"/>
                <a:gd name="connsiteX6" fmla="*/ 246038 w 246038"/>
                <a:gd name="connsiteY6" fmla="*/ 117081 h 234772"/>
                <a:gd name="connsiteX7" fmla="*/ 245399 w 246038"/>
                <a:gd name="connsiteY7" fmla="*/ 193306 h 234772"/>
                <a:gd name="connsiteX8" fmla="*/ 246008 w 246038"/>
                <a:gd name="connsiteY8" fmla="*/ 234598 h 234772"/>
                <a:gd name="connsiteX9" fmla="*/ 204504 w 246038"/>
                <a:gd name="connsiteY9" fmla="*/ 234772 h 234772"/>
                <a:gd name="connsiteX10" fmla="*/ 117603 w 246038"/>
                <a:gd name="connsiteY10" fmla="*/ 234772 h 234772"/>
                <a:gd name="connsiteX11" fmla="*/ 39007 w 246038"/>
                <a:gd name="connsiteY11" fmla="*/ 234162 h 234772"/>
                <a:gd name="connsiteX12" fmla="*/ 638 w 246038"/>
                <a:gd name="connsiteY12" fmla="*/ 234598 h 234772"/>
                <a:gd name="connsiteX13" fmla="*/ 29 w 246038"/>
                <a:gd name="connsiteY13" fmla="*/ 194525 h 234772"/>
                <a:gd name="connsiteX14" fmla="*/ 29 w 246038"/>
                <a:gd name="connsiteY14" fmla="*/ 117081 h 234772"/>
                <a:gd name="connsiteX15" fmla="*/ 669 w 246038"/>
                <a:gd name="connsiteY15" fmla="*/ 62879 h 234772"/>
                <a:gd name="connsiteX16" fmla="*/ 638 w 246038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94525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93306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81078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2"/>
                <a:gd name="connsiteY0" fmla="*/ 436 h 234772"/>
                <a:gd name="connsiteX1" fmla="*/ 40317 w 246072"/>
                <a:gd name="connsiteY1" fmla="*/ 1 h 234772"/>
                <a:gd name="connsiteX2" fmla="*/ 116995 w 246072"/>
                <a:gd name="connsiteY2" fmla="*/ 0 h 234772"/>
                <a:gd name="connsiteX3" fmla="*/ 203897 w 246072"/>
                <a:gd name="connsiteY3" fmla="*/ 1 h 234772"/>
                <a:gd name="connsiteX4" fmla="*/ 246040 w 246072"/>
                <a:gd name="connsiteY4" fmla="*/ 436 h 234772"/>
                <a:gd name="connsiteX5" fmla="*/ 245431 w 246072"/>
                <a:gd name="connsiteY5" fmla="*/ 36588 h 234772"/>
                <a:gd name="connsiteX6" fmla="*/ 246070 w 246072"/>
                <a:gd name="connsiteY6" fmla="*/ 117081 h 234772"/>
                <a:gd name="connsiteX7" fmla="*/ 246072 w 246072"/>
                <a:gd name="connsiteY7" fmla="*/ 179244 h 234772"/>
                <a:gd name="connsiteX8" fmla="*/ 246040 w 246072"/>
                <a:gd name="connsiteY8" fmla="*/ 234598 h 234772"/>
                <a:gd name="connsiteX9" fmla="*/ 204536 w 246072"/>
                <a:gd name="connsiteY9" fmla="*/ 234772 h 234772"/>
                <a:gd name="connsiteX10" fmla="*/ 117635 w 246072"/>
                <a:gd name="connsiteY10" fmla="*/ 234772 h 234772"/>
                <a:gd name="connsiteX11" fmla="*/ 39039 w 246072"/>
                <a:gd name="connsiteY11" fmla="*/ 234162 h 234772"/>
                <a:gd name="connsiteX12" fmla="*/ 670 w 246072"/>
                <a:gd name="connsiteY12" fmla="*/ 234598 h 234772"/>
                <a:gd name="connsiteX13" fmla="*/ 61 w 246072"/>
                <a:gd name="connsiteY13" fmla="*/ 179240 h 234772"/>
                <a:gd name="connsiteX14" fmla="*/ 61 w 246072"/>
                <a:gd name="connsiteY14" fmla="*/ 117081 h 234772"/>
                <a:gd name="connsiteX15" fmla="*/ 60 w 246072"/>
                <a:gd name="connsiteY15" fmla="*/ 62879 h 234772"/>
                <a:gd name="connsiteX16" fmla="*/ 670 w 246072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36588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40317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658 h 235994"/>
                <a:gd name="connsiteX1" fmla="*/ 67224 w 246070"/>
                <a:gd name="connsiteY1" fmla="*/ 0 h 235994"/>
                <a:gd name="connsiteX2" fmla="*/ 116995 w 246070"/>
                <a:gd name="connsiteY2" fmla="*/ 1222 h 235994"/>
                <a:gd name="connsiteX3" fmla="*/ 203897 w 246070"/>
                <a:gd name="connsiteY3" fmla="*/ 1223 h 235994"/>
                <a:gd name="connsiteX4" fmla="*/ 246040 w 246070"/>
                <a:gd name="connsiteY4" fmla="*/ 1658 h 235994"/>
                <a:gd name="connsiteX5" fmla="*/ 245431 w 246070"/>
                <a:gd name="connsiteY5" fmla="*/ 63488 h 235994"/>
                <a:gd name="connsiteX6" fmla="*/ 246070 w 246070"/>
                <a:gd name="connsiteY6" fmla="*/ 118303 h 235994"/>
                <a:gd name="connsiteX7" fmla="*/ 245431 w 246070"/>
                <a:gd name="connsiteY7" fmla="*/ 179855 h 235994"/>
                <a:gd name="connsiteX8" fmla="*/ 246040 w 246070"/>
                <a:gd name="connsiteY8" fmla="*/ 235820 h 235994"/>
                <a:gd name="connsiteX9" fmla="*/ 204536 w 246070"/>
                <a:gd name="connsiteY9" fmla="*/ 235994 h 235994"/>
                <a:gd name="connsiteX10" fmla="*/ 117635 w 246070"/>
                <a:gd name="connsiteY10" fmla="*/ 235994 h 235994"/>
                <a:gd name="connsiteX11" fmla="*/ 39039 w 246070"/>
                <a:gd name="connsiteY11" fmla="*/ 235384 h 235994"/>
                <a:gd name="connsiteX12" fmla="*/ 670 w 246070"/>
                <a:gd name="connsiteY12" fmla="*/ 235820 h 235994"/>
                <a:gd name="connsiteX13" fmla="*/ 61 w 246070"/>
                <a:gd name="connsiteY13" fmla="*/ 180462 h 235994"/>
                <a:gd name="connsiteX14" fmla="*/ 61 w 246070"/>
                <a:gd name="connsiteY14" fmla="*/ 118303 h 235994"/>
                <a:gd name="connsiteX15" fmla="*/ 60 w 246070"/>
                <a:gd name="connsiteY15" fmla="*/ 64101 h 235994"/>
                <a:gd name="connsiteX16" fmla="*/ 670 w 246070"/>
                <a:gd name="connsiteY16" fmla="*/ 1658 h 235994"/>
                <a:gd name="connsiteX0" fmla="*/ 670 w 246070"/>
                <a:gd name="connsiteY0" fmla="*/ 436 h 234772"/>
                <a:gd name="connsiteX1" fmla="*/ 68505 w 246070"/>
                <a:gd name="connsiteY1" fmla="*/ 612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203897 w 246070"/>
                <a:gd name="connsiteY3" fmla="*/ 1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1046 h 235382"/>
                <a:gd name="connsiteX1" fmla="*/ 61458 w 246070"/>
                <a:gd name="connsiteY1" fmla="*/ 611 h 235382"/>
                <a:gd name="connsiteX2" fmla="*/ 116995 w 246070"/>
                <a:gd name="connsiteY2" fmla="*/ 610 h 235382"/>
                <a:gd name="connsiteX3" fmla="*/ 185959 w 246070"/>
                <a:gd name="connsiteY3" fmla="*/ 0 h 235382"/>
                <a:gd name="connsiteX4" fmla="*/ 246040 w 246070"/>
                <a:gd name="connsiteY4" fmla="*/ 1046 h 235382"/>
                <a:gd name="connsiteX5" fmla="*/ 245431 w 246070"/>
                <a:gd name="connsiteY5" fmla="*/ 62876 h 235382"/>
                <a:gd name="connsiteX6" fmla="*/ 246070 w 246070"/>
                <a:gd name="connsiteY6" fmla="*/ 117691 h 235382"/>
                <a:gd name="connsiteX7" fmla="*/ 245431 w 246070"/>
                <a:gd name="connsiteY7" fmla="*/ 179243 h 235382"/>
                <a:gd name="connsiteX8" fmla="*/ 246040 w 246070"/>
                <a:gd name="connsiteY8" fmla="*/ 235208 h 235382"/>
                <a:gd name="connsiteX9" fmla="*/ 204536 w 246070"/>
                <a:gd name="connsiteY9" fmla="*/ 235382 h 235382"/>
                <a:gd name="connsiteX10" fmla="*/ 117635 w 246070"/>
                <a:gd name="connsiteY10" fmla="*/ 235382 h 235382"/>
                <a:gd name="connsiteX11" fmla="*/ 39039 w 246070"/>
                <a:gd name="connsiteY11" fmla="*/ 234772 h 235382"/>
                <a:gd name="connsiteX12" fmla="*/ 670 w 246070"/>
                <a:gd name="connsiteY12" fmla="*/ 235208 h 235382"/>
                <a:gd name="connsiteX13" fmla="*/ 61 w 246070"/>
                <a:gd name="connsiteY13" fmla="*/ 179850 h 235382"/>
                <a:gd name="connsiteX14" fmla="*/ 61 w 246070"/>
                <a:gd name="connsiteY14" fmla="*/ 117691 h 235382"/>
                <a:gd name="connsiteX15" fmla="*/ 60 w 246070"/>
                <a:gd name="connsiteY15" fmla="*/ 63489 h 235382"/>
                <a:gd name="connsiteX16" fmla="*/ 670 w 246070"/>
                <a:gd name="connsiteY16" fmla="*/ 1046 h 23538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204536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161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2"/>
                <a:gd name="connsiteX1" fmla="*/ 61458 w 246070"/>
                <a:gd name="connsiteY1" fmla="*/ 1 h 234772"/>
                <a:gd name="connsiteX2" fmla="*/ 116995 w 246070"/>
                <a:gd name="connsiteY2" fmla="*/ 0 h 234772"/>
                <a:gd name="connsiteX3" fmla="*/ 185318 w 246070"/>
                <a:gd name="connsiteY3" fmla="*/ 613 h 234772"/>
                <a:gd name="connsiteX4" fmla="*/ 246040 w 246070"/>
                <a:gd name="connsiteY4" fmla="*/ 436 h 234772"/>
                <a:gd name="connsiteX5" fmla="*/ 245431 w 246070"/>
                <a:gd name="connsiteY5" fmla="*/ 62266 h 234772"/>
                <a:gd name="connsiteX6" fmla="*/ 246070 w 246070"/>
                <a:gd name="connsiteY6" fmla="*/ 117081 h 234772"/>
                <a:gd name="connsiteX7" fmla="*/ 245431 w 246070"/>
                <a:gd name="connsiteY7" fmla="*/ 178633 h 234772"/>
                <a:gd name="connsiteX8" fmla="*/ 246040 w 246070"/>
                <a:gd name="connsiteY8" fmla="*/ 234598 h 234772"/>
                <a:gd name="connsiteX9" fmla="*/ 184035 w 246070"/>
                <a:gd name="connsiteY9" fmla="*/ 234772 h 234772"/>
                <a:gd name="connsiteX10" fmla="*/ 117635 w 246070"/>
                <a:gd name="connsiteY10" fmla="*/ 234772 h 234772"/>
                <a:gd name="connsiteX11" fmla="*/ 39039 w 246070"/>
                <a:gd name="connsiteY11" fmla="*/ 234162 h 234772"/>
                <a:gd name="connsiteX12" fmla="*/ 670 w 246070"/>
                <a:gd name="connsiteY12" fmla="*/ 234598 h 234772"/>
                <a:gd name="connsiteX13" fmla="*/ 61 w 246070"/>
                <a:gd name="connsiteY13" fmla="*/ 179240 h 234772"/>
                <a:gd name="connsiteX14" fmla="*/ 61 w 246070"/>
                <a:gd name="connsiteY14" fmla="*/ 117081 h 234772"/>
                <a:gd name="connsiteX15" fmla="*/ 60 w 246070"/>
                <a:gd name="connsiteY15" fmla="*/ 62879 h 234772"/>
                <a:gd name="connsiteX16" fmla="*/ 670 w 246070"/>
                <a:gd name="connsiteY16" fmla="*/ 436 h 234772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4024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  <a:gd name="connsiteX0" fmla="*/ 670 w 246070"/>
                <a:gd name="connsiteY0" fmla="*/ 436 h 234773"/>
                <a:gd name="connsiteX1" fmla="*/ 61458 w 246070"/>
                <a:gd name="connsiteY1" fmla="*/ 1 h 234773"/>
                <a:gd name="connsiteX2" fmla="*/ 116995 w 246070"/>
                <a:gd name="connsiteY2" fmla="*/ 0 h 234773"/>
                <a:gd name="connsiteX3" fmla="*/ 185318 w 246070"/>
                <a:gd name="connsiteY3" fmla="*/ 613 h 234773"/>
                <a:gd name="connsiteX4" fmla="*/ 246040 w 246070"/>
                <a:gd name="connsiteY4" fmla="*/ 436 h 234773"/>
                <a:gd name="connsiteX5" fmla="*/ 245431 w 246070"/>
                <a:gd name="connsiteY5" fmla="*/ 62266 h 234773"/>
                <a:gd name="connsiteX6" fmla="*/ 246070 w 246070"/>
                <a:gd name="connsiteY6" fmla="*/ 117081 h 234773"/>
                <a:gd name="connsiteX7" fmla="*/ 245431 w 246070"/>
                <a:gd name="connsiteY7" fmla="*/ 178633 h 234773"/>
                <a:gd name="connsiteX8" fmla="*/ 246040 w 246070"/>
                <a:gd name="connsiteY8" fmla="*/ 234598 h 234773"/>
                <a:gd name="connsiteX9" fmla="*/ 184035 w 246070"/>
                <a:gd name="connsiteY9" fmla="*/ 234772 h 234773"/>
                <a:gd name="connsiteX10" fmla="*/ 117635 w 246070"/>
                <a:gd name="connsiteY10" fmla="*/ 234772 h 234773"/>
                <a:gd name="connsiteX11" fmla="*/ 62743 w 246070"/>
                <a:gd name="connsiteY11" fmla="*/ 234773 h 234773"/>
                <a:gd name="connsiteX12" fmla="*/ 670 w 246070"/>
                <a:gd name="connsiteY12" fmla="*/ 234598 h 234773"/>
                <a:gd name="connsiteX13" fmla="*/ 61 w 246070"/>
                <a:gd name="connsiteY13" fmla="*/ 179240 h 234773"/>
                <a:gd name="connsiteX14" fmla="*/ 61 w 246070"/>
                <a:gd name="connsiteY14" fmla="*/ 117081 h 234773"/>
                <a:gd name="connsiteX15" fmla="*/ 60 w 246070"/>
                <a:gd name="connsiteY15" fmla="*/ 62879 h 234773"/>
                <a:gd name="connsiteX16" fmla="*/ 670 w 246070"/>
                <a:gd name="connsiteY16" fmla="*/ 436 h 234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070" h="234773">
                  <a:moveTo>
                    <a:pt x="670" y="436"/>
                  </a:moveTo>
                  <a:lnTo>
                    <a:pt x="61458" y="1"/>
                  </a:lnTo>
                  <a:lnTo>
                    <a:pt x="116995" y="0"/>
                  </a:lnTo>
                  <a:lnTo>
                    <a:pt x="185318" y="613"/>
                  </a:lnTo>
                  <a:lnTo>
                    <a:pt x="246040" y="436"/>
                  </a:lnTo>
                  <a:lnTo>
                    <a:pt x="245431" y="62266"/>
                  </a:lnTo>
                  <a:cubicBezTo>
                    <a:pt x="245436" y="81707"/>
                    <a:pt x="245969" y="84079"/>
                    <a:pt x="246070" y="117081"/>
                  </a:cubicBezTo>
                  <a:cubicBezTo>
                    <a:pt x="246071" y="138413"/>
                    <a:pt x="245430" y="157301"/>
                    <a:pt x="245431" y="178633"/>
                  </a:cubicBezTo>
                  <a:cubicBezTo>
                    <a:pt x="245420" y="196473"/>
                    <a:pt x="246051" y="216758"/>
                    <a:pt x="246040" y="234598"/>
                  </a:cubicBezTo>
                  <a:lnTo>
                    <a:pt x="184035" y="234772"/>
                  </a:lnTo>
                  <a:lnTo>
                    <a:pt x="117635" y="234772"/>
                  </a:lnTo>
                  <a:lnTo>
                    <a:pt x="62743" y="234773"/>
                  </a:lnTo>
                  <a:lnTo>
                    <a:pt x="670" y="234598"/>
                  </a:lnTo>
                  <a:lnTo>
                    <a:pt x="61" y="179240"/>
                  </a:lnTo>
                  <a:lnTo>
                    <a:pt x="61" y="117081"/>
                  </a:lnTo>
                  <a:cubicBezTo>
                    <a:pt x="-153" y="98402"/>
                    <a:pt x="274" y="81558"/>
                    <a:pt x="60" y="62879"/>
                  </a:cubicBezTo>
                  <a:cubicBezTo>
                    <a:pt x="477" y="42676"/>
                    <a:pt x="253" y="20639"/>
                    <a:pt x="670" y="43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</a:t>
              </a:r>
            </a:p>
          </p:txBody>
        </p:sp>
      </p:grpSp>
      <p:cxnSp>
        <p:nvCxnSpPr>
          <p:cNvPr id="115" name="Straight Arrow Connector 114"/>
          <p:cNvCxnSpPr>
            <a:endCxn id="91" idx="2"/>
          </p:cNvCxnSpPr>
          <p:nvPr/>
        </p:nvCxnSpPr>
        <p:spPr bwMode="auto">
          <a:xfrm>
            <a:off x="2926815" y="4620693"/>
            <a:ext cx="0" cy="202903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 bwMode="auto">
          <a:xfrm>
            <a:off x="4254478" y="4623361"/>
            <a:ext cx="0" cy="202903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 bwMode="auto">
          <a:xfrm>
            <a:off x="5573303" y="4620693"/>
            <a:ext cx="0" cy="202903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 bwMode="auto">
          <a:xfrm>
            <a:off x="6901213" y="4620692"/>
            <a:ext cx="0" cy="202903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Group 490"/>
          <p:cNvGrpSpPr/>
          <p:nvPr/>
        </p:nvGrpSpPr>
        <p:grpSpPr>
          <a:xfrm>
            <a:off x="2687810" y="3735556"/>
            <a:ext cx="493646" cy="887805"/>
            <a:chOff x="4149450" y="1909876"/>
            <a:chExt cx="357964" cy="879044"/>
          </a:xfrm>
        </p:grpSpPr>
        <p:sp>
          <p:nvSpPr>
            <p:cNvPr id="120" name="Rectangle 38"/>
            <p:cNvSpPr/>
            <p:nvPr/>
          </p:nvSpPr>
          <p:spPr bwMode="auto">
            <a:xfrm>
              <a:off x="4149450" y="256519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38"/>
            <p:cNvSpPr/>
            <p:nvPr/>
          </p:nvSpPr>
          <p:spPr bwMode="auto">
            <a:xfrm>
              <a:off x="4149455" y="234675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angle 38"/>
            <p:cNvSpPr/>
            <p:nvPr/>
          </p:nvSpPr>
          <p:spPr bwMode="auto">
            <a:xfrm>
              <a:off x="4149450" y="212831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angle 38"/>
            <p:cNvSpPr/>
            <p:nvPr/>
          </p:nvSpPr>
          <p:spPr bwMode="auto">
            <a:xfrm>
              <a:off x="4149450" y="190987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491"/>
          <p:cNvGrpSpPr/>
          <p:nvPr/>
        </p:nvGrpSpPr>
        <p:grpSpPr>
          <a:xfrm>
            <a:off x="4007660" y="3732888"/>
            <a:ext cx="493640" cy="887805"/>
            <a:chOff x="4149450" y="1909876"/>
            <a:chExt cx="357959" cy="879044"/>
          </a:xfrm>
        </p:grpSpPr>
        <p:sp>
          <p:nvSpPr>
            <p:cNvPr id="125" name="Rectangle 38"/>
            <p:cNvSpPr/>
            <p:nvPr/>
          </p:nvSpPr>
          <p:spPr bwMode="auto">
            <a:xfrm>
              <a:off x="4149450" y="256519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angle 38"/>
            <p:cNvSpPr/>
            <p:nvPr/>
          </p:nvSpPr>
          <p:spPr bwMode="auto">
            <a:xfrm>
              <a:off x="4149450" y="234675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7" name="Rectangle 38"/>
            <p:cNvSpPr/>
            <p:nvPr/>
          </p:nvSpPr>
          <p:spPr bwMode="auto">
            <a:xfrm>
              <a:off x="4149450" y="212831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8" name="Rectangle 38"/>
            <p:cNvSpPr/>
            <p:nvPr/>
          </p:nvSpPr>
          <p:spPr bwMode="auto">
            <a:xfrm>
              <a:off x="4149450" y="190987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9" name="Group 496"/>
          <p:cNvGrpSpPr/>
          <p:nvPr/>
        </p:nvGrpSpPr>
        <p:grpSpPr>
          <a:xfrm>
            <a:off x="5326484" y="3735556"/>
            <a:ext cx="493640" cy="887805"/>
            <a:chOff x="4149450" y="1909876"/>
            <a:chExt cx="357959" cy="879044"/>
          </a:xfrm>
        </p:grpSpPr>
        <p:sp>
          <p:nvSpPr>
            <p:cNvPr id="130" name="Rectangle 38"/>
            <p:cNvSpPr/>
            <p:nvPr/>
          </p:nvSpPr>
          <p:spPr bwMode="auto">
            <a:xfrm>
              <a:off x="4149450" y="256519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1" name="Rectangle 38"/>
            <p:cNvSpPr/>
            <p:nvPr/>
          </p:nvSpPr>
          <p:spPr bwMode="auto">
            <a:xfrm>
              <a:off x="4149450" y="234675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angle 38"/>
            <p:cNvSpPr/>
            <p:nvPr/>
          </p:nvSpPr>
          <p:spPr bwMode="auto">
            <a:xfrm>
              <a:off x="4149450" y="212831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angle 38"/>
            <p:cNvSpPr/>
            <p:nvPr/>
          </p:nvSpPr>
          <p:spPr bwMode="auto">
            <a:xfrm>
              <a:off x="4149450" y="190987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4" name="Group 501"/>
          <p:cNvGrpSpPr/>
          <p:nvPr/>
        </p:nvGrpSpPr>
        <p:grpSpPr>
          <a:xfrm>
            <a:off x="6647775" y="3735556"/>
            <a:ext cx="493640" cy="887805"/>
            <a:chOff x="4149450" y="1909876"/>
            <a:chExt cx="357959" cy="879044"/>
          </a:xfrm>
        </p:grpSpPr>
        <p:sp>
          <p:nvSpPr>
            <p:cNvPr id="135" name="Rectangle 38"/>
            <p:cNvSpPr/>
            <p:nvPr/>
          </p:nvSpPr>
          <p:spPr bwMode="auto">
            <a:xfrm>
              <a:off x="4149450" y="256519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angle 38"/>
            <p:cNvSpPr/>
            <p:nvPr/>
          </p:nvSpPr>
          <p:spPr bwMode="auto">
            <a:xfrm>
              <a:off x="4149450" y="234675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7" name="Rectangle 38"/>
            <p:cNvSpPr/>
            <p:nvPr/>
          </p:nvSpPr>
          <p:spPr bwMode="auto">
            <a:xfrm>
              <a:off x="4149450" y="212831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8" name="Rectangle 38"/>
            <p:cNvSpPr/>
            <p:nvPr/>
          </p:nvSpPr>
          <p:spPr bwMode="auto">
            <a:xfrm>
              <a:off x="4149450" y="190987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2692400" y="3390900"/>
            <a:ext cx="519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IP0</a:t>
            </a:r>
            <a:endParaRPr lang="en-US" sz="2000" b="1" dirty="0">
              <a:latin typeface="+mj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014204" y="3403884"/>
            <a:ext cx="519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IP1</a:t>
            </a:r>
            <a:endParaRPr lang="en-US" sz="2000" b="1" dirty="0">
              <a:latin typeface="+mj-l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337055" y="3390900"/>
            <a:ext cx="519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IP2</a:t>
            </a:r>
            <a:endParaRPr lang="en-US" sz="2000" b="1" dirty="0">
              <a:latin typeface="+mj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6669253" y="3390900"/>
            <a:ext cx="519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IP3</a:t>
            </a:r>
            <a:endParaRPr lang="en-US" sz="2000" b="1" dirty="0">
              <a:latin typeface="+mj-lt"/>
            </a:endParaRPr>
          </a:p>
        </p:txBody>
      </p:sp>
      <p:grpSp>
        <p:nvGrpSpPr>
          <p:cNvPr id="154" name="Group 153"/>
          <p:cNvGrpSpPr/>
          <p:nvPr/>
        </p:nvGrpSpPr>
        <p:grpSpPr>
          <a:xfrm>
            <a:off x="2414547" y="1995297"/>
            <a:ext cx="4824453" cy="392303"/>
            <a:chOff x="3074947" y="1995297"/>
            <a:chExt cx="4824453" cy="392303"/>
          </a:xfrm>
        </p:grpSpPr>
        <p:sp>
          <p:nvSpPr>
            <p:cNvPr id="144" name="Rectangle 38"/>
            <p:cNvSpPr/>
            <p:nvPr/>
          </p:nvSpPr>
          <p:spPr bwMode="auto">
            <a:xfrm>
              <a:off x="4888355" y="1995297"/>
              <a:ext cx="610745" cy="39230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3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45" name="Rectangle 38"/>
            <p:cNvSpPr/>
            <p:nvPr/>
          </p:nvSpPr>
          <p:spPr bwMode="auto">
            <a:xfrm>
              <a:off x="4302056" y="1995297"/>
              <a:ext cx="610745" cy="39230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2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46" name="Rectangle 38"/>
            <p:cNvSpPr/>
            <p:nvPr/>
          </p:nvSpPr>
          <p:spPr bwMode="auto">
            <a:xfrm>
              <a:off x="3693282" y="1995297"/>
              <a:ext cx="610745" cy="39230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1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47" name="Rectangle 38"/>
            <p:cNvSpPr/>
            <p:nvPr/>
          </p:nvSpPr>
          <p:spPr bwMode="auto">
            <a:xfrm>
              <a:off x="3074947" y="1995297"/>
              <a:ext cx="610745" cy="39230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0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50" name="Rectangle 38"/>
            <p:cNvSpPr/>
            <p:nvPr/>
          </p:nvSpPr>
          <p:spPr bwMode="auto">
            <a:xfrm>
              <a:off x="7288655" y="1995297"/>
              <a:ext cx="610745" cy="39230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7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angle 38"/>
            <p:cNvSpPr/>
            <p:nvPr/>
          </p:nvSpPr>
          <p:spPr bwMode="auto">
            <a:xfrm>
              <a:off x="6702356" y="1995297"/>
              <a:ext cx="610745" cy="39230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6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52" name="Rectangle 38"/>
            <p:cNvSpPr/>
            <p:nvPr/>
          </p:nvSpPr>
          <p:spPr bwMode="auto">
            <a:xfrm>
              <a:off x="6093582" y="1995297"/>
              <a:ext cx="610745" cy="39230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5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53" name="Rectangle 38"/>
            <p:cNvSpPr/>
            <p:nvPr/>
          </p:nvSpPr>
          <p:spPr bwMode="auto">
            <a:xfrm>
              <a:off x="5475247" y="1995297"/>
              <a:ext cx="610745" cy="392303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4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55" name="TextBox 154"/>
          <p:cNvSpPr txBox="1"/>
          <p:nvPr/>
        </p:nvSpPr>
        <p:spPr>
          <a:xfrm>
            <a:off x="190500" y="1803400"/>
            <a:ext cx="2273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Memory/</a:t>
            </a:r>
          </a:p>
          <a:p>
            <a:pPr algn="ctr"/>
            <a:r>
              <a:rPr lang="en-US" sz="2400" dirty="0" smtClean="0"/>
              <a:t>Vector register</a:t>
            </a:r>
            <a:endParaRPr lang="en-US" sz="2400" dirty="0"/>
          </a:p>
        </p:txBody>
      </p:sp>
      <p:grpSp>
        <p:nvGrpSpPr>
          <p:cNvPr id="177" name="Group 176"/>
          <p:cNvGrpSpPr/>
          <p:nvPr/>
        </p:nvGrpSpPr>
        <p:grpSpPr>
          <a:xfrm>
            <a:off x="2687810" y="4410107"/>
            <a:ext cx="4453605" cy="225954"/>
            <a:chOff x="2687810" y="4410107"/>
            <a:chExt cx="4453605" cy="225954"/>
          </a:xfrm>
        </p:grpSpPr>
        <p:sp>
          <p:nvSpPr>
            <p:cNvPr id="173" name="Rectangle 38"/>
            <p:cNvSpPr/>
            <p:nvPr/>
          </p:nvSpPr>
          <p:spPr bwMode="auto">
            <a:xfrm>
              <a:off x="2687810" y="4410107"/>
              <a:ext cx="493639" cy="22595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angle 38"/>
            <p:cNvSpPr/>
            <p:nvPr/>
          </p:nvSpPr>
          <p:spPr bwMode="auto">
            <a:xfrm>
              <a:off x="4010175" y="4410107"/>
              <a:ext cx="493640" cy="22595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5" name="Rectangle 38"/>
            <p:cNvSpPr/>
            <p:nvPr/>
          </p:nvSpPr>
          <p:spPr bwMode="auto">
            <a:xfrm>
              <a:off x="5326484" y="4410107"/>
              <a:ext cx="493640" cy="22595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2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6" name="Rectangle 38"/>
            <p:cNvSpPr/>
            <p:nvPr/>
          </p:nvSpPr>
          <p:spPr bwMode="auto">
            <a:xfrm>
              <a:off x="6647775" y="4410107"/>
              <a:ext cx="493640" cy="22595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3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8" name="Group 171"/>
          <p:cNvGrpSpPr/>
          <p:nvPr/>
        </p:nvGrpSpPr>
        <p:grpSpPr>
          <a:xfrm>
            <a:off x="2679700" y="2357675"/>
            <a:ext cx="1892300" cy="1066800"/>
            <a:chOff x="2679700" y="2362200"/>
            <a:chExt cx="1892300" cy="1066800"/>
          </a:xfrm>
        </p:grpSpPr>
        <p:cxnSp>
          <p:nvCxnSpPr>
            <p:cNvPr id="179" name="Straight Arrow Connector 178"/>
            <p:cNvCxnSpPr/>
            <p:nvPr/>
          </p:nvCxnSpPr>
          <p:spPr>
            <a:xfrm flipH="1">
              <a:off x="2679700" y="2387600"/>
              <a:ext cx="25400" cy="1041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 flipH="1">
              <a:off x="2844800" y="2362200"/>
              <a:ext cx="431800" cy="1066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/>
            <p:nvPr/>
          </p:nvCxnSpPr>
          <p:spPr>
            <a:xfrm flipH="1">
              <a:off x="3060700" y="2387600"/>
              <a:ext cx="901700" cy="1041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/>
            <p:nvPr/>
          </p:nvCxnSpPr>
          <p:spPr>
            <a:xfrm flipH="1">
              <a:off x="3251200" y="2374900"/>
              <a:ext cx="1320800" cy="10541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3" name="Group 176"/>
          <p:cNvGrpSpPr/>
          <p:nvPr/>
        </p:nvGrpSpPr>
        <p:grpSpPr>
          <a:xfrm>
            <a:off x="2687810" y="3727784"/>
            <a:ext cx="503905" cy="908277"/>
            <a:chOff x="2687810" y="3727784"/>
            <a:chExt cx="503905" cy="908277"/>
          </a:xfrm>
        </p:grpSpPr>
        <p:sp>
          <p:nvSpPr>
            <p:cNvPr id="184" name="Rectangle 38"/>
            <p:cNvSpPr/>
            <p:nvPr/>
          </p:nvSpPr>
          <p:spPr bwMode="auto">
            <a:xfrm>
              <a:off x="2687810" y="4410107"/>
              <a:ext cx="493639" cy="22595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85" name="Rectangle 38"/>
            <p:cNvSpPr/>
            <p:nvPr/>
          </p:nvSpPr>
          <p:spPr bwMode="auto">
            <a:xfrm>
              <a:off x="2694060" y="4181507"/>
              <a:ext cx="493640" cy="22595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86" name="Rectangle 38"/>
            <p:cNvSpPr/>
            <p:nvPr/>
          </p:nvSpPr>
          <p:spPr bwMode="auto">
            <a:xfrm>
              <a:off x="2697584" y="3965607"/>
              <a:ext cx="493640" cy="22595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2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87" name="Rectangle 38"/>
            <p:cNvSpPr/>
            <p:nvPr/>
          </p:nvSpPr>
          <p:spPr bwMode="auto">
            <a:xfrm>
              <a:off x="2698075" y="3727784"/>
              <a:ext cx="493640" cy="22595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3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8" name="Group 171"/>
          <p:cNvGrpSpPr/>
          <p:nvPr/>
        </p:nvGrpSpPr>
        <p:grpSpPr>
          <a:xfrm>
            <a:off x="2679700" y="2362200"/>
            <a:ext cx="1892300" cy="1066800"/>
            <a:chOff x="2679700" y="2362200"/>
            <a:chExt cx="1892300" cy="1066800"/>
          </a:xfrm>
        </p:grpSpPr>
        <p:cxnSp>
          <p:nvCxnSpPr>
            <p:cNvPr id="189" name="Straight Arrow Connector 188"/>
            <p:cNvCxnSpPr/>
            <p:nvPr/>
          </p:nvCxnSpPr>
          <p:spPr>
            <a:xfrm flipH="1">
              <a:off x="2679700" y="2387600"/>
              <a:ext cx="25400" cy="1041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/>
            <p:nvPr/>
          </p:nvCxnSpPr>
          <p:spPr>
            <a:xfrm>
              <a:off x="3276600" y="2362200"/>
              <a:ext cx="800100" cy="1066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/>
            <p:nvPr/>
          </p:nvCxnSpPr>
          <p:spPr>
            <a:xfrm flipH="1">
              <a:off x="3060700" y="2387600"/>
              <a:ext cx="901700" cy="1041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2" name="Straight Arrow Connector 191"/>
            <p:cNvCxnSpPr/>
            <p:nvPr/>
          </p:nvCxnSpPr>
          <p:spPr>
            <a:xfrm flipH="1">
              <a:off x="4419600" y="2374900"/>
              <a:ext cx="152400" cy="10541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3" name="Group 176"/>
          <p:cNvGrpSpPr/>
          <p:nvPr/>
        </p:nvGrpSpPr>
        <p:grpSpPr>
          <a:xfrm>
            <a:off x="2687810" y="4172979"/>
            <a:ext cx="1807990" cy="463082"/>
            <a:chOff x="2687810" y="4172979"/>
            <a:chExt cx="1807990" cy="463082"/>
          </a:xfrm>
        </p:grpSpPr>
        <p:sp>
          <p:nvSpPr>
            <p:cNvPr id="194" name="Rectangle 38"/>
            <p:cNvSpPr/>
            <p:nvPr/>
          </p:nvSpPr>
          <p:spPr bwMode="auto">
            <a:xfrm>
              <a:off x="2687810" y="4410107"/>
              <a:ext cx="493639" cy="22595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95" name="Rectangle 38"/>
            <p:cNvSpPr/>
            <p:nvPr/>
          </p:nvSpPr>
          <p:spPr bwMode="auto">
            <a:xfrm>
              <a:off x="4002160" y="4397407"/>
              <a:ext cx="493640" cy="22595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96" name="Rectangle 38"/>
            <p:cNvSpPr/>
            <p:nvPr/>
          </p:nvSpPr>
          <p:spPr bwMode="auto">
            <a:xfrm>
              <a:off x="2688158" y="4172979"/>
              <a:ext cx="493640" cy="22595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2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angle 38"/>
            <p:cNvSpPr/>
            <p:nvPr/>
          </p:nvSpPr>
          <p:spPr bwMode="auto">
            <a:xfrm>
              <a:off x="4002160" y="4181507"/>
              <a:ext cx="493640" cy="22595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3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5905500" y="2743200"/>
            <a:ext cx="303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“Vector Port Mapping”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99" name="Rounded Rectangle 198"/>
          <p:cNvSpPr/>
          <p:nvPr/>
        </p:nvSpPr>
        <p:spPr>
          <a:xfrm>
            <a:off x="909452" y="4679867"/>
            <a:ext cx="7772400" cy="160218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Flexible </a:t>
            </a:r>
            <a:r>
              <a:rPr lang="en-US" sz="3200" dirty="0">
                <a:solidFill>
                  <a:schemeClr val="bg1"/>
                </a:solidFill>
              </a:rPr>
              <a:t>v</a:t>
            </a:r>
            <a:r>
              <a:rPr lang="en-US" sz="3200" dirty="0" smtClean="0">
                <a:solidFill>
                  <a:schemeClr val="bg1"/>
                </a:solidFill>
              </a:rPr>
              <a:t>ector interface allows compiler to use </a:t>
            </a:r>
            <a:r>
              <a:rPr lang="en-US" sz="3200" dirty="0" err="1" smtClean="0">
                <a:solidFill>
                  <a:schemeClr val="bg1"/>
                </a:solidFill>
              </a:rPr>
              <a:t>DySER</a:t>
            </a:r>
            <a:r>
              <a:rPr lang="en-US" sz="3200" dirty="0" smtClean="0">
                <a:solidFill>
                  <a:schemeClr val="bg1"/>
                </a:solidFill>
              </a:rPr>
              <a:t> to code with different memory access patterns (</a:t>
            </a:r>
            <a:r>
              <a:rPr lang="en-US" sz="3200" dirty="0" err="1" smtClean="0">
                <a:solidFill>
                  <a:schemeClr val="bg1"/>
                </a:solidFill>
              </a:rPr>
              <a:t>eg</a:t>
            </a:r>
            <a:r>
              <a:rPr lang="en-US" sz="3200" dirty="0" smtClean="0">
                <a:solidFill>
                  <a:schemeClr val="bg1"/>
                </a:solidFill>
              </a:rPr>
              <a:t>. </a:t>
            </a:r>
            <a:r>
              <a:rPr lang="en-US" sz="3200" dirty="0" err="1" smtClean="0">
                <a:solidFill>
                  <a:schemeClr val="bg1"/>
                </a:solidFill>
              </a:rPr>
              <a:t>Strided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172" name="Group 171"/>
          <p:cNvGrpSpPr/>
          <p:nvPr/>
        </p:nvGrpSpPr>
        <p:grpSpPr>
          <a:xfrm>
            <a:off x="2705100" y="2362200"/>
            <a:ext cx="4076700" cy="2044700"/>
            <a:chOff x="2705100" y="2362200"/>
            <a:chExt cx="4076700" cy="2044700"/>
          </a:xfrm>
        </p:grpSpPr>
        <p:cxnSp>
          <p:nvCxnSpPr>
            <p:cNvPr id="158" name="Straight Arrow Connector 157"/>
            <p:cNvCxnSpPr/>
            <p:nvPr/>
          </p:nvCxnSpPr>
          <p:spPr>
            <a:xfrm>
              <a:off x="2705100" y="2387600"/>
              <a:ext cx="241300" cy="20193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>
              <a:off x="3276600" y="2362200"/>
              <a:ext cx="927100" cy="19685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/>
            <p:nvPr/>
          </p:nvCxnSpPr>
          <p:spPr>
            <a:xfrm>
              <a:off x="3962400" y="2387600"/>
              <a:ext cx="1524000" cy="1930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/>
            <p:nvPr/>
          </p:nvCxnSpPr>
          <p:spPr>
            <a:xfrm>
              <a:off x="4572000" y="2374900"/>
              <a:ext cx="2209800" cy="1981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/>
      <p:bldP spid="1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Flexible Architecture: </a:t>
            </a:r>
            <a:r>
              <a:rPr lang="en-US" dirty="0" err="1" smtClean="0"/>
              <a:t>DySER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Access Execute PDG</a:t>
            </a:r>
          </a:p>
          <a:p>
            <a:r>
              <a:rPr lang="en-US" dirty="0" smtClean="0"/>
              <a:t>Compiler Design and Optimizations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1F637F-BDBE-488B-835C-1D62DA3FD10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Access Execute Program Dependence Graph (AEPDG)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1447800"/>
            <a:ext cx="55880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variant of PDG</a:t>
            </a:r>
          </a:p>
          <a:p>
            <a:r>
              <a:rPr lang="en-US" sz="2800" dirty="0" smtClean="0"/>
              <a:t>Edges represent both data and control dependence </a:t>
            </a:r>
            <a:endParaRPr lang="en-US" sz="2400" dirty="0" smtClean="0"/>
          </a:p>
          <a:p>
            <a:r>
              <a:rPr lang="en-US" sz="2800" dirty="0" smtClean="0"/>
              <a:t>Explicitly partitioned into access-PDG and execute-PDG </a:t>
            </a:r>
            <a:r>
              <a:rPr lang="en-US" sz="2800" dirty="0" err="1" smtClean="0"/>
              <a:t>subgraph</a:t>
            </a:r>
            <a:endParaRPr lang="en-US" sz="2800" dirty="0" smtClean="0"/>
          </a:p>
          <a:p>
            <a:r>
              <a:rPr lang="en-US" sz="2800" dirty="0" smtClean="0"/>
              <a:t>Edges between access and execute-PDG augmented with temporal information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26100" y="1154115"/>
            <a:ext cx="3263900" cy="197008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&lt; N; ++</a:t>
            </a:r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 if b[</a:t>
            </a:r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]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   a = 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b[</a:t>
            </a: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] + 5;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    a = 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b[</a:t>
            </a: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] - 5;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 b[</a:t>
            </a:r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]=a;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093422" y="2971800"/>
            <a:ext cx="1755178" cy="3834903"/>
            <a:chOff x="6093422" y="2971800"/>
            <a:chExt cx="1755178" cy="3834903"/>
          </a:xfrm>
        </p:grpSpPr>
        <p:sp>
          <p:nvSpPr>
            <p:cNvPr id="26" name="Oval 25"/>
            <p:cNvSpPr/>
            <p:nvPr/>
          </p:nvSpPr>
          <p:spPr>
            <a:xfrm>
              <a:off x="7315200" y="4953000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rgbClr val="000000"/>
                  </a:solidFill>
                </a:rPr>
                <a:t>-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" name="Straight Arrow Connector 4"/>
            <p:cNvCxnSpPr>
              <a:stCxn id="12" idx="4"/>
              <a:endCxn id="9" idx="0"/>
            </p:cNvCxnSpPr>
            <p:nvPr/>
          </p:nvCxnSpPr>
          <p:spPr bwMode="auto">
            <a:xfrm>
              <a:off x="7011340" y="4129297"/>
              <a:ext cx="9850" cy="20464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9" idx="3"/>
              <a:endCxn id="8" idx="7"/>
            </p:cNvCxnSpPr>
            <p:nvPr/>
          </p:nvCxnSpPr>
          <p:spPr bwMode="auto">
            <a:xfrm flipH="1">
              <a:off x="6676375" y="4724191"/>
              <a:ext cx="156230" cy="302437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2" idx="3"/>
              <a:endCxn id="8" idx="0"/>
            </p:cNvCxnSpPr>
            <p:nvPr/>
          </p:nvCxnSpPr>
          <p:spPr bwMode="auto">
            <a:xfrm flipH="1">
              <a:off x="6487790" y="4062342"/>
              <a:ext cx="334965" cy="89733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6221090" y="4959673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rgbClr val="000000"/>
                  </a:solidFill>
                </a:rPr>
                <a:t>+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754490" y="4333946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rgbClr val="000000"/>
                  </a:solidFill>
                </a:rPr>
                <a:t>&lt;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9" idx="5"/>
            </p:cNvCxnSpPr>
            <p:nvPr/>
          </p:nvCxnSpPr>
          <p:spPr bwMode="auto">
            <a:xfrm>
              <a:off x="7209775" y="4724191"/>
              <a:ext cx="178477" cy="30243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6744640" y="3672097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rgbClr val="000000"/>
                  </a:solidFill>
                </a:rPr>
                <a:t>LD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785258" y="6349503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rgbClr val="000000"/>
                  </a:solidFill>
                </a:rPr>
                <a:t>ST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6776050" y="5569273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l-GR" sz="2800" b="1" dirty="0">
                  <a:solidFill>
                    <a:schemeClr val="tx1"/>
                  </a:solidFill>
                </a:rPr>
                <a:t>φ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8" idx="5"/>
              <a:endCxn id="14" idx="1"/>
            </p:cNvCxnSpPr>
            <p:nvPr/>
          </p:nvCxnSpPr>
          <p:spPr bwMode="auto">
            <a:xfrm>
              <a:off x="6676375" y="5349918"/>
              <a:ext cx="177790" cy="28631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4" idx="7"/>
            </p:cNvCxnSpPr>
            <p:nvPr/>
          </p:nvCxnSpPr>
          <p:spPr bwMode="auto">
            <a:xfrm flipH="1">
              <a:off x="7231335" y="5349918"/>
              <a:ext cx="156917" cy="28631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4" idx="4"/>
              <a:endCxn id="11" idx="0"/>
            </p:cNvCxnSpPr>
            <p:nvPr/>
          </p:nvCxnSpPr>
          <p:spPr bwMode="auto">
            <a:xfrm>
              <a:off x="7042750" y="6026473"/>
              <a:ext cx="9208" cy="32303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2" idx="5"/>
            </p:cNvCxnSpPr>
            <p:nvPr/>
          </p:nvCxnSpPr>
          <p:spPr bwMode="auto">
            <a:xfrm>
              <a:off x="7199925" y="4062342"/>
              <a:ext cx="376912" cy="89733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3" idx="4"/>
              <a:endCxn id="12" idx="0"/>
            </p:cNvCxnSpPr>
            <p:nvPr/>
          </p:nvCxnSpPr>
          <p:spPr bwMode="auto">
            <a:xfrm>
              <a:off x="7011340" y="3429000"/>
              <a:ext cx="0" cy="24309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reeform 19"/>
            <p:cNvSpPr/>
            <p:nvPr/>
          </p:nvSpPr>
          <p:spPr>
            <a:xfrm>
              <a:off x="6093422" y="3406458"/>
              <a:ext cx="767751" cy="3027872"/>
            </a:xfrm>
            <a:custGeom>
              <a:avLst/>
              <a:gdLst>
                <a:gd name="connsiteX0" fmla="*/ 767751 w 767751"/>
                <a:gd name="connsiteY0" fmla="*/ 0 h 3027872"/>
                <a:gd name="connsiteX1" fmla="*/ 0 w 767751"/>
                <a:gd name="connsiteY1" fmla="*/ 1785668 h 3027872"/>
                <a:gd name="connsiteX2" fmla="*/ 767751 w 767751"/>
                <a:gd name="connsiteY2" fmla="*/ 3027872 h 3027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67751" h="3027872">
                  <a:moveTo>
                    <a:pt x="767751" y="0"/>
                  </a:moveTo>
                  <a:cubicBezTo>
                    <a:pt x="383875" y="640511"/>
                    <a:pt x="0" y="1281023"/>
                    <a:pt x="0" y="1785668"/>
                  </a:cubicBezTo>
                  <a:cubicBezTo>
                    <a:pt x="0" y="2290313"/>
                    <a:pt x="618226" y="2817963"/>
                    <a:pt x="767751" y="3027872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6744640" y="2971800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rgbClr val="000000"/>
                  </a:solidFill>
                </a:rPr>
                <a:t>b+i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226153" y="4333946"/>
            <a:ext cx="1622447" cy="1692527"/>
            <a:chOff x="4627781" y="4232843"/>
            <a:chExt cx="1622447" cy="1692527"/>
          </a:xfrm>
        </p:grpSpPr>
        <p:sp>
          <p:nvSpPr>
            <p:cNvPr id="22" name="Oval 21"/>
            <p:cNvSpPr/>
            <p:nvPr/>
          </p:nvSpPr>
          <p:spPr>
            <a:xfrm>
              <a:off x="4627781" y="4858570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rgbClr val="000000"/>
                  </a:solidFill>
                </a:rPr>
                <a:t>+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5716828" y="4858570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rgbClr val="000000"/>
                  </a:solidFill>
                </a:rPr>
                <a:t>-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161181" y="4232843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rgbClr val="000000"/>
                  </a:solidFill>
                </a:rPr>
                <a:t>&lt;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5182741" y="5468170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l-GR" sz="2800" b="1" dirty="0">
                  <a:solidFill>
                    <a:schemeClr val="tx1"/>
                  </a:solidFill>
                </a:rPr>
                <a:t>φ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1F637F-BDBE-488B-835C-1D62DA3FD10A}" type="slidenum">
              <a:rPr lang="en-US" smtClean="0"/>
              <a:pPr/>
              <a:t>16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240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Rectangle 38"/>
          <p:cNvSpPr/>
          <p:nvPr/>
        </p:nvSpPr>
        <p:spPr bwMode="auto">
          <a:xfrm>
            <a:off x="6478563" y="4669844"/>
            <a:ext cx="377170" cy="235730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7" name="Rectangle 38"/>
          <p:cNvSpPr/>
          <p:nvPr/>
        </p:nvSpPr>
        <p:spPr bwMode="auto">
          <a:xfrm>
            <a:off x="6478563" y="4439682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8" name="Rectangle 38"/>
          <p:cNvSpPr/>
          <p:nvPr/>
        </p:nvSpPr>
        <p:spPr bwMode="auto">
          <a:xfrm>
            <a:off x="7128178" y="4669845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9" name="Rectangle 38"/>
          <p:cNvSpPr/>
          <p:nvPr/>
        </p:nvSpPr>
        <p:spPr bwMode="auto">
          <a:xfrm>
            <a:off x="7128178" y="4439682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0" name="Rectangle 38"/>
          <p:cNvSpPr/>
          <p:nvPr/>
        </p:nvSpPr>
        <p:spPr bwMode="auto">
          <a:xfrm>
            <a:off x="7777793" y="4669845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1" name="Rectangle 38"/>
          <p:cNvSpPr/>
          <p:nvPr/>
        </p:nvSpPr>
        <p:spPr bwMode="auto">
          <a:xfrm>
            <a:off x="7777793" y="4439682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 rot="3222317">
            <a:off x="4827821" y="1745581"/>
            <a:ext cx="651318" cy="14878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3" name="Oval 212"/>
          <p:cNvSpPr/>
          <p:nvPr/>
        </p:nvSpPr>
        <p:spPr>
          <a:xfrm rot="2587945">
            <a:off x="3900472" y="1745581"/>
            <a:ext cx="651318" cy="14878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2" name="Oval 211"/>
          <p:cNvSpPr/>
          <p:nvPr/>
        </p:nvSpPr>
        <p:spPr>
          <a:xfrm rot="3435275">
            <a:off x="2930373" y="1693145"/>
            <a:ext cx="651318" cy="14878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AEPDG and Flexible Interface</a:t>
            </a:r>
            <a:endParaRPr lang="en-US" dirty="0"/>
          </a:p>
        </p:txBody>
      </p:sp>
      <p:sp>
        <p:nvSpPr>
          <p:cNvPr id="66" name="Slide Number Placeholder 10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990139" y="648810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CEB9E5-6F3A-4A56-9218-8FBB7505C8AA}" type="slidenum">
              <a:rPr lang="zh-TW" altLang="en-US" smtClean="0">
                <a:solidFill>
                  <a:srgbClr val="000000"/>
                </a:solidFill>
              </a:rPr>
              <a:pPr/>
              <a:t>17</a:t>
            </a:fld>
            <a:endParaRPr lang="zh-TW" altLang="en-US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331159" y="2927960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×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996849" y="2927960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</a:rPr>
              <a:t>×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1702759" y="2927960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</a:rPr>
              <a:t>×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stCxn id="79" idx="4"/>
            <a:endCxn id="65" idx="0"/>
          </p:cNvCxnSpPr>
          <p:nvPr/>
        </p:nvCxnSpPr>
        <p:spPr bwMode="auto">
          <a:xfrm>
            <a:off x="597859" y="2718115"/>
            <a:ext cx="0" cy="2098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80" idx="4"/>
            <a:endCxn id="67" idx="0"/>
          </p:cNvCxnSpPr>
          <p:nvPr/>
        </p:nvCxnSpPr>
        <p:spPr bwMode="auto">
          <a:xfrm>
            <a:off x="1263549" y="2718115"/>
            <a:ext cx="0" cy="2098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81" idx="4"/>
            <a:endCxn id="68" idx="0"/>
          </p:cNvCxnSpPr>
          <p:nvPr/>
        </p:nvCxnSpPr>
        <p:spPr bwMode="auto">
          <a:xfrm>
            <a:off x="1969459" y="2718115"/>
            <a:ext cx="0" cy="2098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1046814" y="4190831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+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>
            <a:stCxn id="75" idx="4"/>
            <a:endCxn id="72" idx="1"/>
          </p:cNvCxnSpPr>
          <p:nvPr/>
        </p:nvCxnSpPr>
        <p:spPr bwMode="auto">
          <a:xfrm>
            <a:off x="919169" y="4043403"/>
            <a:ext cx="205760" cy="21438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72" idx="4"/>
            <a:endCxn id="82" idx="0"/>
          </p:cNvCxnSpPr>
          <p:nvPr/>
        </p:nvCxnSpPr>
        <p:spPr bwMode="auto">
          <a:xfrm>
            <a:off x="1313514" y="4648031"/>
            <a:ext cx="0" cy="2923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652469" y="3586203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+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76" name="Straight Arrow Connector 75"/>
          <p:cNvCxnSpPr>
            <a:stCxn id="65" idx="4"/>
            <a:endCxn id="75" idx="1"/>
          </p:cNvCxnSpPr>
          <p:nvPr/>
        </p:nvCxnSpPr>
        <p:spPr bwMode="auto">
          <a:xfrm>
            <a:off x="597859" y="3385160"/>
            <a:ext cx="132725" cy="2679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7" idx="4"/>
            <a:endCxn id="75" idx="7"/>
          </p:cNvCxnSpPr>
          <p:nvPr/>
        </p:nvCxnSpPr>
        <p:spPr bwMode="auto">
          <a:xfrm flipH="1">
            <a:off x="1107754" y="3385160"/>
            <a:ext cx="155795" cy="2679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8" idx="4"/>
            <a:endCxn id="72" idx="7"/>
          </p:cNvCxnSpPr>
          <p:nvPr/>
        </p:nvCxnSpPr>
        <p:spPr bwMode="auto">
          <a:xfrm flipH="1">
            <a:off x="1502099" y="3385160"/>
            <a:ext cx="467360" cy="87262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331159" y="2260915"/>
            <a:ext cx="533400" cy="45720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000000"/>
                </a:solidFill>
              </a:rPr>
              <a:t>a[i]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996849" y="2260915"/>
            <a:ext cx="533400" cy="45720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0000"/>
                </a:solidFill>
              </a:rPr>
              <a:t>a[i+1]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1702759" y="2260915"/>
            <a:ext cx="533400" cy="45720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0000"/>
                </a:solidFill>
              </a:rPr>
              <a:t>a[i+2]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1046814" y="4940400"/>
            <a:ext cx="533400" cy="45720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0000"/>
                </a:solidFill>
              </a:rPr>
              <a:t>out[</a:t>
            </a:r>
            <a:r>
              <a:rPr lang="en-US" sz="1600" b="1" dirty="0" err="1" smtClean="0">
                <a:solidFill>
                  <a:srgbClr val="000000"/>
                </a:solidFill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</a:rPr>
              <a:t>]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3" name="Group 217"/>
          <p:cNvGrpSpPr/>
          <p:nvPr/>
        </p:nvGrpSpPr>
        <p:grpSpPr>
          <a:xfrm>
            <a:off x="2693359" y="2044800"/>
            <a:ext cx="2895600" cy="3657600"/>
            <a:chOff x="2590800" y="3048000"/>
            <a:chExt cx="2895600" cy="3657600"/>
          </a:xfrm>
        </p:grpSpPr>
        <p:sp>
          <p:nvSpPr>
            <p:cNvPr id="208" name="Freeform 207"/>
            <p:cNvSpPr/>
            <p:nvPr/>
          </p:nvSpPr>
          <p:spPr>
            <a:xfrm>
              <a:off x="2667000" y="4150377"/>
              <a:ext cx="2680649" cy="1829176"/>
            </a:xfrm>
            <a:custGeom>
              <a:avLst/>
              <a:gdLst>
                <a:gd name="connsiteX0" fmla="*/ 2657733 w 2680649"/>
                <a:gd name="connsiteY0" fmla="*/ 216027 h 1829176"/>
                <a:gd name="connsiteX1" fmla="*/ 1243001 w 2680649"/>
                <a:gd name="connsiteY1" fmla="*/ 1829166 h 1829176"/>
                <a:gd name="connsiteX2" fmla="*/ 35303 w 2680649"/>
                <a:gd name="connsiteY2" fmla="*/ 190148 h 1829176"/>
                <a:gd name="connsiteX3" fmla="*/ 2657733 w 2680649"/>
                <a:gd name="connsiteY3" fmla="*/ 216027 h 1829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0649" h="1829176">
                  <a:moveTo>
                    <a:pt x="2657733" y="216027"/>
                  </a:moveTo>
                  <a:cubicBezTo>
                    <a:pt x="2859016" y="489197"/>
                    <a:pt x="1680073" y="1833479"/>
                    <a:pt x="1243001" y="1829166"/>
                  </a:cubicBezTo>
                  <a:cubicBezTo>
                    <a:pt x="805929" y="1824853"/>
                    <a:pt x="-200486" y="457567"/>
                    <a:pt x="35303" y="190148"/>
                  </a:cubicBezTo>
                  <a:cubicBezTo>
                    <a:pt x="271092" y="-77271"/>
                    <a:pt x="2456450" y="-57143"/>
                    <a:pt x="2657733" y="216027"/>
                  </a:cubicBezTo>
                  <a:close/>
                </a:path>
              </a:pathLst>
            </a:cu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2944694" y="4270766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rgbClr val="000000"/>
                  </a:solidFill>
                </a:rPr>
                <a:t>×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3729190" y="4270766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rgbClr val="000000"/>
                  </a:solidFill>
                </a:rPr>
                <a:t>×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4567390" y="4270766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rgbClr val="000000"/>
                  </a:solidFill>
                </a:rPr>
                <a:t>×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4" name="Straight Arrow Connector 103"/>
            <p:cNvCxnSpPr>
              <a:stCxn id="114" idx="4"/>
              <a:endCxn id="101" idx="0"/>
            </p:cNvCxnSpPr>
            <p:nvPr/>
          </p:nvCxnSpPr>
          <p:spPr bwMode="auto">
            <a:xfrm>
              <a:off x="2857500" y="3886200"/>
              <a:ext cx="353894" cy="3845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stCxn id="115" idx="4"/>
              <a:endCxn id="102" idx="0"/>
            </p:cNvCxnSpPr>
            <p:nvPr/>
          </p:nvCxnSpPr>
          <p:spPr bwMode="auto">
            <a:xfrm>
              <a:off x="3924300" y="3962400"/>
              <a:ext cx="71590" cy="3083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stCxn id="116" idx="4"/>
              <a:endCxn id="103" idx="0"/>
            </p:cNvCxnSpPr>
            <p:nvPr/>
          </p:nvCxnSpPr>
          <p:spPr bwMode="auto">
            <a:xfrm>
              <a:off x="4762500" y="3886200"/>
              <a:ext cx="71590" cy="3845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Oval 106"/>
            <p:cNvSpPr/>
            <p:nvPr/>
          </p:nvSpPr>
          <p:spPr>
            <a:xfrm>
              <a:off x="3660349" y="5422631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rgbClr val="000000"/>
                  </a:solidFill>
                </a:rPr>
                <a:t>+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8" name="Straight Arrow Connector 107"/>
            <p:cNvCxnSpPr>
              <a:stCxn id="110" idx="4"/>
              <a:endCxn id="107" idx="1"/>
            </p:cNvCxnSpPr>
            <p:nvPr/>
          </p:nvCxnSpPr>
          <p:spPr bwMode="auto">
            <a:xfrm>
              <a:off x="3532704" y="5292606"/>
              <a:ext cx="205760" cy="19698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stCxn id="107" idx="4"/>
              <a:endCxn id="117" idx="0"/>
            </p:cNvCxnSpPr>
            <p:nvPr/>
          </p:nvCxnSpPr>
          <p:spPr bwMode="auto">
            <a:xfrm flipH="1">
              <a:off x="3462490" y="5879831"/>
              <a:ext cx="464559" cy="31755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3266004" y="4835406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rgbClr val="000000"/>
                  </a:solidFill>
                </a:rPr>
                <a:t>+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11" name="Straight Arrow Connector 110"/>
            <p:cNvCxnSpPr>
              <a:stCxn id="101" idx="4"/>
              <a:endCxn id="110" idx="1"/>
            </p:cNvCxnSpPr>
            <p:nvPr/>
          </p:nvCxnSpPr>
          <p:spPr bwMode="auto">
            <a:xfrm>
              <a:off x="3211394" y="4727966"/>
              <a:ext cx="132725" cy="17439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stCxn id="102" idx="4"/>
              <a:endCxn id="110" idx="7"/>
            </p:cNvCxnSpPr>
            <p:nvPr/>
          </p:nvCxnSpPr>
          <p:spPr bwMode="auto">
            <a:xfrm flipH="1">
              <a:off x="3721289" y="4727966"/>
              <a:ext cx="274601" cy="17439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103" idx="4"/>
              <a:endCxn id="107" idx="7"/>
            </p:cNvCxnSpPr>
            <p:nvPr/>
          </p:nvCxnSpPr>
          <p:spPr bwMode="auto">
            <a:xfrm flipH="1">
              <a:off x="4115634" y="4727966"/>
              <a:ext cx="718456" cy="7616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Oval 113"/>
            <p:cNvSpPr/>
            <p:nvPr/>
          </p:nvSpPr>
          <p:spPr>
            <a:xfrm>
              <a:off x="2590800" y="3429000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rgbClr val="000000"/>
                  </a:solidFill>
                </a:rPr>
                <a:t>a[i]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3657600" y="3505200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rgbClr val="000000"/>
                  </a:solidFill>
                </a:rPr>
                <a:t>a[i+1]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4495800" y="3429000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rgbClr val="000000"/>
                  </a:solidFill>
                </a:rPr>
                <a:t>a[i+2]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3195790" y="6197390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rgbClr val="000000"/>
                  </a:solidFill>
                </a:rPr>
                <a:t>out[</a:t>
              </a:r>
              <a:r>
                <a:rPr lang="en-US" sz="1600" b="1" dirty="0" err="1" smtClean="0">
                  <a:solidFill>
                    <a:srgbClr val="000000"/>
                  </a:solidFill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</a:rPr>
                <a:t>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3124200" y="3048000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rgbClr val="000000"/>
                  </a:solidFill>
                </a:rPr>
                <a:t>a[i+3]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19" name="Straight Arrow Connector 118"/>
            <p:cNvCxnSpPr>
              <a:stCxn id="118" idx="4"/>
              <a:endCxn id="101" idx="7"/>
            </p:cNvCxnSpPr>
            <p:nvPr/>
          </p:nvCxnSpPr>
          <p:spPr bwMode="auto">
            <a:xfrm>
              <a:off x="3390900" y="3505200"/>
              <a:ext cx="9079" cy="832521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4017245" y="3048000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rgbClr val="000000"/>
                  </a:solidFill>
                </a:rPr>
                <a:t>a[i+4]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21" name="Straight Arrow Connector 120"/>
            <p:cNvCxnSpPr>
              <a:stCxn id="120" idx="4"/>
              <a:endCxn id="102" idx="7"/>
            </p:cNvCxnSpPr>
            <p:nvPr/>
          </p:nvCxnSpPr>
          <p:spPr bwMode="auto">
            <a:xfrm flipH="1">
              <a:off x="4184475" y="3505200"/>
              <a:ext cx="99470" cy="832521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Oval 121"/>
            <p:cNvSpPr/>
            <p:nvPr/>
          </p:nvSpPr>
          <p:spPr>
            <a:xfrm>
              <a:off x="4953000" y="3048000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rgbClr val="000000"/>
                  </a:solidFill>
                </a:rPr>
                <a:t>a[i+5]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23" name="Straight Arrow Connector 122"/>
            <p:cNvCxnSpPr>
              <a:stCxn id="122" idx="4"/>
              <a:endCxn id="103" idx="7"/>
            </p:cNvCxnSpPr>
            <p:nvPr/>
          </p:nvCxnSpPr>
          <p:spPr bwMode="auto">
            <a:xfrm flipH="1">
              <a:off x="5022675" y="3505200"/>
              <a:ext cx="197025" cy="832521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Oval 123"/>
            <p:cNvSpPr/>
            <p:nvPr/>
          </p:nvSpPr>
          <p:spPr>
            <a:xfrm>
              <a:off x="4091694" y="6248400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rgbClr val="000000"/>
                  </a:solidFill>
                </a:rPr>
                <a:t>out[i+1]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25" name="Straight Arrow Connector 124"/>
            <p:cNvCxnSpPr>
              <a:stCxn id="107" idx="4"/>
              <a:endCxn id="124" idx="0"/>
            </p:cNvCxnSpPr>
            <p:nvPr/>
          </p:nvCxnSpPr>
          <p:spPr bwMode="auto">
            <a:xfrm>
              <a:off x="3927049" y="5879831"/>
              <a:ext cx="431345" cy="368569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Rectangle 38"/>
          <p:cNvSpPr/>
          <p:nvPr/>
        </p:nvSpPr>
        <p:spPr bwMode="auto">
          <a:xfrm>
            <a:off x="6478563" y="4664276"/>
            <a:ext cx="377170" cy="235730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0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7" name="Rectangle 38"/>
          <p:cNvSpPr/>
          <p:nvPr/>
        </p:nvSpPr>
        <p:spPr bwMode="auto">
          <a:xfrm>
            <a:off x="6478563" y="4434114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8" name="Rectangle 38"/>
          <p:cNvSpPr/>
          <p:nvPr/>
        </p:nvSpPr>
        <p:spPr bwMode="auto">
          <a:xfrm>
            <a:off x="6478563" y="4203952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9" name="Rectangle 38"/>
          <p:cNvSpPr/>
          <p:nvPr/>
        </p:nvSpPr>
        <p:spPr bwMode="auto">
          <a:xfrm>
            <a:off x="6478563" y="3973786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0" name="Rectangle 38"/>
          <p:cNvSpPr/>
          <p:nvPr/>
        </p:nvSpPr>
        <p:spPr bwMode="auto">
          <a:xfrm>
            <a:off x="7128178" y="4664277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1" name="Rectangle 38"/>
          <p:cNvSpPr/>
          <p:nvPr/>
        </p:nvSpPr>
        <p:spPr bwMode="auto">
          <a:xfrm>
            <a:off x="7128178" y="4434114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32" name="Rectangle 38"/>
          <p:cNvSpPr/>
          <p:nvPr/>
        </p:nvSpPr>
        <p:spPr bwMode="auto">
          <a:xfrm>
            <a:off x="7128178" y="4203952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3" name="Rectangle 38"/>
          <p:cNvSpPr/>
          <p:nvPr/>
        </p:nvSpPr>
        <p:spPr bwMode="auto">
          <a:xfrm>
            <a:off x="7128178" y="3973786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4" name="Rectangle 38"/>
          <p:cNvSpPr/>
          <p:nvPr/>
        </p:nvSpPr>
        <p:spPr bwMode="auto">
          <a:xfrm>
            <a:off x="7777793" y="4664277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5" name="Rectangle 38"/>
          <p:cNvSpPr/>
          <p:nvPr/>
        </p:nvSpPr>
        <p:spPr bwMode="auto">
          <a:xfrm>
            <a:off x="7777793" y="4434114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5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6" name="Rectangle 38"/>
          <p:cNvSpPr/>
          <p:nvPr/>
        </p:nvSpPr>
        <p:spPr bwMode="auto">
          <a:xfrm>
            <a:off x="7777793" y="4203952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7" name="Rectangle 38"/>
          <p:cNvSpPr/>
          <p:nvPr/>
        </p:nvSpPr>
        <p:spPr bwMode="auto">
          <a:xfrm>
            <a:off x="7777793" y="3973786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8" name="Rectangle 38"/>
          <p:cNvSpPr/>
          <p:nvPr/>
        </p:nvSpPr>
        <p:spPr bwMode="auto">
          <a:xfrm>
            <a:off x="8427409" y="4664277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9" name="Rectangle 38"/>
          <p:cNvSpPr/>
          <p:nvPr/>
        </p:nvSpPr>
        <p:spPr bwMode="auto">
          <a:xfrm>
            <a:off x="8427409" y="4434114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0" name="Rectangle 38"/>
          <p:cNvSpPr/>
          <p:nvPr/>
        </p:nvSpPr>
        <p:spPr bwMode="auto">
          <a:xfrm>
            <a:off x="8427409" y="4203952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1" name="Rectangle 38"/>
          <p:cNvSpPr/>
          <p:nvPr/>
        </p:nvSpPr>
        <p:spPr bwMode="auto">
          <a:xfrm>
            <a:off x="8427409" y="3973786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428204" y="3614190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P0</a:t>
            </a:r>
            <a:endParaRPr lang="en-US" sz="1600" b="1" dirty="0">
              <a:latin typeface="+mj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7099534" y="3625914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P1</a:t>
            </a:r>
            <a:endParaRPr lang="en-US" sz="1600" b="1" dirty="0">
              <a:latin typeface="+mj-lt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7770864" y="3614190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P2</a:t>
            </a:r>
            <a:endParaRPr lang="en-US" sz="1600" b="1" dirty="0">
              <a:latin typeface="+mj-lt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442193" y="3607840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P3</a:t>
            </a:r>
            <a:endParaRPr lang="en-US" sz="1600" b="1" dirty="0">
              <a:latin typeface="+mj-lt"/>
            </a:endParaRPr>
          </a:p>
        </p:txBody>
      </p:sp>
      <p:cxnSp>
        <p:nvCxnSpPr>
          <p:cNvPr id="146" name="Straight Arrow Connector 145"/>
          <p:cNvCxnSpPr/>
          <p:nvPr/>
        </p:nvCxnSpPr>
        <p:spPr bwMode="auto">
          <a:xfrm>
            <a:off x="6671304" y="4900008"/>
            <a:ext cx="0" cy="2060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 bwMode="auto">
          <a:xfrm>
            <a:off x="7312355" y="4900008"/>
            <a:ext cx="0" cy="2060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 bwMode="auto">
          <a:xfrm>
            <a:off x="7953406" y="4900008"/>
            <a:ext cx="0" cy="2060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 bwMode="auto">
          <a:xfrm>
            <a:off x="8594457" y="4900008"/>
            <a:ext cx="0" cy="2060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Freeform 149"/>
          <p:cNvSpPr/>
          <p:nvPr/>
        </p:nvSpPr>
        <p:spPr>
          <a:xfrm>
            <a:off x="6627137" y="5573632"/>
            <a:ext cx="1730188" cy="233155"/>
          </a:xfrm>
          <a:custGeom>
            <a:avLst/>
            <a:gdLst>
              <a:gd name="connsiteX0" fmla="*/ 0 w 1730188"/>
              <a:gd name="connsiteY0" fmla="*/ 233155 h 233155"/>
              <a:gd name="connsiteX1" fmla="*/ 412376 w 1730188"/>
              <a:gd name="connsiteY1" fmla="*/ 72 h 233155"/>
              <a:gd name="connsiteX2" fmla="*/ 1075764 w 1730188"/>
              <a:gd name="connsiteY2" fmla="*/ 206261 h 233155"/>
              <a:gd name="connsiteX3" fmla="*/ 1730188 w 1730188"/>
              <a:gd name="connsiteY3" fmla="*/ 26966 h 233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0188" h="233155">
                <a:moveTo>
                  <a:pt x="0" y="233155"/>
                </a:moveTo>
                <a:cubicBezTo>
                  <a:pt x="116541" y="118854"/>
                  <a:pt x="233082" y="4554"/>
                  <a:pt x="412376" y="72"/>
                </a:cubicBezTo>
                <a:cubicBezTo>
                  <a:pt x="591670" y="-4410"/>
                  <a:pt x="856129" y="201779"/>
                  <a:pt x="1075764" y="206261"/>
                </a:cubicBezTo>
                <a:cubicBezTo>
                  <a:pt x="1295399" y="210743"/>
                  <a:pt x="1636059" y="55354"/>
                  <a:pt x="1730188" y="2696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Oval 150"/>
          <p:cNvSpPr/>
          <p:nvPr/>
        </p:nvSpPr>
        <p:spPr>
          <a:xfrm>
            <a:off x="6364579" y="5116432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</a:rPr>
              <a:t>×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52" name="Oval 151"/>
          <p:cNvSpPr/>
          <p:nvPr/>
        </p:nvSpPr>
        <p:spPr>
          <a:xfrm>
            <a:off x="7045655" y="5106070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</a:rPr>
              <a:t>×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7741178" y="5106070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</a:rPr>
              <a:t>×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4" name="Group 153"/>
          <p:cNvGrpSpPr/>
          <p:nvPr/>
        </p:nvGrpSpPr>
        <p:grpSpPr>
          <a:xfrm>
            <a:off x="6356401" y="2490241"/>
            <a:ext cx="2493149" cy="296145"/>
            <a:chOff x="3962401" y="2961330"/>
            <a:chExt cx="3124199" cy="371104"/>
          </a:xfrm>
        </p:grpSpPr>
        <p:sp>
          <p:nvSpPr>
            <p:cNvPr id="155" name="Rectangle 154"/>
            <p:cNvSpPr/>
            <p:nvPr/>
          </p:nvSpPr>
          <p:spPr>
            <a:xfrm>
              <a:off x="3962401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0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354287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1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138059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3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746173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2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529945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4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921831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5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6705600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7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6313717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6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72" name="Straight Connector 171"/>
          <p:cNvCxnSpPr/>
          <p:nvPr/>
        </p:nvCxnSpPr>
        <p:spPr>
          <a:xfrm>
            <a:off x="2540959" y="2044800"/>
            <a:ext cx="0" cy="356920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3047253" y="2949094"/>
            <a:ext cx="128305" cy="252377"/>
          </a:xfrm>
          <a:prstGeom prst="rect">
            <a:avLst/>
          </a:prstGeom>
          <a:solidFill>
            <a:schemeClr val="bg1"/>
          </a:solidFill>
          <a:ln w="0">
            <a:solidFill>
              <a:schemeClr val="tx1"/>
            </a:solidFill>
          </a:ln>
        </p:spPr>
        <p:txBody>
          <a:bodyPr wrap="none" lIns="18288" tIns="18288" rIns="18288" bIns="18288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189" name="TextBox 188"/>
          <p:cNvSpPr txBox="1"/>
          <p:nvPr/>
        </p:nvSpPr>
        <p:spPr>
          <a:xfrm>
            <a:off x="3461268" y="2756811"/>
            <a:ext cx="128305" cy="252377"/>
          </a:xfrm>
          <a:prstGeom prst="rect">
            <a:avLst/>
          </a:prstGeom>
          <a:solidFill>
            <a:schemeClr val="bg1"/>
          </a:solidFill>
          <a:ln w="0">
            <a:solidFill>
              <a:schemeClr val="tx1"/>
            </a:solidFill>
          </a:ln>
        </p:spPr>
        <p:txBody>
          <a:bodyPr wrap="none" lIns="18288" tIns="18288" rIns="18288" bIns="18288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90" name="TextBox 189"/>
          <p:cNvSpPr txBox="1"/>
          <p:nvPr/>
        </p:nvSpPr>
        <p:spPr>
          <a:xfrm>
            <a:off x="3946360" y="2883635"/>
            <a:ext cx="128305" cy="252377"/>
          </a:xfrm>
          <a:prstGeom prst="rect">
            <a:avLst/>
          </a:prstGeom>
          <a:solidFill>
            <a:schemeClr val="bg1"/>
          </a:solidFill>
          <a:ln w="0">
            <a:solidFill>
              <a:schemeClr val="tx1"/>
            </a:solidFill>
          </a:ln>
        </p:spPr>
        <p:txBody>
          <a:bodyPr wrap="none" lIns="18288" tIns="18288" rIns="18288" bIns="18288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191" name="TextBox 190"/>
          <p:cNvSpPr txBox="1"/>
          <p:nvPr/>
        </p:nvSpPr>
        <p:spPr>
          <a:xfrm>
            <a:off x="4272616" y="2899106"/>
            <a:ext cx="128305" cy="252377"/>
          </a:xfrm>
          <a:prstGeom prst="rect">
            <a:avLst/>
          </a:prstGeom>
          <a:solidFill>
            <a:schemeClr val="bg1"/>
          </a:solidFill>
          <a:ln w="0">
            <a:solidFill>
              <a:schemeClr val="tx1"/>
            </a:solidFill>
          </a:ln>
        </p:spPr>
        <p:txBody>
          <a:bodyPr wrap="none" lIns="18288" tIns="18288" rIns="18288" bIns="18288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92" name="TextBox 191"/>
          <p:cNvSpPr txBox="1"/>
          <p:nvPr/>
        </p:nvSpPr>
        <p:spPr>
          <a:xfrm>
            <a:off x="4768332" y="2883000"/>
            <a:ext cx="128305" cy="252377"/>
          </a:xfrm>
          <a:prstGeom prst="rect">
            <a:avLst/>
          </a:prstGeom>
          <a:solidFill>
            <a:schemeClr val="bg1"/>
          </a:solidFill>
          <a:ln w="0">
            <a:solidFill>
              <a:schemeClr val="tx1"/>
            </a:solidFill>
          </a:ln>
        </p:spPr>
        <p:txBody>
          <a:bodyPr wrap="none" lIns="18288" tIns="18288" rIns="18288" bIns="18288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194" name="TextBox 193"/>
          <p:cNvSpPr txBox="1"/>
          <p:nvPr/>
        </p:nvSpPr>
        <p:spPr>
          <a:xfrm>
            <a:off x="5159593" y="2763958"/>
            <a:ext cx="128305" cy="252377"/>
          </a:xfrm>
          <a:prstGeom prst="rect">
            <a:avLst/>
          </a:prstGeom>
          <a:solidFill>
            <a:schemeClr val="bg1"/>
          </a:solidFill>
          <a:ln w="0">
            <a:solidFill>
              <a:schemeClr val="tx1"/>
            </a:solidFill>
          </a:ln>
        </p:spPr>
        <p:txBody>
          <a:bodyPr wrap="none" lIns="18288" tIns="18288" rIns="18288" bIns="18288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95" name="TextBox 194"/>
          <p:cNvSpPr txBox="1"/>
          <p:nvPr/>
        </p:nvSpPr>
        <p:spPr>
          <a:xfrm>
            <a:off x="4234919" y="4911801"/>
            <a:ext cx="128305" cy="252377"/>
          </a:xfrm>
          <a:prstGeom prst="rect">
            <a:avLst/>
          </a:prstGeom>
          <a:solidFill>
            <a:schemeClr val="bg1"/>
          </a:solidFill>
          <a:ln w="0">
            <a:solidFill>
              <a:schemeClr val="tx1"/>
            </a:solidFill>
          </a:ln>
        </p:spPr>
        <p:txBody>
          <a:bodyPr wrap="none" lIns="18288" tIns="18288" rIns="18288" bIns="18288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97" name="TextBox 196"/>
          <p:cNvSpPr txBox="1"/>
          <p:nvPr/>
        </p:nvSpPr>
        <p:spPr>
          <a:xfrm>
            <a:off x="3733175" y="4911800"/>
            <a:ext cx="128305" cy="252377"/>
          </a:xfrm>
          <a:prstGeom prst="rect">
            <a:avLst/>
          </a:prstGeom>
          <a:solidFill>
            <a:schemeClr val="bg1"/>
          </a:solidFill>
          <a:ln w="0">
            <a:solidFill>
              <a:schemeClr val="tx1"/>
            </a:solidFill>
          </a:ln>
        </p:spPr>
        <p:txBody>
          <a:bodyPr wrap="none" lIns="18288" tIns="18288" rIns="18288" bIns="18288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cxnSp>
        <p:nvCxnSpPr>
          <p:cNvPr id="210" name="Straight Connector 209"/>
          <p:cNvCxnSpPr/>
          <p:nvPr/>
        </p:nvCxnSpPr>
        <p:spPr>
          <a:xfrm>
            <a:off x="5893759" y="2085589"/>
            <a:ext cx="0" cy="356920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>
            <a:off x="6391423" y="2132668"/>
            <a:ext cx="2006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Vector Port (for a[])</a:t>
            </a:r>
            <a:endParaRPr lang="en-US" dirty="0"/>
          </a:p>
        </p:txBody>
      </p:sp>
      <p:sp>
        <p:nvSpPr>
          <p:cNvPr id="215" name="TextBox 214"/>
          <p:cNvSpPr txBox="1"/>
          <p:nvPr/>
        </p:nvSpPr>
        <p:spPr>
          <a:xfrm>
            <a:off x="523436" y="1531034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Original AEPDG</a:t>
            </a:r>
            <a:endParaRPr lang="en-US" b="1" dirty="0"/>
          </a:p>
        </p:txBody>
      </p:sp>
      <p:sp>
        <p:nvSpPr>
          <p:cNvPr id="216" name="TextBox 215"/>
          <p:cNvSpPr txBox="1"/>
          <p:nvPr/>
        </p:nvSpPr>
        <p:spPr>
          <a:xfrm>
            <a:off x="3438915" y="1531034"/>
            <a:ext cx="1733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Unrolled AEPDG</a:t>
            </a:r>
            <a:endParaRPr lang="en-US" b="1" dirty="0"/>
          </a:p>
        </p:txBody>
      </p:sp>
      <p:sp>
        <p:nvSpPr>
          <p:cNvPr id="217" name="TextBox 216"/>
          <p:cNvSpPr txBox="1"/>
          <p:nvPr/>
        </p:nvSpPr>
        <p:spPr>
          <a:xfrm>
            <a:off x="6291049" y="1474669"/>
            <a:ext cx="2451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Vector Map Generation</a:t>
            </a:r>
          </a:p>
          <a:p>
            <a:r>
              <a:rPr lang="en-US" b="1" dirty="0" smtClean="0"/>
              <a:t>(Load/Store Coalescing)</a:t>
            </a:r>
            <a:endParaRPr lang="en-US" b="1" dirty="0"/>
          </a:p>
        </p:txBody>
      </p:sp>
      <p:grpSp>
        <p:nvGrpSpPr>
          <p:cNvPr id="6" name="Group 218"/>
          <p:cNvGrpSpPr/>
          <p:nvPr/>
        </p:nvGrpSpPr>
        <p:grpSpPr>
          <a:xfrm>
            <a:off x="6336457" y="2892983"/>
            <a:ext cx="2493149" cy="296145"/>
            <a:chOff x="3962401" y="2961330"/>
            <a:chExt cx="3124199" cy="371104"/>
          </a:xfrm>
        </p:grpSpPr>
        <p:sp>
          <p:nvSpPr>
            <p:cNvPr id="220" name="Rectangle 219"/>
            <p:cNvSpPr/>
            <p:nvPr/>
          </p:nvSpPr>
          <p:spPr>
            <a:xfrm>
              <a:off x="3962401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4354287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5138059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4746173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5529945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5921831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6705600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6313717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37" name="TextBox 236"/>
          <p:cNvSpPr txBox="1"/>
          <p:nvPr/>
        </p:nvSpPr>
        <p:spPr>
          <a:xfrm>
            <a:off x="6399791" y="3163329"/>
            <a:ext cx="1722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Vector Port Map</a:t>
            </a:r>
            <a:endParaRPr lang="en-US" dirty="0"/>
          </a:p>
        </p:txBody>
      </p:sp>
      <p:grpSp>
        <p:nvGrpSpPr>
          <p:cNvPr id="7" name="Group 246"/>
          <p:cNvGrpSpPr/>
          <p:nvPr/>
        </p:nvGrpSpPr>
        <p:grpSpPr>
          <a:xfrm>
            <a:off x="6352058" y="2890146"/>
            <a:ext cx="2493149" cy="296145"/>
            <a:chOff x="3962401" y="2961330"/>
            <a:chExt cx="3124199" cy="371104"/>
          </a:xfrm>
        </p:grpSpPr>
        <p:sp>
          <p:nvSpPr>
            <p:cNvPr id="248" name="Rectangle 247"/>
            <p:cNvSpPr/>
            <p:nvPr/>
          </p:nvSpPr>
          <p:spPr>
            <a:xfrm>
              <a:off x="3962401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4354287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5138059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4746173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5529945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5921831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6705600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6313717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227"/>
          <p:cNvGrpSpPr/>
          <p:nvPr/>
        </p:nvGrpSpPr>
        <p:grpSpPr>
          <a:xfrm>
            <a:off x="6352058" y="2890146"/>
            <a:ext cx="2493149" cy="296149"/>
            <a:chOff x="3962401" y="2961326"/>
            <a:chExt cx="3124199" cy="371108"/>
          </a:xfrm>
        </p:grpSpPr>
        <p:sp>
          <p:nvSpPr>
            <p:cNvPr id="229" name="Rectangle 228"/>
            <p:cNvSpPr/>
            <p:nvPr/>
          </p:nvSpPr>
          <p:spPr>
            <a:xfrm>
              <a:off x="3962401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4354287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5138059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4746173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5529945" y="2961326"/>
              <a:ext cx="381000" cy="3711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5921831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6705600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6313717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237"/>
          <p:cNvGrpSpPr/>
          <p:nvPr/>
        </p:nvGrpSpPr>
        <p:grpSpPr>
          <a:xfrm>
            <a:off x="6352058" y="2890146"/>
            <a:ext cx="2493149" cy="296145"/>
            <a:chOff x="3962401" y="2961330"/>
            <a:chExt cx="3124199" cy="371104"/>
          </a:xfrm>
        </p:grpSpPr>
        <p:sp>
          <p:nvSpPr>
            <p:cNvPr id="239" name="Rectangle 238"/>
            <p:cNvSpPr/>
            <p:nvPr/>
          </p:nvSpPr>
          <p:spPr>
            <a:xfrm>
              <a:off x="3962401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4354287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5138059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4746173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P2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5529945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5921831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P2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6705600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6313717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x</a:t>
              </a:r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1245476" y="6211670"/>
            <a:ext cx="665304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Each edge on the interface knows its order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755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14" grpId="0" animBg="1"/>
      <p:bldP spid="214" grpId="1" animBg="1"/>
      <p:bldP spid="213" grpId="0" animBg="1"/>
      <p:bldP spid="213" grpId="1" animBg="1"/>
      <p:bldP spid="212" grpId="0" animBg="1"/>
      <p:bldP spid="212" grpId="1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/>
      <p:bldP spid="143" grpId="0"/>
      <p:bldP spid="144" grpId="0"/>
      <p:bldP spid="145" grpId="0"/>
      <p:bldP spid="150" grpId="0" animBg="1"/>
      <p:bldP spid="151" grpId="0" animBg="1"/>
      <p:bldP spid="152" grpId="0" animBg="1"/>
      <p:bldP spid="153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4" grpId="0" animBg="1"/>
      <p:bldP spid="195" grpId="0" animBg="1"/>
      <p:bldP spid="197" grpId="0" animBg="1"/>
      <p:bldP spid="211" grpId="0"/>
      <p:bldP spid="216" grpId="0"/>
      <p:bldP spid="217" grpId="0"/>
      <p:bldP spid="237" grpId="0"/>
      <p:bldP spid="15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Rectangle 38"/>
          <p:cNvSpPr/>
          <p:nvPr/>
        </p:nvSpPr>
        <p:spPr bwMode="auto">
          <a:xfrm>
            <a:off x="6376004" y="4714119"/>
            <a:ext cx="377170" cy="235730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7" name="Rectangle 38"/>
          <p:cNvSpPr/>
          <p:nvPr/>
        </p:nvSpPr>
        <p:spPr bwMode="auto">
          <a:xfrm>
            <a:off x="6376004" y="4483957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8" name="Rectangle 38"/>
          <p:cNvSpPr/>
          <p:nvPr/>
        </p:nvSpPr>
        <p:spPr bwMode="auto">
          <a:xfrm>
            <a:off x="7025619" y="4714120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9" name="Rectangle 38"/>
          <p:cNvSpPr/>
          <p:nvPr/>
        </p:nvSpPr>
        <p:spPr bwMode="auto">
          <a:xfrm>
            <a:off x="7025619" y="4483957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0" name="Rectangle 38"/>
          <p:cNvSpPr/>
          <p:nvPr/>
        </p:nvSpPr>
        <p:spPr bwMode="auto">
          <a:xfrm>
            <a:off x="7675234" y="4714120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1" name="Rectangle 38"/>
          <p:cNvSpPr/>
          <p:nvPr/>
        </p:nvSpPr>
        <p:spPr bwMode="auto">
          <a:xfrm>
            <a:off x="7675234" y="4483957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AEPDG and Flexible Interface</a:t>
            </a:r>
            <a:endParaRPr lang="en-US" dirty="0"/>
          </a:p>
        </p:txBody>
      </p:sp>
      <p:sp>
        <p:nvSpPr>
          <p:cNvPr id="66" name="Slide Number Placeholder 10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990139" y="648810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CEB9E5-6F3A-4A56-9218-8FBB7505C8AA}" type="slidenum">
              <a:rPr lang="zh-TW" altLang="en-US" smtClean="0">
                <a:solidFill>
                  <a:srgbClr val="000000"/>
                </a:solidFill>
              </a:rPr>
              <a:pPr/>
              <a:t>18</a:t>
            </a:fld>
            <a:endParaRPr lang="zh-TW" altLang="en-US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228600" y="2972235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</a:rPr>
              <a:t>×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894290" y="2972235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</a:rPr>
              <a:t>×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1600200" y="2972235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</a:rPr>
              <a:t>×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stCxn id="79" idx="4"/>
            <a:endCxn id="65" idx="0"/>
          </p:cNvCxnSpPr>
          <p:nvPr/>
        </p:nvCxnSpPr>
        <p:spPr bwMode="auto">
          <a:xfrm>
            <a:off x="495300" y="2762390"/>
            <a:ext cx="0" cy="2098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80" idx="4"/>
            <a:endCxn id="67" idx="0"/>
          </p:cNvCxnSpPr>
          <p:nvPr/>
        </p:nvCxnSpPr>
        <p:spPr bwMode="auto">
          <a:xfrm>
            <a:off x="1160990" y="2762390"/>
            <a:ext cx="0" cy="2098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81" idx="4"/>
            <a:endCxn id="68" idx="0"/>
          </p:cNvCxnSpPr>
          <p:nvPr/>
        </p:nvCxnSpPr>
        <p:spPr bwMode="auto">
          <a:xfrm>
            <a:off x="1866900" y="2762390"/>
            <a:ext cx="0" cy="2098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944255" y="4235106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+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>
            <a:stCxn id="75" idx="4"/>
            <a:endCxn id="72" idx="1"/>
          </p:cNvCxnSpPr>
          <p:nvPr/>
        </p:nvCxnSpPr>
        <p:spPr bwMode="auto">
          <a:xfrm>
            <a:off x="816610" y="4087678"/>
            <a:ext cx="205760" cy="21438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72" idx="4"/>
            <a:endCxn id="82" idx="0"/>
          </p:cNvCxnSpPr>
          <p:nvPr/>
        </p:nvCxnSpPr>
        <p:spPr bwMode="auto">
          <a:xfrm>
            <a:off x="1210955" y="4692306"/>
            <a:ext cx="0" cy="2923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549910" y="3630478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+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76" name="Straight Arrow Connector 75"/>
          <p:cNvCxnSpPr>
            <a:stCxn id="65" idx="4"/>
            <a:endCxn id="75" idx="1"/>
          </p:cNvCxnSpPr>
          <p:nvPr/>
        </p:nvCxnSpPr>
        <p:spPr bwMode="auto">
          <a:xfrm>
            <a:off x="495300" y="3429435"/>
            <a:ext cx="132725" cy="2679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7" idx="4"/>
            <a:endCxn id="75" idx="7"/>
          </p:cNvCxnSpPr>
          <p:nvPr/>
        </p:nvCxnSpPr>
        <p:spPr bwMode="auto">
          <a:xfrm flipH="1">
            <a:off x="1005195" y="3429435"/>
            <a:ext cx="155795" cy="2679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8" idx="4"/>
            <a:endCxn id="72" idx="7"/>
          </p:cNvCxnSpPr>
          <p:nvPr/>
        </p:nvCxnSpPr>
        <p:spPr bwMode="auto">
          <a:xfrm flipH="1">
            <a:off x="1399540" y="3429435"/>
            <a:ext cx="467360" cy="87262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228600" y="2305190"/>
            <a:ext cx="533400" cy="45720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000000"/>
                </a:solidFill>
              </a:rPr>
              <a:t>a[i]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894290" y="2305190"/>
            <a:ext cx="533400" cy="45720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0000"/>
                </a:solidFill>
              </a:rPr>
              <a:t>a[i+1]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1600200" y="2305190"/>
            <a:ext cx="533400" cy="45720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0000"/>
                </a:solidFill>
              </a:rPr>
              <a:t>a[i+2]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944255" y="4984675"/>
            <a:ext cx="533400" cy="45720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0000"/>
                </a:solidFill>
              </a:rPr>
              <a:t>out[</a:t>
            </a:r>
            <a:r>
              <a:rPr lang="en-US" sz="1600" b="1" dirty="0" err="1" smtClean="0">
                <a:solidFill>
                  <a:srgbClr val="000000"/>
                </a:solidFill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</a:rPr>
              <a:t>]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8" name="Freeform 207"/>
          <p:cNvSpPr/>
          <p:nvPr/>
        </p:nvSpPr>
        <p:spPr>
          <a:xfrm>
            <a:off x="2667000" y="3191452"/>
            <a:ext cx="2680649" cy="1829176"/>
          </a:xfrm>
          <a:custGeom>
            <a:avLst/>
            <a:gdLst>
              <a:gd name="connsiteX0" fmla="*/ 2657733 w 2680649"/>
              <a:gd name="connsiteY0" fmla="*/ 216027 h 1829176"/>
              <a:gd name="connsiteX1" fmla="*/ 1243001 w 2680649"/>
              <a:gd name="connsiteY1" fmla="*/ 1829166 h 1829176"/>
              <a:gd name="connsiteX2" fmla="*/ 35303 w 2680649"/>
              <a:gd name="connsiteY2" fmla="*/ 190148 h 1829176"/>
              <a:gd name="connsiteX3" fmla="*/ 2657733 w 2680649"/>
              <a:gd name="connsiteY3" fmla="*/ 216027 h 182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0649" h="1829176">
                <a:moveTo>
                  <a:pt x="2657733" y="216027"/>
                </a:moveTo>
                <a:cubicBezTo>
                  <a:pt x="2859016" y="489197"/>
                  <a:pt x="1680073" y="1833479"/>
                  <a:pt x="1243001" y="1829166"/>
                </a:cubicBezTo>
                <a:cubicBezTo>
                  <a:pt x="805929" y="1824853"/>
                  <a:pt x="-200486" y="457567"/>
                  <a:pt x="35303" y="190148"/>
                </a:cubicBezTo>
                <a:cubicBezTo>
                  <a:pt x="271092" y="-77271"/>
                  <a:pt x="2456450" y="-57143"/>
                  <a:pt x="2657733" y="216027"/>
                </a:cubicBezTo>
                <a:close/>
              </a:path>
            </a:pathLst>
          </a:cu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/>
          <p:nvPr/>
        </p:nvSpPr>
        <p:spPr>
          <a:xfrm>
            <a:off x="2944694" y="3311841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</a:rPr>
              <a:t>×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3729190" y="3311841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</a:rPr>
              <a:t>×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4567390" y="3311841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</a:rPr>
              <a:t>×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104" name="Straight Arrow Connector 103"/>
          <p:cNvCxnSpPr>
            <a:endCxn id="101" idx="0"/>
          </p:cNvCxnSpPr>
          <p:nvPr/>
        </p:nvCxnSpPr>
        <p:spPr bwMode="auto">
          <a:xfrm>
            <a:off x="2802319" y="2867312"/>
            <a:ext cx="409075" cy="44452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endCxn id="102" idx="0"/>
          </p:cNvCxnSpPr>
          <p:nvPr/>
        </p:nvCxnSpPr>
        <p:spPr bwMode="auto">
          <a:xfrm>
            <a:off x="3924300" y="3003475"/>
            <a:ext cx="71590" cy="3083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>
          <a:xfrm>
            <a:off x="3660349" y="4463706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+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108" name="Straight Arrow Connector 107"/>
          <p:cNvCxnSpPr>
            <a:stCxn id="110" idx="4"/>
            <a:endCxn id="107" idx="1"/>
          </p:cNvCxnSpPr>
          <p:nvPr/>
        </p:nvCxnSpPr>
        <p:spPr bwMode="auto">
          <a:xfrm>
            <a:off x="3532704" y="4333681"/>
            <a:ext cx="205760" cy="1969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07" idx="4"/>
            <a:endCxn id="117" idx="0"/>
          </p:cNvCxnSpPr>
          <p:nvPr/>
        </p:nvCxnSpPr>
        <p:spPr bwMode="auto">
          <a:xfrm flipH="1">
            <a:off x="3462490" y="4920906"/>
            <a:ext cx="464559" cy="31755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/>
          <p:nvPr/>
        </p:nvSpPr>
        <p:spPr>
          <a:xfrm>
            <a:off x="3266004" y="3876481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+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111" name="Straight Arrow Connector 110"/>
          <p:cNvCxnSpPr>
            <a:stCxn id="101" idx="4"/>
            <a:endCxn id="110" idx="1"/>
          </p:cNvCxnSpPr>
          <p:nvPr/>
        </p:nvCxnSpPr>
        <p:spPr bwMode="auto">
          <a:xfrm>
            <a:off x="3211394" y="3769041"/>
            <a:ext cx="132725" cy="1743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02" idx="4"/>
            <a:endCxn id="110" idx="7"/>
          </p:cNvCxnSpPr>
          <p:nvPr/>
        </p:nvCxnSpPr>
        <p:spPr bwMode="auto">
          <a:xfrm flipH="1">
            <a:off x="3721289" y="3769041"/>
            <a:ext cx="274601" cy="1743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3" idx="4"/>
            <a:endCxn id="107" idx="7"/>
          </p:cNvCxnSpPr>
          <p:nvPr/>
        </p:nvCxnSpPr>
        <p:spPr bwMode="auto">
          <a:xfrm flipH="1">
            <a:off x="4115634" y="3769041"/>
            <a:ext cx="718456" cy="7616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 116"/>
          <p:cNvSpPr/>
          <p:nvPr/>
        </p:nvSpPr>
        <p:spPr>
          <a:xfrm>
            <a:off x="3195790" y="5238465"/>
            <a:ext cx="533400" cy="45720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0000"/>
                </a:solidFill>
              </a:rPr>
              <a:t>out[</a:t>
            </a:r>
            <a:r>
              <a:rPr lang="en-US" sz="1600" b="1" dirty="0" err="1" smtClean="0">
                <a:solidFill>
                  <a:srgbClr val="000000"/>
                </a:solidFill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</a:rPr>
              <a:t>]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19" name="Straight Arrow Connector 118"/>
          <p:cNvCxnSpPr>
            <a:endCxn id="101" idx="7"/>
          </p:cNvCxnSpPr>
          <p:nvPr/>
        </p:nvCxnSpPr>
        <p:spPr bwMode="auto">
          <a:xfrm>
            <a:off x="3390900" y="2546275"/>
            <a:ext cx="9079" cy="832521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102" idx="7"/>
          </p:cNvCxnSpPr>
          <p:nvPr/>
        </p:nvCxnSpPr>
        <p:spPr bwMode="auto">
          <a:xfrm flipH="1">
            <a:off x="4184475" y="2546275"/>
            <a:ext cx="99470" cy="832521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103" idx="7"/>
          </p:cNvCxnSpPr>
          <p:nvPr/>
        </p:nvCxnSpPr>
        <p:spPr bwMode="auto">
          <a:xfrm flipH="1">
            <a:off x="5022675" y="2892898"/>
            <a:ext cx="114993" cy="48589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4091694" y="5289475"/>
            <a:ext cx="533400" cy="45720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0000"/>
                </a:solidFill>
              </a:rPr>
              <a:t>out[i+1]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25" name="Straight Arrow Connector 124"/>
          <p:cNvCxnSpPr>
            <a:stCxn id="107" idx="4"/>
            <a:endCxn id="124" idx="0"/>
          </p:cNvCxnSpPr>
          <p:nvPr/>
        </p:nvCxnSpPr>
        <p:spPr bwMode="auto">
          <a:xfrm>
            <a:off x="3927049" y="4920906"/>
            <a:ext cx="431345" cy="368569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38"/>
          <p:cNvSpPr/>
          <p:nvPr/>
        </p:nvSpPr>
        <p:spPr bwMode="auto">
          <a:xfrm>
            <a:off x="6376004" y="4708551"/>
            <a:ext cx="377170" cy="235730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0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7" name="Rectangle 38"/>
          <p:cNvSpPr/>
          <p:nvPr/>
        </p:nvSpPr>
        <p:spPr bwMode="auto">
          <a:xfrm>
            <a:off x="6376004" y="4478389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4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8" name="Rectangle 38"/>
          <p:cNvSpPr/>
          <p:nvPr/>
        </p:nvSpPr>
        <p:spPr bwMode="auto">
          <a:xfrm>
            <a:off x="6376004" y="4248227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9" name="Rectangle 38"/>
          <p:cNvSpPr/>
          <p:nvPr/>
        </p:nvSpPr>
        <p:spPr bwMode="auto">
          <a:xfrm>
            <a:off x="6376004" y="4018061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0" name="Rectangle 38"/>
          <p:cNvSpPr/>
          <p:nvPr/>
        </p:nvSpPr>
        <p:spPr bwMode="auto">
          <a:xfrm>
            <a:off x="7025619" y="4708552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1" name="Rectangle 38"/>
          <p:cNvSpPr/>
          <p:nvPr/>
        </p:nvSpPr>
        <p:spPr bwMode="auto">
          <a:xfrm>
            <a:off x="7025619" y="4478389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5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2" name="Rectangle 38"/>
          <p:cNvSpPr/>
          <p:nvPr/>
        </p:nvSpPr>
        <p:spPr bwMode="auto">
          <a:xfrm>
            <a:off x="7025619" y="4248227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3" name="Rectangle 38"/>
          <p:cNvSpPr/>
          <p:nvPr/>
        </p:nvSpPr>
        <p:spPr bwMode="auto">
          <a:xfrm>
            <a:off x="7025619" y="4018061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4" name="Rectangle 38"/>
          <p:cNvSpPr/>
          <p:nvPr/>
        </p:nvSpPr>
        <p:spPr bwMode="auto">
          <a:xfrm>
            <a:off x="7675234" y="4708552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5" name="Rectangle 38"/>
          <p:cNvSpPr/>
          <p:nvPr/>
        </p:nvSpPr>
        <p:spPr bwMode="auto">
          <a:xfrm>
            <a:off x="7675234" y="4478389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6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6" name="Rectangle 38"/>
          <p:cNvSpPr/>
          <p:nvPr/>
        </p:nvSpPr>
        <p:spPr bwMode="auto">
          <a:xfrm>
            <a:off x="7675234" y="4248227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7" name="Rectangle 38"/>
          <p:cNvSpPr/>
          <p:nvPr/>
        </p:nvSpPr>
        <p:spPr bwMode="auto">
          <a:xfrm>
            <a:off x="7675234" y="4018061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8" name="Rectangle 38"/>
          <p:cNvSpPr/>
          <p:nvPr/>
        </p:nvSpPr>
        <p:spPr bwMode="auto">
          <a:xfrm>
            <a:off x="8324850" y="4708552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9" name="Rectangle 38"/>
          <p:cNvSpPr/>
          <p:nvPr/>
        </p:nvSpPr>
        <p:spPr bwMode="auto">
          <a:xfrm>
            <a:off x="8324850" y="4478389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0" name="Rectangle 38"/>
          <p:cNvSpPr/>
          <p:nvPr/>
        </p:nvSpPr>
        <p:spPr bwMode="auto">
          <a:xfrm>
            <a:off x="8324850" y="4248227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1" name="Rectangle 38"/>
          <p:cNvSpPr/>
          <p:nvPr/>
        </p:nvSpPr>
        <p:spPr bwMode="auto">
          <a:xfrm>
            <a:off x="8324850" y="4018061"/>
            <a:ext cx="377170" cy="235731"/>
          </a:xfrm>
          <a:custGeom>
            <a:avLst/>
            <a:gdLst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35898 h 520530"/>
              <a:gd name="connsiteX1" fmla="*/ 484632 w 484632"/>
              <a:gd name="connsiteY1" fmla="*/ 35898 h 520530"/>
              <a:gd name="connsiteX2" fmla="*/ 484632 w 484632"/>
              <a:gd name="connsiteY2" fmla="*/ 520530 h 520530"/>
              <a:gd name="connsiteX3" fmla="*/ 0 w 484632"/>
              <a:gd name="connsiteY3" fmla="*/ 520530 h 520530"/>
              <a:gd name="connsiteX4" fmla="*/ 0 w 484632"/>
              <a:gd name="connsiteY4" fmla="*/ 35898 h 520530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  <a:gd name="connsiteX0" fmla="*/ 0 w 484632"/>
              <a:gd name="connsiteY0" fmla="*/ 0 h 484632"/>
              <a:gd name="connsiteX1" fmla="*/ 484632 w 484632"/>
              <a:gd name="connsiteY1" fmla="*/ 0 h 484632"/>
              <a:gd name="connsiteX2" fmla="*/ 484632 w 484632"/>
              <a:gd name="connsiteY2" fmla="*/ 484632 h 484632"/>
              <a:gd name="connsiteX3" fmla="*/ 0 w 484632"/>
              <a:gd name="connsiteY3" fmla="*/ 484632 h 484632"/>
              <a:gd name="connsiteX4" fmla="*/ 0 w 484632"/>
              <a:gd name="connsiteY4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" h="484632">
                <a:moveTo>
                  <a:pt x="0" y="0"/>
                </a:moveTo>
                <a:lnTo>
                  <a:pt x="484632" y="0"/>
                </a:lnTo>
                <a:lnTo>
                  <a:pt x="48463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325645" y="3658465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P0</a:t>
            </a:r>
            <a:endParaRPr lang="en-US" sz="1600" b="1" dirty="0">
              <a:latin typeface="+mj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6996975" y="3670189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P1</a:t>
            </a:r>
            <a:endParaRPr lang="en-US" sz="1600" b="1" dirty="0">
              <a:latin typeface="+mj-lt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7668305" y="3658465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P2</a:t>
            </a:r>
            <a:endParaRPr lang="en-US" sz="1600" b="1" dirty="0">
              <a:latin typeface="+mj-lt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339634" y="3652115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P3</a:t>
            </a:r>
            <a:endParaRPr lang="en-US" sz="1600" b="1" dirty="0">
              <a:latin typeface="+mj-lt"/>
            </a:endParaRPr>
          </a:p>
        </p:txBody>
      </p:sp>
      <p:cxnSp>
        <p:nvCxnSpPr>
          <p:cNvPr id="146" name="Straight Arrow Connector 145"/>
          <p:cNvCxnSpPr/>
          <p:nvPr/>
        </p:nvCxnSpPr>
        <p:spPr bwMode="auto">
          <a:xfrm>
            <a:off x="6568745" y="4944283"/>
            <a:ext cx="0" cy="2060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 bwMode="auto">
          <a:xfrm>
            <a:off x="7209796" y="4944283"/>
            <a:ext cx="0" cy="2060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 bwMode="auto">
          <a:xfrm>
            <a:off x="7850847" y="4944283"/>
            <a:ext cx="0" cy="2060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 bwMode="auto">
          <a:xfrm>
            <a:off x="8491898" y="4944283"/>
            <a:ext cx="0" cy="2060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Freeform 149"/>
          <p:cNvSpPr/>
          <p:nvPr/>
        </p:nvSpPr>
        <p:spPr>
          <a:xfrm>
            <a:off x="6524578" y="5617907"/>
            <a:ext cx="1730188" cy="233155"/>
          </a:xfrm>
          <a:custGeom>
            <a:avLst/>
            <a:gdLst>
              <a:gd name="connsiteX0" fmla="*/ 0 w 1730188"/>
              <a:gd name="connsiteY0" fmla="*/ 233155 h 233155"/>
              <a:gd name="connsiteX1" fmla="*/ 412376 w 1730188"/>
              <a:gd name="connsiteY1" fmla="*/ 72 h 233155"/>
              <a:gd name="connsiteX2" fmla="*/ 1075764 w 1730188"/>
              <a:gd name="connsiteY2" fmla="*/ 206261 h 233155"/>
              <a:gd name="connsiteX3" fmla="*/ 1730188 w 1730188"/>
              <a:gd name="connsiteY3" fmla="*/ 26966 h 233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0188" h="233155">
                <a:moveTo>
                  <a:pt x="0" y="233155"/>
                </a:moveTo>
                <a:cubicBezTo>
                  <a:pt x="116541" y="118854"/>
                  <a:pt x="233082" y="4554"/>
                  <a:pt x="412376" y="72"/>
                </a:cubicBezTo>
                <a:cubicBezTo>
                  <a:pt x="591670" y="-4410"/>
                  <a:pt x="856129" y="201779"/>
                  <a:pt x="1075764" y="206261"/>
                </a:cubicBezTo>
                <a:cubicBezTo>
                  <a:pt x="1295399" y="210743"/>
                  <a:pt x="1636059" y="55354"/>
                  <a:pt x="1730188" y="2696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Oval 150"/>
          <p:cNvSpPr/>
          <p:nvPr/>
        </p:nvSpPr>
        <p:spPr>
          <a:xfrm>
            <a:off x="6262020" y="5160707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</a:rPr>
              <a:t>×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52" name="Oval 151"/>
          <p:cNvSpPr/>
          <p:nvPr/>
        </p:nvSpPr>
        <p:spPr>
          <a:xfrm>
            <a:off x="6943096" y="5150345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</a:rPr>
              <a:t>×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7638619" y="5150345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</a:rPr>
              <a:t>×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3" name="Group 153"/>
          <p:cNvGrpSpPr/>
          <p:nvPr/>
        </p:nvGrpSpPr>
        <p:grpSpPr>
          <a:xfrm>
            <a:off x="6253842" y="2490156"/>
            <a:ext cx="2493149" cy="296145"/>
            <a:chOff x="3962401" y="2961330"/>
            <a:chExt cx="3124199" cy="371104"/>
          </a:xfrm>
        </p:grpSpPr>
        <p:sp>
          <p:nvSpPr>
            <p:cNvPr id="155" name="Rectangle 154"/>
            <p:cNvSpPr/>
            <p:nvPr/>
          </p:nvSpPr>
          <p:spPr>
            <a:xfrm>
              <a:off x="3962401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0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354287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1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138059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3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746173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2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529945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4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921831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5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6705600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7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6313717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6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72" name="Straight Connector 171"/>
          <p:cNvCxnSpPr/>
          <p:nvPr/>
        </p:nvCxnSpPr>
        <p:spPr>
          <a:xfrm>
            <a:off x="2438400" y="2089075"/>
            <a:ext cx="0" cy="356920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>
            <a:off x="4132360" y="4956076"/>
            <a:ext cx="128305" cy="252377"/>
          </a:xfrm>
          <a:prstGeom prst="rect">
            <a:avLst/>
          </a:prstGeom>
          <a:solidFill>
            <a:schemeClr val="bg1"/>
          </a:solidFill>
          <a:ln w="0">
            <a:solidFill>
              <a:schemeClr val="tx1"/>
            </a:solidFill>
          </a:ln>
        </p:spPr>
        <p:txBody>
          <a:bodyPr wrap="none" lIns="18288" tIns="18288" rIns="18288" bIns="18288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97" name="TextBox 196"/>
          <p:cNvSpPr txBox="1"/>
          <p:nvPr/>
        </p:nvSpPr>
        <p:spPr>
          <a:xfrm>
            <a:off x="3630616" y="4956075"/>
            <a:ext cx="128305" cy="252377"/>
          </a:xfrm>
          <a:prstGeom prst="rect">
            <a:avLst/>
          </a:prstGeom>
          <a:solidFill>
            <a:schemeClr val="bg1"/>
          </a:solidFill>
          <a:ln w="0">
            <a:solidFill>
              <a:schemeClr val="tx1"/>
            </a:solidFill>
          </a:ln>
        </p:spPr>
        <p:txBody>
          <a:bodyPr wrap="none" lIns="18288" tIns="18288" rIns="18288" bIns="18288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cxnSp>
        <p:nvCxnSpPr>
          <p:cNvPr id="210" name="Straight Connector 209"/>
          <p:cNvCxnSpPr/>
          <p:nvPr/>
        </p:nvCxnSpPr>
        <p:spPr>
          <a:xfrm>
            <a:off x="5791200" y="2129864"/>
            <a:ext cx="0" cy="356920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>
            <a:off x="6272825" y="2103729"/>
            <a:ext cx="2006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Vector Port (for a[])</a:t>
            </a:r>
            <a:endParaRPr lang="en-US" dirty="0"/>
          </a:p>
        </p:txBody>
      </p:sp>
      <p:sp>
        <p:nvSpPr>
          <p:cNvPr id="215" name="TextBox 214"/>
          <p:cNvSpPr txBox="1"/>
          <p:nvPr/>
        </p:nvSpPr>
        <p:spPr>
          <a:xfrm>
            <a:off x="420877" y="1575309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Original AEPDG</a:t>
            </a:r>
            <a:endParaRPr lang="en-US" b="1" dirty="0"/>
          </a:p>
        </p:txBody>
      </p:sp>
      <p:sp>
        <p:nvSpPr>
          <p:cNvPr id="216" name="TextBox 215"/>
          <p:cNvSpPr txBox="1"/>
          <p:nvPr/>
        </p:nvSpPr>
        <p:spPr>
          <a:xfrm>
            <a:off x="3336356" y="1575309"/>
            <a:ext cx="1733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Unrolled AEPDG</a:t>
            </a:r>
            <a:endParaRPr lang="en-US" b="1" dirty="0"/>
          </a:p>
        </p:txBody>
      </p:sp>
      <p:sp>
        <p:nvSpPr>
          <p:cNvPr id="217" name="TextBox 216"/>
          <p:cNvSpPr txBox="1"/>
          <p:nvPr/>
        </p:nvSpPr>
        <p:spPr>
          <a:xfrm>
            <a:off x="6239700" y="1620382"/>
            <a:ext cx="251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Vector Map Generation</a:t>
            </a:r>
            <a:endParaRPr lang="en-US" b="1" dirty="0"/>
          </a:p>
        </p:txBody>
      </p:sp>
      <p:grpSp>
        <p:nvGrpSpPr>
          <p:cNvPr id="4" name="Group 218"/>
          <p:cNvGrpSpPr/>
          <p:nvPr/>
        </p:nvGrpSpPr>
        <p:grpSpPr>
          <a:xfrm>
            <a:off x="6233898" y="2892898"/>
            <a:ext cx="2493149" cy="296145"/>
            <a:chOff x="3962401" y="2961330"/>
            <a:chExt cx="3124199" cy="371104"/>
          </a:xfrm>
        </p:grpSpPr>
        <p:sp>
          <p:nvSpPr>
            <p:cNvPr id="220" name="Rectangle 219"/>
            <p:cNvSpPr/>
            <p:nvPr/>
          </p:nvSpPr>
          <p:spPr>
            <a:xfrm>
              <a:off x="3962401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4354287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5138059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4746173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5529945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5921831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6705600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6313717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37" name="TextBox 236"/>
          <p:cNvSpPr txBox="1"/>
          <p:nvPr/>
        </p:nvSpPr>
        <p:spPr>
          <a:xfrm>
            <a:off x="6297232" y="3199383"/>
            <a:ext cx="1722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Vector Port Map</a:t>
            </a:r>
            <a:endParaRPr lang="en-US" dirty="0"/>
          </a:p>
        </p:txBody>
      </p:sp>
      <p:grpSp>
        <p:nvGrpSpPr>
          <p:cNvPr id="6" name="Group 246"/>
          <p:cNvGrpSpPr/>
          <p:nvPr/>
        </p:nvGrpSpPr>
        <p:grpSpPr>
          <a:xfrm>
            <a:off x="6233898" y="2892898"/>
            <a:ext cx="2493149" cy="296145"/>
            <a:chOff x="3962401" y="2961330"/>
            <a:chExt cx="3124199" cy="371104"/>
          </a:xfrm>
        </p:grpSpPr>
        <p:sp>
          <p:nvSpPr>
            <p:cNvPr id="248" name="Rectangle 247"/>
            <p:cNvSpPr/>
            <p:nvPr/>
          </p:nvSpPr>
          <p:spPr>
            <a:xfrm>
              <a:off x="3962401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4354287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5138059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4746173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5529945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5921831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6705600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6313717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227"/>
          <p:cNvGrpSpPr/>
          <p:nvPr/>
        </p:nvGrpSpPr>
        <p:grpSpPr>
          <a:xfrm>
            <a:off x="6233898" y="2892898"/>
            <a:ext cx="2493149" cy="296145"/>
            <a:chOff x="3962401" y="2961330"/>
            <a:chExt cx="3124199" cy="371104"/>
          </a:xfrm>
        </p:grpSpPr>
        <p:sp>
          <p:nvSpPr>
            <p:cNvPr id="229" name="Rectangle 228"/>
            <p:cNvSpPr/>
            <p:nvPr/>
          </p:nvSpPr>
          <p:spPr>
            <a:xfrm>
              <a:off x="3962401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4354287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5138059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4746173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5529945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5921831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6705600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6313717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237"/>
          <p:cNvGrpSpPr/>
          <p:nvPr/>
        </p:nvGrpSpPr>
        <p:grpSpPr>
          <a:xfrm>
            <a:off x="6233898" y="2892898"/>
            <a:ext cx="2493149" cy="296145"/>
            <a:chOff x="3962401" y="2961330"/>
            <a:chExt cx="3124199" cy="371104"/>
          </a:xfrm>
        </p:grpSpPr>
        <p:sp>
          <p:nvSpPr>
            <p:cNvPr id="239" name="Rectangle 238"/>
            <p:cNvSpPr/>
            <p:nvPr/>
          </p:nvSpPr>
          <p:spPr>
            <a:xfrm>
              <a:off x="3962401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4354287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5138059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P</a:t>
              </a:r>
              <a:r>
                <a:rPr lang="en-US" b="1" dirty="0" smtClean="0">
                  <a:solidFill>
                    <a:schemeClr val="tx1"/>
                  </a:solidFill>
                </a:rPr>
                <a:t>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4746173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P2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5529945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5921831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P2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6705600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6313717" y="2961330"/>
              <a:ext cx="381000" cy="371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x</a:t>
              </a:r>
            </a:p>
          </p:txBody>
        </p:sp>
      </p:grpSp>
      <p:sp>
        <p:nvSpPr>
          <p:cNvPr id="163" name="Oval 162"/>
          <p:cNvSpPr/>
          <p:nvPr/>
        </p:nvSpPr>
        <p:spPr>
          <a:xfrm>
            <a:off x="2561650" y="2470075"/>
            <a:ext cx="2819400" cy="519274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a[i:i+5]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245476" y="6211670"/>
            <a:ext cx="665304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Each edge on the interface knows its order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77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Flexible Architecture: </a:t>
            </a:r>
            <a:r>
              <a:rPr lang="en-US" dirty="0" err="1" smtClean="0"/>
              <a:t>DySER</a:t>
            </a:r>
            <a:endParaRPr lang="en-US" dirty="0" smtClean="0"/>
          </a:p>
          <a:p>
            <a:r>
              <a:rPr lang="en-US" dirty="0" smtClean="0"/>
              <a:t>Access Execute PDG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Compiler Design and Optimizations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1F637F-BDBE-488B-835C-1D62DA3FD10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SIMD (Single Instruction Multiple Data)</a:t>
            </a:r>
          </a:p>
          <a:p>
            <a:pPr lvl="1"/>
            <a:r>
              <a:rPr lang="en-US" dirty="0" smtClean="0"/>
              <a:t>Exploits data level parallelism</a:t>
            </a:r>
          </a:p>
          <a:p>
            <a:pPr lvl="1"/>
            <a:r>
              <a:rPr lang="en-US" dirty="0" smtClean="0"/>
              <a:t>Great for performance and energy</a:t>
            </a:r>
          </a:p>
          <a:p>
            <a:pPr lvl="1"/>
            <a:r>
              <a:rPr lang="en-US" dirty="0" smtClean="0"/>
              <a:t>Examples: X86’s SSE/AVX, ARM’s NEON </a:t>
            </a:r>
          </a:p>
          <a:p>
            <a:r>
              <a:rPr lang="en-US" dirty="0" smtClean="0"/>
              <a:t>Programming for SIMD</a:t>
            </a:r>
          </a:p>
          <a:p>
            <a:pPr lvl="1"/>
            <a:r>
              <a:rPr lang="en-US" dirty="0" smtClean="0"/>
              <a:t>Assembly or compiler </a:t>
            </a:r>
            <a:r>
              <a:rPr lang="en-US" dirty="0" err="1" smtClean="0"/>
              <a:t>intrinsics</a:t>
            </a:r>
            <a:endParaRPr lang="en-US" dirty="0" smtClean="0"/>
          </a:p>
          <a:p>
            <a:pPr lvl="1"/>
            <a:r>
              <a:rPr lang="en-US" dirty="0" smtClean="0"/>
              <a:t>Preferred: Auto-</a:t>
            </a:r>
            <a:r>
              <a:rPr lang="en-US" dirty="0" err="1" smtClean="0"/>
              <a:t>vectorization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</a:t>
            </a:r>
            <a:r>
              <a:rPr lang="en-US" baseline="0" dirty="0" smtClean="0"/>
              <a:t>ompilers fail to auto-</a:t>
            </a:r>
            <a:r>
              <a:rPr lang="en-US" baseline="0" dirty="0" err="1" smtClean="0"/>
              <a:t>vectorize</a:t>
            </a:r>
            <a:r>
              <a:rPr lang="en-US" baseline="0" dirty="0" smtClean="0"/>
              <a:t> on most cases*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42900" y="2814145"/>
            <a:ext cx="8458200" cy="1229711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How can we broaden the scope of </a:t>
            </a:r>
            <a:r>
              <a:rPr lang="en-US" sz="3600" dirty="0" err="1" smtClean="0">
                <a:solidFill>
                  <a:schemeClr val="bg1"/>
                </a:solidFill>
              </a:rPr>
              <a:t>vectorization</a:t>
            </a:r>
            <a:r>
              <a:rPr lang="en-US" sz="3600" dirty="0" smtClean="0">
                <a:solidFill>
                  <a:schemeClr val="bg1"/>
                </a:solidFill>
              </a:rPr>
              <a:t>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1F637F-BDBE-488B-835C-1D62DA3FD1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1" y="6211670"/>
            <a:ext cx="6952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S. </a:t>
            </a:r>
            <a:r>
              <a:rPr lang="en-US" dirty="0" err="1" smtClean="0"/>
              <a:t>Maleki</a:t>
            </a:r>
            <a:r>
              <a:rPr lang="en-US" dirty="0" smtClean="0"/>
              <a:t> et al. An evaluation of </a:t>
            </a:r>
            <a:r>
              <a:rPr lang="en-US" dirty="0" err="1" smtClean="0"/>
              <a:t>vectorizing</a:t>
            </a:r>
            <a:r>
              <a:rPr lang="en-US" dirty="0" smtClean="0"/>
              <a:t> compilers.  In PACT 2011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17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42" name="AutoShape 278"/>
          <p:cNvSpPr>
            <a:spLocks noChangeAspect="1" noChangeArrowheads="1" noTextEdit="1"/>
          </p:cNvSpPr>
          <p:nvPr/>
        </p:nvSpPr>
        <p:spPr bwMode="auto">
          <a:xfrm>
            <a:off x="5076825" y="2205038"/>
            <a:ext cx="4579938" cy="331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30725" name="標題 3"/>
          <p:cNvSpPr>
            <a:spLocks noGrp="1"/>
          </p:cNvSpPr>
          <p:nvPr>
            <p:ph type="title"/>
          </p:nvPr>
        </p:nvSpPr>
        <p:spPr>
          <a:xfrm>
            <a:off x="464425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Compilation Tasks</a:t>
            </a:r>
            <a:endParaRPr lang="zh-TW" altLang="en-US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228600" y="1219200"/>
            <a:ext cx="5136776" cy="54451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TW" dirty="0" smtClean="0"/>
              <a:t>Identify loops to specialize </a:t>
            </a:r>
          </a:p>
          <a:p>
            <a:pPr eaLnBrk="1" hangingPunct="1">
              <a:defRPr/>
            </a:pPr>
            <a:r>
              <a:rPr lang="en-US" altLang="zh-TW" dirty="0" smtClean="0"/>
              <a:t>Construct AEPDG</a:t>
            </a:r>
          </a:p>
          <a:p>
            <a:pPr lvl="1" eaLnBrk="1" hangingPunct="1">
              <a:defRPr/>
            </a:pPr>
            <a:r>
              <a:rPr lang="en-US" altLang="zh-TW" dirty="0" smtClean="0"/>
              <a:t>Access PDG</a:t>
            </a:r>
          </a:p>
          <a:p>
            <a:pPr lvl="1" eaLnBrk="1" hangingPunct="1">
              <a:defRPr/>
            </a:pPr>
            <a:r>
              <a:rPr lang="en-US" altLang="zh-TW" dirty="0" smtClean="0"/>
              <a:t>Execute PDG</a:t>
            </a:r>
          </a:p>
          <a:p>
            <a:pPr>
              <a:defRPr/>
            </a:pPr>
            <a:r>
              <a:rPr lang="en-US" altLang="zh-TW" dirty="0" smtClean="0"/>
              <a:t>Perform Optimizations</a:t>
            </a:r>
          </a:p>
          <a:p>
            <a:pPr lvl="1">
              <a:defRPr/>
            </a:pPr>
            <a:r>
              <a:rPr lang="en-US" altLang="zh-TW" dirty="0" err="1" smtClean="0"/>
              <a:t>Vectorization</a:t>
            </a:r>
            <a:r>
              <a:rPr lang="en-US" altLang="zh-TW" dirty="0" smtClean="0"/>
              <a:t>, if possible</a:t>
            </a:r>
          </a:p>
          <a:p>
            <a:pPr eaLnBrk="1" hangingPunct="1">
              <a:defRPr/>
            </a:pPr>
            <a:r>
              <a:rPr lang="en-US" altLang="zh-TW" dirty="0" smtClean="0"/>
              <a:t>Schedule</a:t>
            </a:r>
          </a:p>
          <a:p>
            <a:pPr lvl="1">
              <a:defRPr/>
            </a:pPr>
            <a:r>
              <a:rPr lang="en-US" altLang="zh-TW" dirty="0" smtClean="0"/>
              <a:t>Execute PDG to </a:t>
            </a:r>
            <a:r>
              <a:rPr lang="en-US" altLang="zh-TW" dirty="0" err="1" smtClean="0"/>
              <a:t>DySER</a:t>
            </a:r>
            <a:endParaRPr lang="en-US" altLang="zh-TW" dirty="0" smtClean="0"/>
          </a:p>
          <a:p>
            <a:pPr lvl="1">
              <a:defRPr/>
            </a:pPr>
            <a:r>
              <a:rPr lang="en-US" altLang="zh-TW" dirty="0" smtClean="0"/>
              <a:t>Access PDG to Core</a:t>
            </a:r>
          </a:p>
          <a:p>
            <a:pPr eaLnBrk="1" hangingPunct="1">
              <a:defRPr/>
            </a:pPr>
            <a:endParaRPr lang="en-US" altLang="zh-TW" dirty="0" smtClean="0"/>
          </a:p>
        </p:txBody>
      </p:sp>
      <p:sp>
        <p:nvSpPr>
          <p:cNvPr id="30727" name="Slide Number Placeholder 10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930993" y="6483763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CEB9E5-6F3A-4A56-9218-8FBB7505C8AA}" type="slidenum">
              <a:rPr lang="zh-TW" altLang="en-US" smtClean="0">
                <a:solidFill>
                  <a:srgbClr val="000000"/>
                </a:solidFill>
              </a:rPr>
              <a:pPr/>
              <a:t>20</a:t>
            </a:fld>
            <a:endParaRPr lang="zh-TW" altLang="en-US" dirty="0" smtClean="0">
              <a:solidFill>
                <a:srgbClr val="000000"/>
              </a:solidFill>
            </a:endParaRPr>
          </a:p>
        </p:txBody>
      </p:sp>
      <p:grpSp>
        <p:nvGrpSpPr>
          <p:cNvPr id="2" name="Group 2"/>
          <p:cNvGrpSpPr/>
          <p:nvPr/>
        </p:nvGrpSpPr>
        <p:grpSpPr>
          <a:xfrm>
            <a:off x="6104313" y="1371600"/>
            <a:ext cx="2741677" cy="5228022"/>
            <a:chOff x="6104313" y="1371600"/>
            <a:chExt cx="2741677" cy="5228022"/>
          </a:xfrm>
        </p:grpSpPr>
        <p:grpSp>
          <p:nvGrpSpPr>
            <p:cNvPr id="3" name="Group 1"/>
            <p:cNvGrpSpPr/>
            <p:nvPr/>
          </p:nvGrpSpPr>
          <p:grpSpPr>
            <a:xfrm>
              <a:off x="6118300" y="5715000"/>
              <a:ext cx="2595413" cy="884622"/>
              <a:chOff x="6120606" y="5892237"/>
              <a:chExt cx="2595413" cy="88462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6120606" y="5892237"/>
                <a:ext cx="2590800" cy="884622"/>
              </a:xfrm>
              <a:prstGeom prst="rect">
                <a:avLst/>
              </a:prstGeom>
              <a:ln w="3175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 smtClean="0"/>
              </a:p>
              <a:p>
                <a:pPr algn="ctr"/>
                <a:r>
                  <a:rPr lang="en-US" sz="2400" b="1" dirty="0" smtClean="0"/>
                  <a:t>Core</a:t>
                </a:r>
                <a:r>
                  <a:rPr lang="en-US" sz="2400" dirty="0" smtClean="0"/>
                  <a:t>                 aaa</a:t>
                </a:r>
              </a:p>
              <a:p>
                <a:pPr algn="ctr"/>
                <a:endParaRPr lang="en-US" sz="2400" dirty="0"/>
              </a:p>
            </p:txBody>
          </p:sp>
          <p:sp>
            <p:nvSpPr>
              <p:cNvPr id="14" name="Flowchart: Process 13"/>
              <p:cNvSpPr/>
              <p:nvPr/>
            </p:nvSpPr>
            <p:spPr>
              <a:xfrm>
                <a:off x="7772400" y="5892237"/>
                <a:ext cx="943619" cy="768763"/>
              </a:xfrm>
              <a:prstGeom prst="flowChartProcess">
                <a:avLst/>
              </a:prstGeom>
              <a:ln w="31750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DySER</a:t>
                </a:r>
                <a:endParaRPr lang="en-US" b="1" dirty="0"/>
              </a:p>
            </p:txBody>
          </p:sp>
          <p:sp>
            <p:nvSpPr>
              <p:cNvPr id="12" name="Left-Right Arrow 11"/>
              <p:cNvSpPr/>
              <p:nvPr/>
            </p:nvSpPr>
            <p:spPr>
              <a:xfrm>
                <a:off x="7181456" y="6183383"/>
                <a:ext cx="667144" cy="348456"/>
              </a:xfrm>
              <a:prstGeom prst="leftRightArrow">
                <a:avLst/>
              </a:prstGeom>
              <a:ln w="31750"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4" name="Down Arrow 23"/>
            <p:cNvSpPr/>
            <p:nvPr/>
          </p:nvSpPr>
          <p:spPr>
            <a:xfrm>
              <a:off x="7997793" y="5181600"/>
              <a:ext cx="432594" cy="609600"/>
            </a:xfrm>
            <a:prstGeom prst="downArrow">
              <a:avLst/>
            </a:prstGeom>
            <a:gradFill>
              <a:gsLst>
                <a:gs pos="0">
                  <a:schemeClr val="dk1">
                    <a:tint val="40000"/>
                    <a:satMod val="350000"/>
                  </a:schemeClr>
                </a:gs>
                <a:gs pos="78000">
                  <a:schemeClr val="tx1">
                    <a:lumMod val="50000"/>
                    <a:lumOff val="50000"/>
                  </a:schemeClr>
                </a:gs>
                <a:gs pos="100000">
                  <a:schemeClr val="tx1"/>
                </a:gs>
              </a:gsLst>
            </a:gradFill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7582190" y="5105400"/>
              <a:ext cx="1263800" cy="3333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Scheduling</a:t>
              </a:r>
              <a:endParaRPr lang="en-US" dirty="0"/>
            </a:p>
          </p:txBody>
        </p:sp>
        <p:sp>
          <p:nvSpPr>
            <p:cNvPr id="188" name="Down Arrow 187"/>
            <p:cNvSpPr/>
            <p:nvPr/>
          </p:nvSpPr>
          <p:spPr>
            <a:xfrm>
              <a:off x="7997793" y="4663935"/>
              <a:ext cx="432594" cy="441465"/>
            </a:xfrm>
            <a:prstGeom prst="downArrow">
              <a:avLst/>
            </a:prstGeom>
            <a:gradFill>
              <a:gsLst>
                <a:gs pos="0">
                  <a:schemeClr val="dk1">
                    <a:tint val="40000"/>
                    <a:satMod val="350000"/>
                  </a:schemeClr>
                </a:gs>
                <a:gs pos="78000">
                  <a:schemeClr val="tx1">
                    <a:lumMod val="50000"/>
                    <a:lumOff val="50000"/>
                  </a:schemeClr>
                </a:gs>
                <a:gs pos="100000">
                  <a:schemeClr val="tx1"/>
                </a:gs>
              </a:gsLst>
            </a:gradFill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Down Arrow 188"/>
            <p:cNvSpPr/>
            <p:nvPr/>
          </p:nvSpPr>
          <p:spPr>
            <a:xfrm>
              <a:off x="6386088" y="4795828"/>
              <a:ext cx="432594" cy="995372"/>
            </a:xfrm>
            <a:prstGeom prst="downArrow">
              <a:avLst/>
            </a:prstGeom>
            <a:gradFill>
              <a:gsLst>
                <a:gs pos="0">
                  <a:schemeClr val="dk1">
                    <a:tint val="40000"/>
                    <a:satMod val="350000"/>
                  </a:schemeClr>
                </a:gs>
                <a:gs pos="78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</a:gradFill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Rounded Rectangle 181"/>
            <p:cNvSpPr/>
            <p:nvPr/>
          </p:nvSpPr>
          <p:spPr>
            <a:xfrm>
              <a:off x="6120606" y="4361401"/>
              <a:ext cx="2590800" cy="434427"/>
            </a:xfrm>
            <a:prstGeom prst="roundRect">
              <a:avLst/>
            </a:prstGeom>
            <a:ln w="3175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Optimization</a:t>
              </a:r>
              <a:endParaRPr lang="en-US" dirty="0"/>
            </a:p>
          </p:txBody>
        </p:sp>
        <p:sp>
          <p:nvSpPr>
            <p:cNvPr id="186" name="Down Arrow 185"/>
            <p:cNvSpPr/>
            <p:nvPr/>
          </p:nvSpPr>
          <p:spPr>
            <a:xfrm>
              <a:off x="6412116" y="3938170"/>
              <a:ext cx="432594" cy="435323"/>
            </a:xfrm>
            <a:prstGeom prst="downArrow">
              <a:avLst/>
            </a:prstGeom>
            <a:gradFill>
              <a:gsLst>
                <a:gs pos="0">
                  <a:schemeClr val="dk1">
                    <a:tint val="40000"/>
                    <a:satMod val="350000"/>
                  </a:schemeClr>
                </a:gs>
                <a:gs pos="78000">
                  <a:schemeClr val="tx1">
                    <a:lumMod val="50000"/>
                    <a:lumOff val="50000"/>
                  </a:schemeClr>
                </a:gs>
                <a:gs pos="100000">
                  <a:schemeClr val="tx1"/>
                </a:gs>
              </a:gsLst>
            </a:gradFill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Down Arrow 186"/>
            <p:cNvSpPr/>
            <p:nvPr/>
          </p:nvSpPr>
          <p:spPr>
            <a:xfrm>
              <a:off x="7997793" y="3938171"/>
              <a:ext cx="432594" cy="405532"/>
            </a:xfrm>
            <a:prstGeom prst="downArrow">
              <a:avLst/>
            </a:prstGeom>
            <a:gradFill>
              <a:gsLst>
                <a:gs pos="0">
                  <a:schemeClr val="dk1">
                    <a:tint val="40000"/>
                    <a:satMod val="350000"/>
                  </a:schemeClr>
                </a:gs>
                <a:gs pos="78000">
                  <a:schemeClr val="tx1">
                    <a:lumMod val="50000"/>
                    <a:lumOff val="50000"/>
                  </a:schemeClr>
                </a:gs>
                <a:gs pos="100000">
                  <a:schemeClr val="tx1"/>
                </a:gs>
              </a:gsLst>
            </a:gradFill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14"/>
            <p:cNvGrpSpPr/>
            <p:nvPr/>
          </p:nvGrpSpPr>
          <p:grpSpPr>
            <a:xfrm>
              <a:off x="6104313" y="3319935"/>
              <a:ext cx="2623387" cy="685800"/>
              <a:chOff x="5682413" y="3420365"/>
              <a:chExt cx="2623387" cy="685800"/>
            </a:xfrm>
          </p:grpSpPr>
          <p:sp>
            <p:nvSpPr>
              <p:cNvPr id="13" name="Flowchart: Multidocument 12"/>
              <p:cNvSpPr/>
              <p:nvPr/>
            </p:nvSpPr>
            <p:spPr>
              <a:xfrm>
                <a:off x="7315200" y="3420365"/>
                <a:ext cx="990600" cy="685800"/>
              </a:xfrm>
              <a:prstGeom prst="flowChartMultidocument">
                <a:avLst/>
              </a:prstGeom>
              <a:ln w="31750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650" dirty="0" smtClean="0"/>
                  <a:t>Execute Code</a:t>
                </a:r>
                <a:endParaRPr lang="en-US" sz="1650" dirty="0"/>
              </a:p>
            </p:txBody>
          </p:sp>
          <p:sp>
            <p:nvSpPr>
              <p:cNvPr id="183" name="Flowchart: Multidocument 182"/>
              <p:cNvSpPr/>
              <p:nvPr/>
            </p:nvSpPr>
            <p:spPr>
              <a:xfrm>
                <a:off x="5682413" y="3420365"/>
                <a:ext cx="990600" cy="685800"/>
              </a:xfrm>
              <a:prstGeom prst="flowChartMultidocument">
                <a:avLst/>
              </a:prstGeom>
              <a:ln w="3175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650" dirty="0" smtClean="0"/>
                  <a:t>Access Code</a:t>
                </a:r>
                <a:endParaRPr lang="en-US" sz="1650" dirty="0"/>
              </a:p>
            </p:txBody>
          </p:sp>
        </p:grpSp>
        <p:sp>
          <p:nvSpPr>
            <p:cNvPr id="184" name="Down Arrow 183"/>
            <p:cNvSpPr/>
            <p:nvPr/>
          </p:nvSpPr>
          <p:spPr>
            <a:xfrm>
              <a:off x="7866706" y="2901303"/>
              <a:ext cx="432594" cy="437424"/>
            </a:xfrm>
            <a:prstGeom prst="downArrow">
              <a:avLst/>
            </a:prstGeom>
            <a:gradFill>
              <a:gsLst>
                <a:gs pos="0">
                  <a:schemeClr val="dk1">
                    <a:tint val="40000"/>
                    <a:satMod val="350000"/>
                  </a:schemeClr>
                </a:gs>
                <a:gs pos="78000">
                  <a:schemeClr val="tx1">
                    <a:lumMod val="50000"/>
                    <a:lumOff val="50000"/>
                  </a:schemeClr>
                </a:gs>
                <a:gs pos="100000">
                  <a:schemeClr val="tx1"/>
                </a:gs>
              </a:gsLst>
            </a:gradFill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6546700" y="2902391"/>
              <a:ext cx="432594" cy="437424"/>
            </a:xfrm>
            <a:prstGeom prst="downArrow">
              <a:avLst/>
            </a:prstGeom>
            <a:gradFill>
              <a:gsLst>
                <a:gs pos="0">
                  <a:schemeClr val="dk1">
                    <a:tint val="40000"/>
                    <a:satMod val="350000"/>
                  </a:schemeClr>
                </a:gs>
                <a:gs pos="78000">
                  <a:schemeClr val="tx1">
                    <a:lumMod val="50000"/>
                    <a:lumOff val="50000"/>
                  </a:schemeClr>
                </a:gs>
                <a:gs pos="100000">
                  <a:schemeClr val="tx1"/>
                </a:gs>
              </a:gsLst>
            </a:gradFill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6273006" y="2315395"/>
              <a:ext cx="2286000" cy="593719"/>
            </a:xfrm>
            <a:prstGeom prst="roundRect">
              <a:avLst/>
            </a:prstGeom>
            <a:ln w="3175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Region Identification Partitioning</a:t>
              </a:r>
              <a:endParaRPr lang="en-US" dirty="0"/>
            </a:p>
          </p:txBody>
        </p:sp>
        <p:sp>
          <p:nvSpPr>
            <p:cNvPr id="185" name="Down Arrow 184"/>
            <p:cNvSpPr/>
            <p:nvPr/>
          </p:nvSpPr>
          <p:spPr>
            <a:xfrm>
              <a:off x="7163090" y="1973950"/>
              <a:ext cx="432594" cy="344071"/>
            </a:xfrm>
            <a:prstGeom prst="downArrow">
              <a:avLst/>
            </a:prstGeom>
            <a:gradFill>
              <a:gsLst>
                <a:gs pos="0">
                  <a:schemeClr val="dk1">
                    <a:tint val="40000"/>
                    <a:satMod val="350000"/>
                  </a:schemeClr>
                </a:gs>
                <a:gs pos="78000">
                  <a:schemeClr val="tx1">
                    <a:lumMod val="50000"/>
                    <a:lumOff val="50000"/>
                  </a:schemeClr>
                </a:gs>
                <a:gs pos="100000">
                  <a:schemeClr val="tx1"/>
                </a:gs>
              </a:gsLst>
            </a:gradFill>
            <a:ln w="317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Folded Corner 7"/>
            <p:cNvSpPr/>
            <p:nvPr/>
          </p:nvSpPr>
          <p:spPr>
            <a:xfrm>
              <a:off x="6425406" y="1371600"/>
              <a:ext cx="1981200" cy="619125"/>
            </a:xfrm>
            <a:prstGeom prst="foldedCorner">
              <a:avLst/>
            </a:prstGeom>
            <a:ln w="3175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Application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34863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Oval 131"/>
          <p:cNvSpPr/>
          <p:nvPr/>
        </p:nvSpPr>
        <p:spPr>
          <a:xfrm rot="16200000">
            <a:off x="6316829" y="4549518"/>
            <a:ext cx="588037" cy="247550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Oval 129"/>
          <p:cNvSpPr/>
          <p:nvPr/>
        </p:nvSpPr>
        <p:spPr>
          <a:xfrm rot="16200000">
            <a:off x="6039617" y="2130144"/>
            <a:ext cx="588037" cy="302992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9469"/>
            <a:ext cx="8229600" cy="990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can again leverage loop properties.</a:t>
            </a:r>
          </a:p>
          <a:p>
            <a:pPr lvl="1"/>
            <a:r>
              <a:rPr lang="en-US" dirty="0" smtClean="0"/>
              <a:t>Simply unroll the loop further, “Cloning” the region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433021" y="4115707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+mj-lt"/>
              </a:rPr>
              <a:t>×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086847" y="4872761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  <a:latin typeface="+mj-lt"/>
              </a:rPr>
              <a:t>+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1" name="Straight Arrow Connector 10"/>
          <p:cNvCxnSpPr>
            <a:stCxn id="9" idx="5"/>
            <a:endCxn id="10" idx="1"/>
          </p:cNvCxnSpPr>
          <p:nvPr/>
        </p:nvCxnSpPr>
        <p:spPr bwMode="auto">
          <a:xfrm>
            <a:off x="1888306" y="4505952"/>
            <a:ext cx="276656" cy="4337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0"/>
          <p:cNvGrpSpPr/>
          <p:nvPr/>
        </p:nvGrpSpPr>
        <p:grpSpPr>
          <a:xfrm>
            <a:off x="1511136" y="2966867"/>
            <a:ext cx="377170" cy="926222"/>
            <a:chOff x="4149450" y="1909876"/>
            <a:chExt cx="357959" cy="879044"/>
          </a:xfrm>
        </p:grpSpPr>
        <p:sp>
          <p:nvSpPr>
            <p:cNvPr id="22" name="Rectangle 38"/>
            <p:cNvSpPr/>
            <p:nvPr/>
          </p:nvSpPr>
          <p:spPr bwMode="auto">
            <a:xfrm>
              <a:off x="4149450" y="256519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a[0]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38"/>
            <p:cNvSpPr/>
            <p:nvPr/>
          </p:nvSpPr>
          <p:spPr bwMode="auto">
            <a:xfrm>
              <a:off x="4149450" y="234675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a[1]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38"/>
            <p:cNvSpPr/>
            <p:nvPr/>
          </p:nvSpPr>
          <p:spPr bwMode="auto">
            <a:xfrm>
              <a:off x="4149450" y="212831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a[2]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38"/>
            <p:cNvSpPr/>
            <p:nvPr/>
          </p:nvSpPr>
          <p:spPr bwMode="auto">
            <a:xfrm>
              <a:off x="4149450" y="190987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a[3]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2" name="Straight Arrow Connector 41"/>
          <p:cNvCxnSpPr>
            <a:endCxn id="9" idx="0"/>
          </p:cNvCxnSpPr>
          <p:nvPr/>
        </p:nvCxnSpPr>
        <p:spPr bwMode="auto">
          <a:xfrm>
            <a:off x="1699721" y="3932757"/>
            <a:ext cx="0" cy="1829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 bwMode="auto">
          <a:xfrm>
            <a:off x="2369072" y="3939128"/>
            <a:ext cx="0" cy="9336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0" idx="4"/>
          </p:cNvCxnSpPr>
          <p:nvPr/>
        </p:nvCxnSpPr>
        <p:spPr bwMode="auto">
          <a:xfrm>
            <a:off x="2353547" y="5329961"/>
            <a:ext cx="0" cy="23935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54"/>
          <p:cNvGrpSpPr/>
          <p:nvPr/>
        </p:nvGrpSpPr>
        <p:grpSpPr>
          <a:xfrm>
            <a:off x="2180487" y="2966867"/>
            <a:ext cx="377170" cy="926222"/>
            <a:chOff x="4149450" y="1909876"/>
            <a:chExt cx="357959" cy="879044"/>
          </a:xfrm>
        </p:grpSpPr>
        <p:sp>
          <p:nvSpPr>
            <p:cNvPr id="56" name="Rectangle 38"/>
            <p:cNvSpPr/>
            <p:nvPr/>
          </p:nvSpPr>
          <p:spPr bwMode="auto">
            <a:xfrm>
              <a:off x="4149450" y="256519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b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[0]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38"/>
            <p:cNvSpPr/>
            <p:nvPr/>
          </p:nvSpPr>
          <p:spPr bwMode="auto">
            <a:xfrm>
              <a:off x="4149450" y="234675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b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[1]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38"/>
            <p:cNvSpPr/>
            <p:nvPr/>
          </p:nvSpPr>
          <p:spPr bwMode="auto">
            <a:xfrm>
              <a:off x="4149450" y="212831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b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[2]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38"/>
            <p:cNvSpPr/>
            <p:nvPr/>
          </p:nvSpPr>
          <p:spPr bwMode="auto">
            <a:xfrm>
              <a:off x="4149450" y="190987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b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[3]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9"/>
          <p:cNvGrpSpPr/>
          <p:nvPr/>
        </p:nvGrpSpPr>
        <p:grpSpPr>
          <a:xfrm>
            <a:off x="2164962" y="5594888"/>
            <a:ext cx="377170" cy="926222"/>
            <a:chOff x="4149450" y="1909876"/>
            <a:chExt cx="357959" cy="879044"/>
          </a:xfrm>
        </p:grpSpPr>
        <p:sp>
          <p:nvSpPr>
            <p:cNvPr id="61" name="Rectangle 38"/>
            <p:cNvSpPr/>
            <p:nvPr/>
          </p:nvSpPr>
          <p:spPr bwMode="auto">
            <a:xfrm>
              <a:off x="4149450" y="256519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c[0]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38"/>
            <p:cNvSpPr/>
            <p:nvPr/>
          </p:nvSpPr>
          <p:spPr bwMode="auto">
            <a:xfrm>
              <a:off x="4149450" y="234675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c[1]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38"/>
            <p:cNvSpPr/>
            <p:nvPr/>
          </p:nvSpPr>
          <p:spPr bwMode="auto">
            <a:xfrm>
              <a:off x="4149450" y="212831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c[2]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38"/>
            <p:cNvSpPr/>
            <p:nvPr/>
          </p:nvSpPr>
          <p:spPr bwMode="auto">
            <a:xfrm>
              <a:off x="4149450" y="190987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c[3]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Oval 64"/>
          <p:cNvSpPr/>
          <p:nvPr/>
        </p:nvSpPr>
        <p:spPr>
          <a:xfrm>
            <a:off x="5075545" y="4094552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</a:rPr>
              <a:t>×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5729371" y="4851606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  <a:latin typeface="+mj-lt"/>
              </a:rPr>
              <a:t>+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67" name="Straight Arrow Connector 66"/>
          <p:cNvCxnSpPr>
            <a:stCxn id="65" idx="5"/>
            <a:endCxn id="66" idx="1"/>
          </p:cNvCxnSpPr>
          <p:nvPr/>
        </p:nvCxnSpPr>
        <p:spPr bwMode="auto">
          <a:xfrm>
            <a:off x="5530830" y="4484797"/>
            <a:ext cx="276656" cy="4337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7"/>
          <p:cNvGrpSpPr/>
          <p:nvPr/>
        </p:nvGrpSpPr>
        <p:grpSpPr>
          <a:xfrm>
            <a:off x="5153660" y="2945712"/>
            <a:ext cx="377170" cy="926222"/>
            <a:chOff x="4149450" y="1909876"/>
            <a:chExt cx="357959" cy="879044"/>
          </a:xfrm>
        </p:grpSpPr>
        <p:sp>
          <p:nvSpPr>
            <p:cNvPr id="69" name="Rectangle 38"/>
            <p:cNvSpPr/>
            <p:nvPr/>
          </p:nvSpPr>
          <p:spPr bwMode="auto">
            <a:xfrm>
              <a:off x="4149450" y="256519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a[0]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38"/>
            <p:cNvSpPr/>
            <p:nvPr/>
          </p:nvSpPr>
          <p:spPr bwMode="auto">
            <a:xfrm>
              <a:off x="4149450" y="234675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a[2]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angle 38"/>
            <p:cNvSpPr/>
            <p:nvPr/>
          </p:nvSpPr>
          <p:spPr bwMode="auto">
            <a:xfrm>
              <a:off x="4149450" y="212831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angle 38"/>
            <p:cNvSpPr/>
            <p:nvPr/>
          </p:nvSpPr>
          <p:spPr bwMode="auto">
            <a:xfrm>
              <a:off x="4149450" y="190987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3" name="Straight Arrow Connector 72"/>
          <p:cNvCxnSpPr>
            <a:endCxn id="65" idx="0"/>
          </p:cNvCxnSpPr>
          <p:nvPr/>
        </p:nvCxnSpPr>
        <p:spPr bwMode="auto">
          <a:xfrm>
            <a:off x="5342245" y="3911602"/>
            <a:ext cx="0" cy="1829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 bwMode="auto">
          <a:xfrm>
            <a:off x="6011596" y="3917973"/>
            <a:ext cx="0" cy="9336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6" idx="4"/>
          </p:cNvCxnSpPr>
          <p:nvPr/>
        </p:nvCxnSpPr>
        <p:spPr bwMode="auto">
          <a:xfrm>
            <a:off x="5996071" y="5308806"/>
            <a:ext cx="0" cy="23935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5"/>
          <p:cNvGrpSpPr/>
          <p:nvPr/>
        </p:nvGrpSpPr>
        <p:grpSpPr>
          <a:xfrm>
            <a:off x="5823011" y="2945712"/>
            <a:ext cx="377170" cy="926222"/>
            <a:chOff x="4149450" y="1909876"/>
            <a:chExt cx="357959" cy="879044"/>
          </a:xfrm>
        </p:grpSpPr>
        <p:sp>
          <p:nvSpPr>
            <p:cNvPr id="77" name="Rectangle 38"/>
            <p:cNvSpPr/>
            <p:nvPr/>
          </p:nvSpPr>
          <p:spPr bwMode="auto">
            <a:xfrm>
              <a:off x="4149450" y="256519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b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[0]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38"/>
            <p:cNvSpPr/>
            <p:nvPr/>
          </p:nvSpPr>
          <p:spPr bwMode="auto">
            <a:xfrm>
              <a:off x="4149450" y="234675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b[2]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angle 38"/>
            <p:cNvSpPr/>
            <p:nvPr/>
          </p:nvSpPr>
          <p:spPr bwMode="auto">
            <a:xfrm>
              <a:off x="4149450" y="212831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angle 38"/>
            <p:cNvSpPr/>
            <p:nvPr/>
          </p:nvSpPr>
          <p:spPr bwMode="auto">
            <a:xfrm>
              <a:off x="4149450" y="190987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80"/>
          <p:cNvGrpSpPr/>
          <p:nvPr/>
        </p:nvGrpSpPr>
        <p:grpSpPr>
          <a:xfrm>
            <a:off x="5807486" y="5573733"/>
            <a:ext cx="377170" cy="926222"/>
            <a:chOff x="4149450" y="1909876"/>
            <a:chExt cx="357959" cy="879044"/>
          </a:xfrm>
        </p:grpSpPr>
        <p:sp>
          <p:nvSpPr>
            <p:cNvPr id="82" name="Rectangle 38"/>
            <p:cNvSpPr/>
            <p:nvPr/>
          </p:nvSpPr>
          <p:spPr bwMode="auto">
            <a:xfrm>
              <a:off x="4149450" y="256519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38"/>
            <p:cNvSpPr/>
            <p:nvPr/>
          </p:nvSpPr>
          <p:spPr bwMode="auto">
            <a:xfrm>
              <a:off x="4149450" y="234675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Rectangle 38"/>
            <p:cNvSpPr/>
            <p:nvPr/>
          </p:nvSpPr>
          <p:spPr bwMode="auto">
            <a:xfrm>
              <a:off x="4149450" y="212831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c[2]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angle 38"/>
            <p:cNvSpPr/>
            <p:nvPr/>
          </p:nvSpPr>
          <p:spPr bwMode="auto">
            <a:xfrm>
              <a:off x="4149450" y="190987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c[0]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07" name="Oval 106"/>
          <p:cNvSpPr/>
          <p:nvPr/>
        </p:nvSpPr>
        <p:spPr>
          <a:xfrm>
            <a:off x="6432774" y="4094552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</a:rPr>
              <a:t>×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7086600" y="4851606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  <a:latin typeface="+mj-lt"/>
              </a:rPr>
              <a:t>+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09" name="Straight Arrow Connector 108"/>
          <p:cNvCxnSpPr>
            <a:stCxn id="107" idx="5"/>
            <a:endCxn id="108" idx="1"/>
          </p:cNvCxnSpPr>
          <p:nvPr/>
        </p:nvCxnSpPr>
        <p:spPr bwMode="auto">
          <a:xfrm>
            <a:off x="6888059" y="4484797"/>
            <a:ext cx="276656" cy="4337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09"/>
          <p:cNvGrpSpPr/>
          <p:nvPr/>
        </p:nvGrpSpPr>
        <p:grpSpPr>
          <a:xfrm>
            <a:off x="6509366" y="2945712"/>
            <a:ext cx="377170" cy="926222"/>
            <a:chOff x="4149450" y="1909876"/>
            <a:chExt cx="357959" cy="879044"/>
          </a:xfrm>
        </p:grpSpPr>
        <p:sp>
          <p:nvSpPr>
            <p:cNvPr id="111" name="Rectangle 38"/>
            <p:cNvSpPr/>
            <p:nvPr/>
          </p:nvSpPr>
          <p:spPr bwMode="auto">
            <a:xfrm>
              <a:off x="4149450" y="256519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a[1]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angle 38"/>
            <p:cNvSpPr/>
            <p:nvPr/>
          </p:nvSpPr>
          <p:spPr bwMode="auto">
            <a:xfrm>
              <a:off x="4149450" y="234675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a[3]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38"/>
            <p:cNvSpPr/>
            <p:nvPr/>
          </p:nvSpPr>
          <p:spPr bwMode="auto">
            <a:xfrm>
              <a:off x="4149450" y="212831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angle 38"/>
            <p:cNvSpPr/>
            <p:nvPr/>
          </p:nvSpPr>
          <p:spPr bwMode="auto">
            <a:xfrm>
              <a:off x="4149450" y="190987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5" name="Straight Arrow Connector 114"/>
          <p:cNvCxnSpPr>
            <a:endCxn id="107" idx="0"/>
          </p:cNvCxnSpPr>
          <p:nvPr/>
        </p:nvCxnSpPr>
        <p:spPr bwMode="auto">
          <a:xfrm>
            <a:off x="6699474" y="3911602"/>
            <a:ext cx="0" cy="1829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 bwMode="auto">
          <a:xfrm>
            <a:off x="7368825" y="3917973"/>
            <a:ext cx="0" cy="9336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8" idx="4"/>
          </p:cNvCxnSpPr>
          <p:nvPr/>
        </p:nvCxnSpPr>
        <p:spPr bwMode="auto">
          <a:xfrm>
            <a:off x="7353300" y="5308806"/>
            <a:ext cx="0" cy="23935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17"/>
          <p:cNvGrpSpPr/>
          <p:nvPr/>
        </p:nvGrpSpPr>
        <p:grpSpPr>
          <a:xfrm>
            <a:off x="7178717" y="2945712"/>
            <a:ext cx="377170" cy="926222"/>
            <a:chOff x="4149450" y="1909876"/>
            <a:chExt cx="357959" cy="879044"/>
          </a:xfrm>
        </p:grpSpPr>
        <p:sp>
          <p:nvSpPr>
            <p:cNvPr id="119" name="Rectangle 38"/>
            <p:cNvSpPr/>
            <p:nvPr/>
          </p:nvSpPr>
          <p:spPr bwMode="auto">
            <a:xfrm>
              <a:off x="4149450" y="256519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b[1]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angle 38"/>
            <p:cNvSpPr/>
            <p:nvPr/>
          </p:nvSpPr>
          <p:spPr bwMode="auto">
            <a:xfrm>
              <a:off x="4149450" y="234675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b[3]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38"/>
            <p:cNvSpPr/>
            <p:nvPr/>
          </p:nvSpPr>
          <p:spPr bwMode="auto">
            <a:xfrm>
              <a:off x="4149450" y="212831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angle 38"/>
            <p:cNvSpPr/>
            <p:nvPr/>
          </p:nvSpPr>
          <p:spPr bwMode="auto">
            <a:xfrm>
              <a:off x="4149450" y="190987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22"/>
          <p:cNvGrpSpPr/>
          <p:nvPr/>
        </p:nvGrpSpPr>
        <p:grpSpPr>
          <a:xfrm>
            <a:off x="7164715" y="5573733"/>
            <a:ext cx="377170" cy="926222"/>
            <a:chOff x="4149450" y="1909876"/>
            <a:chExt cx="357959" cy="879044"/>
          </a:xfrm>
        </p:grpSpPr>
        <p:sp>
          <p:nvSpPr>
            <p:cNvPr id="124" name="Rectangle 38"/>
            <p:cNvSpPr/>
            <p:nvPr/>
          </p:nvSpPr>
          <p:spPr bwMode="auto">
            <a:xfrm>
              <a:off x="4149450" y="256519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angle 38"/>
            <p:cNvSpPr/>
            <p:nvPr/>
          </p:nvSpPr>
          <p:spPr bwMode="auto">
            <a:xfrm>
              <a:off x="4149450" y="234675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angle 38"/>
            <p:cNvSpPr/>
            <p:nvPr/>
          </p:nvSpPr>
          <p:spPr bwMode="auto">
            <a:xfrm>
              <a:off x="4149450" y="212831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c[3]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7" name="Rectangle 38"/>
            <p:cNvSpPr/>
            <p:nvPr/>
          </p:nvSpPr>
          <p:spPr bwMode="auto">
            <a:xfrm>
              <a:off x="4149450" y="1909876"/>
              <a:ext cx="357959" cy="223724"/>
            </a:xfrm>
            <a:custGeom>
              <a:avLst/>
              <a:gdLst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35898 h 520530"/>
                <a:gd name="connsiteX1" fmla="*/ 484632 w 484632"/>
                <a:gd name="connsiteY1" fmla="*/ 35898 h 520530"/>
                <a:gd name="connsiteX2" fmla="*/ 484632 w 484632"/>
                <a:gd name="connsiteY2" fmla="*/ 520530 h 520530"/>
                <a:gd name="connsiteX3" fmla="*/ 0 w 484632"/>
                <a:gd name="connsiteY3" fmla="*/ 520530 h 520530"/>
                <a:gd name="connsiteX4" fmla="*/ 0 w 484632"/>
                <a:gd name="connsiteY4" fmla="*/ 35898 h 520530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  <a:gd name="connsiteX0" fmla="*/ 0 w 484632"/>
                <a:gd name="connsiteY0" fmla="*/ 0 h 484632"/>
                <a:gd name="connsiteX1" fmla="*/ 484632 w 484632"/>
                <a:gd name="connsiteY1" fmla="*/ 0 h 484632"/>
                <a:gd name="connsiteX2" fmla="*/ 484632 w 484632"/>
                <a:gd name="connsiteY2" fmla="*/ 484632 h 484632"/>
                <a:gd name="connsiteX3" fmla="*/ 0 w 484632"/>
                <a:gd name="connsiteY3" fmla="*/ 484632 h 484632"/>
                <a:gd name="connsiteX4" fmla="*/ 0 w 484632"/>
                <a:gd name="connsiteY4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632" h="484632">
                  <a:moveTo>
                    <a:pt x="0" y="0"/>
                  </a:moveTo>
                  <a:lnTo>
                    <a:pt x="484632" y="0"/>
                  </a:lnTo>
                  <a:lnTo>
                    <a:pt x="484632" y="484632"/>
                  </a:lnTo>
                  <a:lnTo>
                    <a:pt x="0" y="484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c[1]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72" name="Right Brace 171"/>
          <p:cNvSpPr/>
          <p:nvPr/>
        </p:nvSpPr>
        <p:spPr>
          <a:xfrm rot="10800000">
            <a:off x="995314" y="2966867"/>
            <a:ext cx="228600" cy="938186"/>
          </a:xfrm>
          <a:prstGeom prst="rightBrace">
            <a:avLst>
              <a:gd name="adj1" fmla="val 4754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226236" y="3107649"/>
            <a:ext cx="737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</a:t>
            </a:r>
          </a:p>
          <a:p>
            <a:r>
              <a:rPr lang="en-US" dirty="0" smtClean="0"/>
              <a:t>FIFO</a:t>
            </a:r>
            <a:endParaRPr lang="en-US" dirty="0"/>
          </a:p>
        </p:txBody>
      </p:sp>
      <p:sp>
        <p:nvSpPr>
          <p:cNvPr id="174" name="Right Brace 173"/>
          <p:cNvSpPr/>
          <p:nvPr/>
        </p:nvSpPr>
        <p:spPr>
          <a:xfrm rot="10800000">
            <a:off x="1042379" y="5592335"/>
            <a:ext cx="228600" cy="938186"/>
          </a:xfrm>
          <a:prstGeom prst="rightBrace">
            <a:avLst>
              <a:gd name="adj1" fmla="val 4754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233314" y="5733117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</a:p>
          <a:p>
            <a:r>
              <a:rPr lang="en-US" dirty="0" smtClean="0"/>
              <a:t>FIFO</a:t>
            </a:r>
            <a:endParaRPr lang="en-US" dirty="0"/>
          </a:p>
        </p:txBody>
      </p:sp>
      <p:sp>
        <p:nvSpPr>
          <p:cNvPr id="176" name="Right Brace 175"/>
          <p:cNvSpPr/>
          <p:nvPr/>
        </p:nvSpPr>
        <p:spPr>
          <a:xfrm rot="10800000">
            <a:off x="995314" y="4113570"/>
            <a:ext cx="228600" cy="1336070"/>
          </a:xfrm>
          <a:prstGeom prst="rightBrace">
            <a:avLst>
              <a:gd name="adj1" fmla="val 4754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" name="TextBox 176"/>
          <p:cNvSpPr txBox="1"/>
          <p:nvPr/>
        </p:nvSpPr>
        <p:spPr>
          <a:xfrm>
            <a:off x="80914" y="4465958"/>
            <a:ext cx="915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Execute</a:t>
            </a:r>
          </a:p>
          <a:p>
            <a:r>
              <a:rPr lang="en-US" dirty="0" smtClean="0"/>
              <a:t>Region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1661933" y="2450068"/>
            <a:ext cx="81657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 smtClean="0"/>
              <a:t>Before</a:t>
            </a:r>
            <a:endParaRPr lang="en-US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6067550" y="2450068"/>
            <a:ext cx="67236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 smtClean="0"/>
              <a:t>After</a:t>
            </a:r>
            <a:endParaRPr lang="en-US" b="1" dirty="0"/>
          </a:p>
        </p:txBody>
      </p:sp>
      <p:sp>
        <p:nvSpPr>
          <p:cNvPr id="86" name="Slide Number Placeholder 10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CEB9E5-6F3A-4A56-9218-8FBB7505C8AA}" type="slidenum">
              <a:rPr lang="zh-TW" altLang="en-US" smtClean="0">
                <a:solidFill>
                  <a:srgbClr val="000000"/>
                </a:solidFill>
              </a:rPr>
              <a:pPr/>
              <a:t>21</a:t>
            </a:fld>
            <a:endParaRPr lang="zh-TW" altLang="en-US" dirty="0" smtClean="0">
              <a:solidFill>
                <a:srgbClr val="000000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 flipV="1">
            <a:off x="4419600" y="3884658"/>
            <a:ext cx="399071" cy="521286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4419600" y="5080206"/>
            <a:ext cx="734060" cy="611392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568264" y="4384789"/>
            <a:ext cx="1250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Also Uses</a:t>
            </a:r>
          </a:p>
          <a:p>
            <a:r>
              <a:rPr lang="en-US" dirty="0" smtClean="0"/>
              <a:t>Flexible I/O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12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30" grpId="0" animBg="1"/>
      <p:bldP spid="65" grpId="0" animBg="1"/>
      <p:bldP spid="66" grpId="0" animBg="1"/>
      <p:bldP spid="107" grpId="0" animBg="1"/>
      <p:bldP spid="108" grpId="0" animBg="1"/>
      <p:bldP spid="8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 </a:t>
            </a:r>
            <a:r>
              <a:rPr lang="en-US" dirty="0"/>
              <a:t>L</a:t>
            </a:r>
            <a:r>
              <a:rPr lang="en-US" dirty="0" smtClean="0"/>
              <a:t>oops: Sub-graph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23440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Subgraph Matching</a:t>
            </a:r>
          </a:p>
          <a:p>
            <a:pPr lvl="1"/>
            <a:r>
              <a:rPr lang="en-US" sz="2400" dirty="0" smtClean="0"/>
              <a:t>Find Identical computations, split them out</a:t>
            </a:r>
          </a:p>
          <a:p>
            <a:r>
              <a:rPr lang="en-US" sz="2800" dirty="0" smtClean="0"/>
              <a:t>Region Splitting</a:t>
            </a:r>
          </a:p>
          <a:p>
            <a:pPr lvl="1"/>
            <a:r>
              <a:rPr lang="en-US" sz="2400" dirty="0" smtClean="0"/>
              <a:t>Configure multiple regions, quickly switch between them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86200"/>
            <a:ext cx="2977842" cy="254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910875"/>
            <a:ext cx="2514600" cy="264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10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48150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CEB9E5-6F3A-4A56-9218-8FBB7505C8AA}" type="slidenum">
              <a:rPr lang="zh-TW" altLang="en-US" smtClean="0">
                <a:solidFill>
                  <a:srgbClr val="000000"/>
                </a:solidFill>
              </a:rPr>
              <a:pPr/>
              <a:t>22</a:t>
            </a:fld>
            <a:endParaRPr lang="zh-TW" altLang="en-US" dirty="0" smtClean="0">
              <a:solidFill>
                <a:srgbClr val="00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910875"/>
            <a:ext cx="1939700" cy="2918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276600" y="3857285"/>
            <a:ext cx="0" cy="29718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24600" y="3910875"/>
            <a:ext cx="0" cy="287092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47605" y="3529808"/>
            <a:ext cx="1387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Large Region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758090" y="3541543"/>
            <a:ext cx="2008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Subgraph Matching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434684" y="3541543"/>
            <a:ext cx="2176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Region Virtualization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21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Dependence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4237" y="1447411"/>
            <a:ext cx="4191000" cy="2971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//Needleman Wunsch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int a[],b[]; //initialize</a:t>
            </a:r>
          </a:p>
          <a:p>
            <a:pPr marL="0" indent="0">
              <a:buFont typeface="Arial" pitchFamily="34" charset="0"/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for(int i =1; i &lt; NCOLS; ++i) {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for(int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j = 1; j &lt;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NROWS;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++j)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a[i][j]=max(a[i-1][j-1]+b[i][j],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    a[i-1][j],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    a[i][j-1])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7939" y="4566500"/>
            <a:ext cx="2085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Iterations are </a:t>
            </a:r>
          </a:p>
          <a:p>
            <a:r>
              <a:rPr lang="en-US" dirty="0" smtClean="0"/>
              <a:t>dependent, too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34971" y="3287879"/>
            <a:ext cx="470903" cy="130392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0"/>
          </p:cNvCxnSpPr>
          <p:nvPr/>
        </p:nvCxnSpPr>
        <p:spPr>
          <a:xfrm flipV="1">
            <a:off x="1160629" y="3293012"/>
            <a:ext cx="733181" cy="1273488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 rot="16200000">
            <a:off x="2314039" y="3047611"/>
            <a:ext cx="304800" cy="12192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 rot="16200000">
            <a:off x="883262" y="2585020"/>
            <a:ext cx="294021" cy="990602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363978" y="2550774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+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897378" y="3128861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000000"/>
                </a:solidFill>
                <a:latin typeface="+mj-lt"/>
              </a:rPr>
              <a:t>max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430778" y="3679383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000000"/>
                </a:solidFill>
                <a:latin typeface="+mj-lt"/>
              </a:rPr>
              <a:t>max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4" name="Straight Arrow Connector 23"/>
          <p:cNvCxnSpPr>
            <a:stCxn id="17" idx="5"/>
            <a:endCxn id="18" idx="1"/>
          </p:cNvCxnSpPr>
          <p:nvPr/>
        </p:nvCxnSpPr>
        <p:spPr bwMode="auto">
          <a:xfrm>
            <a:off x="5819263" y="2941019"/>
            <a:ext cx="156230" cy="25479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8" idx="5"/>
            <a:endCxn id="19" idx="1"/>
          </p:cNvCxnSpPr>
          <p:nvPr/>
        </p:nvCxnSpPr>
        <p:spPr bwMode="auto">
          <a:xfrm>
            <a:off x="6352663" y="3519106"/>
            <a:ext cx="156230" cy="2272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7" idx="1"/>
          </p:cNvCxnSpPr>
          <p:nvPr/>
        </p:nvCxnSpPr>
        <p:spPr bwMode="auto">
          <a:xfrm>
            <a:off x="5334153" y="2324906"/>
            <a:ext cx="107940" cy="29282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8" idx="7"/>
          </p:cNvCxnSpPr>
          <p:nvPr/>
        </p:nvCxnSpPr>
        <p:spPr bwMode="auto">
          <a:xfrm flipH="1">
            <a:off x="6352663" y="2324906"/>
            <a:ext cx="78115" cy="8709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19" idx="7"/>
          </p:cNvCxnSpPr>
          <p:nvPr/>
        </p:nvCxnSpPr>
        <p:spPr bwMode="auto">
          <a:xfrm flipH="1">
            <a:off x="6886063" y="2324906"/>
            <a:ext cx="156231" cy="14214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759357" y="1934381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a[i-1][j-1]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880816" y="1921165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a[i-1][j]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1790700" y="4014071"/>
            <a:ext cx="675738" cy="646829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1474242" y="3352414"/>
            <a:ext cx="87858" cy="1359286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84799" y="4574135"/>
            <a:ext cx="1841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result of </a:t>
            </a:r>
          </a:p>
          <a:p>
            <a:r>
              <a:rPr lang="en-US" dirty="0" smtClean="0"/>
              <a:t>previous iteration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886063" y="1907949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a[i][j-1]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19" idx="6"/>
          </p:cNvCxnSpPr>
          <p:nvPr/>
        </p:nvCxnSpPr>
        <p:spPr bwMode="auto">
          <a:xfrm>
            <a:off x="6964178" y="3907983"/>
            <a:ext cx="584432" cy="4393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624810" y="3767251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a[i][j]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5066419" y="4905376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+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5599819" y="5483463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000000"/>
                </a:solidFill>
                <a:latin typeface="+mj-lt"/>
              </a:rPr>
              <a:t>max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6133219" y="6033985"/>
            <a:ext cx="533400" cy="457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000000"/>
                </a:solidFill>
                <a:latin typeface="+mj-lt"/>
              </a:rPr>
              <a:t>max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03" name="Straight Arrow Connector 102"/>
          <p:cNvCxnSpPr>
            <a:stCxn id="100" idx="5"/>
            <a:endCxn id="101" idx="1"/>
          </p:cNvCxnSpPr>
          <p:nvPr/>
        </p:nvCxnSpPr>
        <p:spPr bwMode="auto">
          <a:xfrm>
            <a:off x="5521704" y="5295621"/>
            <a:ext cx="156230" cy="25479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01" idx="5"/>
            <a:endCxn id="102" idx="1"/>
          </p:cNvCxnSpPr>
          <p:nvPr/>
        </p:nvCxnSpPr>
        <p:spPr bwMode="auto">
          <a:xfrm>
            <a:off x="6055104" y="5873708"/>
            <a:ext cx="156230" cy="2272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endCxn id="100" idx="1"/>
          </p:cNvCxnSpPr>
          <p:nvPr/>
        </p:nvCxnSpPr>
        <p:spPr bwMode="auto">
          <a:xfrm>
            <a:off x="5036594" y="4679508"/>
            <a:ext cx="107940" cy="29282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endCxn id="101" idx="7"/>
          </p:cNvCxnSpPr>
          <p:nvPr/>
        </p:nvCxnSpPr>
        <p:spPr bwMode="auto">
          <a:xfrm flipH="1">
            <a:off x="6055104" y="4679508"/>
            <a:ext cx="78115" cy="8709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9" idx="4"/>
            <a:endCxn id="102" idx="7"/>
          </p:cNvCxnSpPr>
          <p:nvPr/>
        </p:nvCxnSpPr>
        <p:spPr bwMode="auto">
          <a:xfrm flipH="1">
            <a:off x="6588504" y="4136583"/>
            <a:ext cx="108974" cy="196435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461798" y="4288983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a[i-1][j]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5439902" y="4262551"/>
            <a:ext cx="110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a[i-1][j+1]</a:t>
            </a:r>
            <a:endParaRPr lang="en-US" dirty="0"/>
          </a:p>
        </p:txBody>
      </p:sp>
      <p:cxnSp>
        <p:nvCxnSpPr>
          <p:cNvPr id="111" name="Straight Arrow Connector 110"/>
          <p:cNvCxnSpPr>
            <a:stCxn id="102" idx="6"/>
          </p:cNvCxnSpPr>
          <p:nvPr/>
        </p:nvCxnSpPr>
        <p:spPr bwMode="auto">
          <a:xfrm>
            <a:off x="6666619" y="6262585"/>
            <a:ext cx="584432" cy="4393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7327251" y="6121853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a[i][j+1]</a:t>
            </a:r>
            <a:endParaRPr lang="en-US" dirty="0"/>
          </a:p>
        </p:txBody>
      </p:sp>
      <p:sp>
        <p:nvSpPr>
          <p:cNvPr id="117" name="Oval 116"/>
          <p:cNvSpPr/>
          <p:nvPr/>
        </p:nvSpPr>
        <p:spPr>
          <a:xfrm rot="16200000">
            <a:off x="5096321" y="1554338"/>
            <a:ext cx="304800" cy="1141085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Oval 117"/>
          <p:cNvSpPr/>
          <p:nvPr/>
        </p:nvSpPr>
        <p:spPr>
          <a:xfrm rot="16200000">
            <a:off x="4740296" y="4010487"/>
            <a:ext cx="369332" cy="926324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/>
          <p:nvPr/>
        </p:nvSpPr>
        <p:spPr>
          <a:xfrm rot="16200000">
            <a:off x="5821919" y="3880534"/>
            <a:ext cx="359806" cy="112384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/>
          <p:nvPr/>
        </p:nvSpPr>
        <p:spPr>
          <a:xfrm rot="16200000">
            <a:off x="6139358" y="1663468"/>
            <a:ext cx="340974" cy="886652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/>
          <p:nvPr/>
        </p:nvSpPr>
        <p:spPr>
          <a:xfrm rot="16200000">
            <a:off x="7598042" y="5812471"/>
            <a:ext cx="304800" cy="988096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/>
          <p:nvPr/>
        </p:nvSpPr>
        <p:spPr>
          <a:xfrm rot="16200000">
            <a:off x="7820074" y="3528053"/>
            <a:ext cx="304800" cy="847727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5" name="Straight Arrow Connector 124"/>
          <p:cNvCxnSpPr/>
          <p:nvPr/>
        </p:nvCxnSpPr>
        <p:spPr>
          <a:xfrm flipH="1">
            <a:off x="4897975" y="2471317"/>
            <a:ext cx="192589" cy="1633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5940631" y="2471317"/>
            <a:ext cx="192588" cy="1657669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7557853" y="4400985"/>
            <a:ext cx="192589" cy="1633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7690824" y="5028648"/>
            <a:ext cx="1411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Vectorizable!</a:t>
            </a:r>
          </a:p>
        </p:txBody>
      </p:sp>
      <p:sp>
        <p:nvSpPr>
          <p:cNvPr id="47" name="Slide Number Placeholder 10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48150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CEB9E5-6F3A-4A56-9218-8FBB7505C8AA}" type="slidenum">
              <a:rPr lang="zh-TW" altLang="en-US" smtClean="0">
                <a:solidFill>
                  <a:srgbClr val="000000"/>
                </a:solidFill>
              </a:rPr>
              <a:pPr/>
              <a:t>23</a:t>
            </a:fld>
            <a:endParaRPr lang="zh-TW" altLang="en-US" dirty="0" smtClean="0">
              <a:solidFill>
                <a:srgbClr val="0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5818"/>
              </p:ext>
            </p:extLst>
          </p:nvPr>
        </p:nvGraphicFramePr>
        <p:xfrm>
          <a:off x="2743200" y="4797663"/>
          <a:ext cx="165788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76"/>
                <a:gridCol w="331576"/>
                <a:gridCol w="331576"/>
                <a:gridCol w="331576"/>
                <a:gridCol w="331576"/>
              </a:tblGrid>
              <a:tr h="3258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8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8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8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8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" name="Group 30"/>
          <p:cNvGrpSpPr/>
          <p:nvPr/>
        </p:nvGrpSpPr>
        <p:grpSpPr>
          <a:xfrm>
            <a:off x="2819400" y="4977267"/>
            <a:ext cx="317187" cy="364221"/>
            <a:chOff x="2909492" y="4950964"/>
            <a:chExt cx="367108" cy="421544"/>
          </a:xfrm>
        </p:grpSpPr>
        <p:cxnSp>
          <p:nvCxnSpPr>
            <p:cNvPr id="63" name="Straight Arrow Connector 62"/>
            <p:cNvCxnSpPr/>
            <p:nvPr/>
          </p:nvCxnSpPr>
          <p:spPr>
            <a:xfrm flipH="1">
              <a:off x="2909492" y="5362576"/>
              <a:ext cx="367108" cy="0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H="1" flipV="1">
              <a:off x="2971800" y="4997350"/>
              <a:ext cx="282275" cy="365226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3262898" y="4950964"/>
              <a:ext cx="0" cy="421544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76"/>
          <p:cNvGrpSpPr/>
          <p:nvPr/>
        </p:nvGrpSpPr>
        <p:grpSpPr>
          <a:xfrm>
            <a:off x="3188013" y="4968641"/>
            <a:ext cx="317187" cy="364221"/>
            <a:chOff x="2909492" y="4950964"/>
            <a:chExt cx="367108" cy="421544"/>
          </a:xfrm>
        </p:grpSpPr>
        <p:cxnSp>
          <p:nvCxnSpPr>
            <p:cNvPr id="78" name="Straight Arrow Connector 77"/>
            <p:cNvCxnSpPr/>
            <p:nvPr/>
          </p:nvCxnSpPr>
          <p:spPr>
            <a:xfrm flipH="1">
              <a:off x="2909492" y="5362576"/>
              <a:ext cx="367108" cy="0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flipH="1" flipV="1">
              <a:off x="2971800" y="4997350"/>
              <a:ext cx="282275" cy="365226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V="1">
              <a:off x="3262898" y="4950964"/>
              <a:ext cx="0" cy="421544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80"/>
          <p:cNvGrpSpPr/>
          <p:nvPr/>
        </p:nvGrpSpPr>
        <p:grpSpPr>
          <a:xfrm>
            <a:off x="3581400" y="4948723"/>
            <a:ext cx="317187" cy="364221"/>
            <a:chOff x="2909492" y="4950964"/>
            <a:chExt cx="367108" cy="421544"/>
          </a:xfrm>
        </p:grpSpPr>
        <p:cxnSp>
          <p:nvCxnSpPr>
            <p:cNvPr id="82" name="Straight Arrow Connector 81"/>
            <p:cNvCxnSpPr/>
            <p:nvPr/>
          </p:nvCxnSpPr>
          <p:spPr>
            <a:xfrm flipH="1">
              <a:off x="2909492" y="5362576"/>
              <a:ext cx="367108" cy="0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2971800" y="4997350"/>
              <a:ext cx="282275" cy="365226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V="1">
              <a:off x="3262898" y="4950964"/>
              <a:ext cx="0" cy="421544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85"/>
          <p:cNvGrpSpPr/>
          <p:nvPr/>
        </p:nvGrpSpPr>
        <p:grpSpPr>
          <a:xfrm>
            <a:off x="3978050" y="4931399"/>
            <a:ext cx="317187" cy="364221"/>
            <a:chOff x="2909492" y="4950964"/>
            <a:chExt cx="367108" cy="421544"/>
          </a:xfrm>
        </p:grpSpPr>
        <p:cxnSp>
          <p:nvCxnSpPr>
            <p:cNvPr id="87" name="Straight Arrow Connector 86"/>
            <p:cNvCxnSpPr/>
            <p:nvPr/>
          </p:nvCxnSpPr>
          <p:spPr>
            <a:xfrm flipH="1">
              <a:off x="2909492" y="5362576"/>
              <a:ext cx="367108" cy="0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H="1" flipV="1">
              <a:off x="2971800" y="4997350"/>
              <a:ext cx="282275" cy="365226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V="1">
              <a:off x="3262898" y="4950964"/>
              <a:ext cx="0" cy="421544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/>
        </p:nvSpPr>
        <p:spPr>
          <a:xfrm>
            <a:off x="896098" y="5442586"/>
            <a:ext cx="1646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Dependence Chain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2230670" y="5397981"/>
            <a:ext cx="395595" cy="15704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099320" y="4447217"/>
            <a:ext cx="1123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Array a[]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057455" y="2541810"/>
            <a:ext cx="1897759" cy="3940411"/>
            <a:chOff x="5218819" y="2703174"/>
            <a:chExt cx="1897759" cy="3940411"/>
          </a:xfrm>
        </p:grpSpPr>
        <p:sp>
          <p:nvSpPr>
            <p:cNvPr id="68" name="Oval 67"/>
            <p:cNvSpPr/>
            <p:nvPr/>
          </p:nvSpPr>
          <p:spPr>
            <a:xfrm>
              <a:off x="5516378" y="2703174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rgbClr val="000000"/>
                  </a:solidFill>
                </a:rPr>
                <a:t>+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6049778" y="3281261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rgbClr val="000000"/>
                  </a:solidFill>
                  <a:latin typeface="+mj-lt"/>
                </a:rPr>
                <a:t>max</a:t>
              </a:r>
              <a:endParaRPr lang="en-US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6583178" y="3831783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rgbClr val="000000"/>
                  </a:solidFill>
                  <a:latin typeface="+mj-lt"/>
                </a:rPr>
                <a:t>max</a:t>
              </a:r>
              <a:endParaRPr lang="en-US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5218819" y="5057776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rgbClr val="000000"/>
                  </a:solidFill>
                </a:rPr>
                <a:t>+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752219" y="5635863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rgbClr val="000000"/>
                  </a:solidFill>
                  <a:latin typeface="+mj-lt"/>
                </a:rPr>
                <a:t>max</a:t>
              </a:r>
              <a:endParaRPr lang="en-US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6285619" y="6186385"/>
              <a:ext cx="533400" cy="457200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rgbClr val="000000"/>
                  </a:solidFill>
                  <a:latin typeface="+mj-lt"/>
                </a:rPr>
                <a:t>max</a:t>
              </a:r>
              <a:endParaRPr lang="en-US" b="1" dirty="0">
                <a:solidFill>
                  <a:schemeClr val="tx1"/>
                </a:solidFill>
                <a:latin typeface="+mj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17505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5" grpId="0" animBg="1"/>
      <p:bldP spid="15" grpId="1" animBg="1"/>
      <p:bldP spid="16" grpId="0" animBg="1"/>
      <p:bldP spid="16" grpId="1" animBg="1"/>
      <p:bldP spid="60" grpId="0"/>
      <p:bldP spid="60" grpId="1"/>
      <p:bldP spid="100" grpId="0" animBg="1"/>
      <p:bldP spid="101" grpId="0" animBg="1"/>
      <p:bldP spid="102" grpId="0" animBg="1"/>
      <p:bldP spid="108" grpId="0"/>
      <p:bldP spid="109" grpId="0"/>
      <p:bldP spid="112" grpId="0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9" grpId="0"/>
      <p:bldP spid="9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Flexible Architecture: </a:t>
            </a:r>
            <a:r>
              <a:rPr lang="en-US" dirty="0" err="1" smtClean="0"/>
              <a:t>DySER</a:t>
            </a:r>
            <a:endParaRPr lang="en-US" dirty="0" smtClean="0"/>
          </a:p>
          <a:p>
            <a:r>
              <a:rPr lang="en-US" dirty="0" smtClean="0"/>
              <a:t>Access Execute PDG</a:t>
            </a:r>
          </a:p>
          <a:p>
            <a:r>
              <a:rPr lang="en-US" dirty="0" smtClean="0"/>
              <a:t>Compiler Design and Optimizations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Evaluation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1F637F-BDBE-488B-835C-1D62DA3FD10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aseline="0" dirty="0" smtClean="0"/>
              <a:t>Implementation</a:t>
            </a:r>
          </a:p>
          <a:p>
            <a:pPr lvl="1"/>
            <a:r>
              <a:rPr lang="en-US" dirty="0" smtClean="0"/>
              <a:t>Leverages LLVM compilation framework</a:t>
            </a:r>
          </a:p>
          <a:p>
            <a:pPr lvl="1"/>
            <a:r>
              <a:rPr lang="en-US" dirty="0" smtClean="0"/>
              <a:t>Constructs AEPDG from LLVM-IR</a:t>
            </a:r>
          </a:p>
          <a:p>
            <a:pPr lvl="1"/>
            <a:r>
              <a:rPr lang="en-US" dirty="0" smtClean="0"/>
              <a:t>Generates binary for x86, SPARC</a:t>
            </a:r>
            <a:endParaRPr lang="en-US" baseline="0" dirty="0" smtClean="0"/>
          </a:p>
          <a:p>
            <a:r>
              <a:rPr lang="en-US" dirty="0"/>
              <a:t>Benchmarks</a:t>
            </a:r>
          </a:p>
          <a:p>
            <a:pPr lvl="1"/>
            <a:r>
              <a:rPr lang="en-US" dirty="0"/>
              <a:t>Throughput kernels</a:t>
            </a:r>
          </a:p>
          <a:p>
            <a:pPr lvl="1"/>
            <a:r>
              <a:rPr lang="en-US" dirty="0"/>
              <a:t>Parboil benchmarks</a:t>
            </a:r>
          </a:p>
          <a:p>
            <a:r>
              <a:rPr lang="en-US" baseline="0" dirty="0" smtClean="0"/>
              <a:t>Simulation framework</a:t>
            </a:r>
          </a:p>
          <a:p>
            <a:pPr lvl="1"/>
            <a:r>
              <a:rPr lang="en-US" dirty="0" smtClean="0"/>
              <a:t>Gem5 + </a:t>
            </a:r>
            <a:r>
              <a:rPr lang="en-US" dirty="0" err="1" smtClean="0"/>
              <a:t>DySER</a:t>
            </a:r>
            <a:endParaRPr lang="en-US" dirty="0" smtClean="0"/>
          </a:p>
          <a:p>
            <a:pPr lvl="1"/>
            <a:r>
              <a:rPr lang="en-US" dirty="0" smtClean="0"/>
              <a:t>Evaluated </a:t>
            </a:r>
            <a:r>
              <a:rPr lang="en-US" dirty="0" err="1" smtClean="0"/>
              <a:t>DySER</a:t>
            </a:r>
            <a:r>
              <a:rPr lang="en-US" dirty="0" smtClean="0"/>
              <a:t> with a</a:t>
            </a:r>
            <a:r>
              <a:rPr lang="en-US" baseline="0" dirty="0" smtClean="0"/>
              <a:t> 4-wide</a:t>
            </a:r>
            <a:r>
              <a:rPr lang="en-US" dirty="0" smtClean="0"/>
              <a:t> out-of-order core</a:t>
            </a:r>
          </a:p>
          <a:p>
            <a:pPr lvl="1"/>
            <a:r>
              <a:rPr lang="en-US" dirty="0" smtClean="0"/>
              <a:t>Compared ICC auto-</a:t>
            </a:r>
            <a:r>
              <a:rPr lang="en-US" dirty="0" err="1" smtClean="0"/>
              <a:t>vectorizer</a:t>
            </a:r>
            <a:r>
              <a:rPr lang="en-US" dirty="0" smtClean="0"/>
              <a:t> to </a:t>
            </a:r>
            <a:r>
              <a:rPr lang="en-US" dirty="0" err="1" smtClean="0"/>
              <a:t>DySER</a:t>
            </a:r>
            <a:r>
              <a:rPr lang="en-US" dirty="0" smtClean="0"/>
              <a:t> compiler</a:t>
            </a:r>
          </a:p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1F637F-BDBE-488B-835C-1D62DA3FD10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3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SSE/AVX</a:t>
            </a:r>
            <a:r>
              <a:rPr lang="en-US" baseline="0" dirty="0" smtClean="0"/>
              <a:t> Vs. </a:t>
            </a:r>
            <a:r>
              <a:rPr lang="en-US" baseline="0" dirty="0" err="1" smtClean="0"/>
              <a:t>DySER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171538"/>
              </p:ext>
            </p:extLst>
          </p:nvPr>
        </p:nvGraphicFramePr>
        <p:xfrm>
          <a:off x="0" y="1371600"/>
          <a:ext cx="8915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1F637F-BDBE-488B-835C-1D62DA3FD10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0" y="1295873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13x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1589358" y="2362200"/>
            <a:ext cx="2571231" cy="685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DySER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bottlenecked by FDIV/FSQRT units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14475" y="3429000"/>
            <a:ext cx="333375" cy="1638300"/>
          </a:xfrm>
          <a:prstGeom prst="rect">
            <a:avLst/>
          </a:prstGeom>
          <a:solidFill>
            <a:schemeClr val="accent2">
              <a:lumMod val="60000"/>
              <a:lumOff val="40000"/>
              <a:alpha val="2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57200" y="5391067"/>
            <a:ext cx="8229600" cy="84463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DySER</a:t>
            </a:r>
            <a:r>
              <a:rPr lang="en-US" sz="2800" dirty="0" smtClean="0">
                <a:solidFill>
                  <a:schemeClr val="bg1"/>
                </a:solidFill>
              </a:rPr>
              <a:t> performs on average 1.8x better than SSE/AVX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8675" y="3105150"/>
            <a:ext cx="333375" cy="1962150"/>
          </a:xfrm>
          <a:prstGeom prst="rect">
            <a:avLst/>
          </a:prstGeom>
          <a:solidFill>
            <a:schemeClr val="accent2">
              <a:lumMod val="60000"/>
              <a:lumOff val="40000"/>
              <a:alpha val="2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38325" y="1552575"/>
            <a:ext cx="333375" cy="3533775"/>
          </a:xfrm>
          <a:prstGeom prst="rect">
            <a:avLst/>
          </a:prstGeom>
          <a:solidFill>
            <a:schemeClr val="accent2">
              <a:lumMod val="60000"/>
              <a:lumOff val="40000"/>
              <a:alpha val="2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0625" y="2362200"/>
            <a:ext cx="333375" cy="2705100"/>
          </a:xfrm>
          <a:prstGeom prst="rect">
            <a:avLst/>
          </a:prstGeom>
          <a:solidFill>
            <a:schemeClr val="accent2">
              <a:lumMod val="60000"/>
              <a:lumOff val="40000"/>
              <a:alpha val="2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341833" y="1571625"/>
            <a:ext cx="3687492" cy="6381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When DLP readily available, both SIMD and </a:t>
            </a:r>
            <a:r>
              <a:rPr lang="en-US" sz="2000" dirty="0" err="1" smtClean="0">
                <a:solidFill>
                  <a:schemeClr val="tx1"/>
                </a:solidFill>
              </a:rPr>
              <a:t>DySER</a:t>
            </a:r>
            <a:r>
              <a:rPr lang="en-US" sz="2000" dirty="0" smtClean="0">
                <a:solidFill>
                  <a:schemeClr val="tx1"/>
                </a:solidFill>
              </a:rPr>
              <a:t> perform better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48375" y="1428750"/>
            <a:ext cx="333375" cy="3600450"/>
          </a:xfrm>
          <a:prstGeom prst="rect">
            <a:avLst/>
          </a:prstGeom>
          <a:solidFill>
            <a:schemeClr val="accent2">
              <a:lumMod val="60000"/>
              <a:lumOff val="40000"/>
              <a:alpha val="2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219325" y="3314699"/>
            <a:ext cx="333375" cy="1762125"/>
          </a:xfrm>
          <a:prstGeom prst="rect">
            <a:avLst/>
          </a:prstGeom>
          <a:solidFill>
            <a:schemeClr val="accent2">
              <a:lumMod val="60000"/>
              <a:lumOff val="40000"/>
              <a:alpha val="2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171575" y="2876550"/>
            <a:ext cx="333375" cy="2171699"/>
          </a:xfrm>
          <a:prstGeom prst="rect">
            <a:avLst/>
          </a:prstGeom>
          <a:solidFill>
            <a:schemeClr val="accent2">
              <a:lumMod val="60000"/>
              <a:lumOff val="40000"/>
              <a:alpha val="2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2332308" y="1571625"/>
            <a:ext cx="3687492" cy="6381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With control intensive code, </a:t>
            </a:r>
            <a:r>
              <a:rPr lang="en-US" sz="2000" dirty="0" err="1" smtClean="0">
                <a:solidFill>
                  <a:schemeClr val="tx1"/>
                </a:solidFill>
              </a:rPr>
              <a:t>DySER</a:t>
            </a:r>
            <a:r>
              <a:rPr lang="en-US" sz="2000" dirty="0" smtClean="0">
                <a:solidFill>
                  <a:schemeClr val="tx1"/>
                </a:solidFill>
              </a:rPr>
              <a:t> perform better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46251" y="3578771"/>
            <a:ext cx="333375" cy="1460281"/>
          </a:xfrm>
          <a:prstGeom prst="rect">
            <a:avLst/>
          </a:prstGeom>
          <a:solidFill>
            <a:schemeClr val="accent2">
              <a:lumMod val="60000"/>
              <a:lumOff val="40000"/>
              <a:alpha val="2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87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98438"/>
            <a:ext cx="8963024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Programmer Optimized vs. Compiler Optimized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580862"/>
              </p:ext>
            </p:extLst>
          </p:nvPr>
        </p:nvGraphicFramePr>
        <p:xfrm>
          <a:off x="152400" y="1295400"/>
          <a:ext cx="874395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1F637F-BDBE-488B-835C-1D62DA3FD10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56128" y="1431958"/>
            <a:ext cx="1828801" cy="80802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Outer Loop Transformations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50804" y="3562349"/>
            <a:ext cx="297321" cy="1461111"/>
          </a:xfrm>
          <a:prstGeom prst="rect">
            <a:avLst/>
          </a:prstGeom>
          <a:solidFill>
            <a:schemeClr val="accent2">
              <a:lumMod val="60000"/>
              <a:lumOff val="40000"/>
              <a:alpha val="2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90825" y="2581275"/>
            <a:ext cx="297321" cy="2423136"/>
          </a:xfrm>
          <a:prstGeom prst="rect">
            <a:avLst/>
          </a:prstGeom>
          <a:solidFill>
            <a:schemeClr val="accent2">
              <a:lumMod val="60000"/>
              <a:lumOff val="40000"/>
              <a:alpha val="2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33925" y="2867025"/>
            <a:ext cx="304800" cy="2175486"/>
          </a:xfrm>
          <a:prstGeom prst="rect">
            <a:avLst/>
          </a:prstGeom>
          <a:solidFill>
            <a:schemeClr val="accent2">
              <a:lumMod val="60000"/>
              <a:lumOff val="40000"/>
              <a:alpha val="2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105400" y="1436326"/>
            <a:ext cx="1447800" cy="82293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Different strategy for Reduction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853127" y="1505105"/>
            <a:ext cx="1371600" cy="80802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Constant Table Lookup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33355" y="2857500"/>
            <a:ext cx="235689" cy="2166338"/>
          </a:xfrm>
          <a:prstGeom prst="rect">
            <a:avLst/>
          </a:prstGeom>
          <a:solidFill>
            <a:schemeClr val="accent2">
              <a:lumMod val="60000"/>
              <a:lumOff val="40000"/>
              <a:alpha val="2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67352" y="3200400"/>
            <a:ext cx="290623" cy="1832962"/>
          </a:xfrm>
          <a:prstGeom prst="rect">
            <a:avLst/>
          </a:prstGeom>
          <a:solidFill>
            <a:schemeClr val="accent2">
              <a:lumMod val="60000"/>
              <a:lumOff val="40000"/>
              <a:alpha val="2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57200" y="5391067"/>
            <a:ext cx="8229600" cy="84463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Compiler generated code’s slowdown is only 30%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05316" y="2427890"/>
            <a:ext cx="235689" cy="2614621"/>
          </a:xfrm>
          <a:prstGeom prst="rect">
            <a:avLst/>
          </a:prstGeom>
          <a:solidFill>
            <a:schemeClr val="accent2">
              <a:lumMod val="60000"/>
              <a:lumOff val="40000"/>
              <a:alpha val="2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76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6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Broke the “SIMD Shackles” with flexible microarchitecture</a:t>
            </a:r>
          </a:p>
          <a:p>
            <a:r>
              <a:rPr lang="en-US" dirty="0" smtClean="0"/>
              <a:t>Managed the complexity of the microarchitecture interface with AEPDG</a:t>
            </a:r>
          </a:p>
          <a:p>
            <a:r>
              <a:rPr lang="en-US" dirty="0" smtClean="0"/>
              <a:t>Compilers build using AEPDG can broaden the scope of SIMD</a:t>
            </a:r>
            <a:endParaRPr lang="en-US" dirty="0"/>
          </a:p>
          <a:p>
            <a:r>
              <a:rPr lang="en-US" sz="3000" dirty="0" smtClean="0"/>
              <a:t>Must rethink accelerators and their interface to compiler</a:t>
            </a:r>
          </a:p>
          <a:p>
            <a:pPr lvl="1"/>
            <a:r>
              <a:rPr lang="en-US" sz="3000" dirty="0" smtClean="0"/>
              <a:t>Incremental changes to accelerators leads to diminishing returns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1F637F-BDBE-488B-835C-1D62DA3FD10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3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1F637F-BDBE-488B-835C-1D62DA3FD10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16859" y="2669242"/>
            <a:ext cx="8310282" cy="15195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DySER</a:t>
            </a:r>
            <a:r>
              <a:rPr lang="en-US" sz="2800" dirty="0" smtClean="0">
                <a:solidFill>
                  <a:schemeClr val="tx1"/>
                </a:solidFill>
              </a:rPr>
              <a:t> compiler available at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http://research.cs.wisc.edu/vertical/dyser-compiler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20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84799" y="1866514"/>
            <a:ext cx="4191000" cy="2971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//Needleman Wunsch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int a[],b[]; //initialize</a:t>
            </a:r>
          </a:p>
          <a:p>
            <a:pPr marL="0" indent="0">
              <a:buFont typeface="Arial" pitchFamily="34" charset="0"/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for(int i =1; i &lt; NCOLS; ++i) {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for(int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j = 1; j &lt;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NROWS;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++j)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a[i][j]=max(a[i-1][j-1]+b[i][j],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    a[i-1][j],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    a[i][j-1]);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8501" y="4985603"/>
            <a:ext cx="2085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Iterations are </a:t>
            </a:r>
          </a:p>
          <a:p>
            <a:r>
              <a:rPr lang="en-US" dirty="0" smtClean="0"/>
              <a:t>dependent, too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215533" y="3706982"/>
            <a:ext cx="470903" cy="130392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0"/>
          </p:cNvCxnSpPr>
          <p:nvPr/>
        </p:nvCxnSpPr>
        <p:spPr>
          <a:xfrm flipV="1">
            <a:off x="1841191" y="3712115"/>
            <a:ext cx="733181" cy="1273488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 rot="16200000">
            <a:off x="2994601" y="3466714"/>
            <a:ext cx="304800" cy="12192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 rot="16200000">
            <a:off x="1563824" y="3004123"/>
            <a:ext cx="294021" cy="990602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2471262" y="4433174"/>
            <a:ext cx="675738" cy="646829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2154804" y="3771517"/>
            <a:ext cx="87858" cy="1359286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465361" y="4993238"/>
            <a:ext cx="1841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result of </a:t>
            </a:r>
          </a:p>
          <a:p>
            <a:r>
              <a:rPr lang="en-US" dirty="0" smtClean="0"/>
              <a:t>previous iteration</a:t>
            </a:r>
          </a:p>
        </p:txBody>
      </p:sp>
      <p:sp>
        <p:nvSpPr>
          <p:cNvPr id="47" name="Slide Number Placeholder 10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48150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CEB9E5-6F3A-4A56-9218-8FBB7505C8AA}" type="slidenum">
              <a:rPr lang="zh-TW" altLang="en-US" smtClean="0">
                <a:solidFill>
                  <a:srgbClr val="000000"/>
                </a:solidFill>
              </a:rPr>
              <a:pPr/>
              <a:t>3</a:t>
            </a:fld>
            <a:endParaRPr lang="zh-TW" altLang="en-US" dirty="0" smtClean="0">
              <a:solidFill>
                <a:srgbClr val="0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15630"/>
              </p:ext>
            </p:extLst>
          </p:nvPr>
        </p:nvGraphicFramePr>
        <p:xfrm>
          <a:off x="6293223" y="2312932"/>
          <a:ext cx="165788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76"/>
                <a:gridCol w="331576"/>
                <a:gridCol w="331576"/>
                <a:gridCol w="331576"/>
                <a:gridCol w="331576"/>
              </a:tblGrid>
              <a:tr h="3258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8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8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8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8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" name="Group 30"/>
          <p:cNvGrpSpPr/>
          <p:nvPr/>
        </p:nvGrpSpPr>
        <p:grpSpPr>
          <a:xfrm>
            <a:off x="6369423" y="2492536"/>
            <a:ext cx="317187" cy="364221"/>
            <a:chOff x="2909492" y="4950964"/>
            <a:chExt cx="367108" cy="421544"/>
          </a:xfrm>
        </p:grpSpPr>
        <p:cxnSp>
          <p:nvCxnSpPr>
            <p:cNvPr id="63" name="Straight Arrow Connector 62"/>
            <p:cNvCxnSpPr/>
            <p:nvPr/>
          </p:nvCxnSpPr>
          <p:spPr>
            <a:xfrm flipH="1">
              <a:off x="2909492" y="5362576"/>
              <a:ext cx="367108" cy="0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H="1" flipV="1">
              <a:off x="2971800" y="4997350"/>
              <a:ext cx="282275" cy="365226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3262898" y="4950964"/>
              <a:ext cx="0" cy="421544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76"/>
          <p:cNvGrpSpPr/>
          <p:nvPr/>
        </p:nvGrpSpPr>
        <p:grpSpPr>
          <a:xfrm>
            <a:off x="6738036" y="2483910"/>
            <a:ext cx="317187" cy="364221"/>
            <a:chOff x="2909492" y="4950964"/>
            <a:chExt cx="367108" cy="421544"/>
          </a:xfrm>
        </p:grpSpPr>
        <p:cxnSp>
          <p:nvCxnSpPr>
            <p:cNvPr id="78" name="Straight Arrow Connector 77"/>
            <p:cNvCxnSpPr/>
            <p:nvPr/>
          </p:nvCxnSpPr>
          <p:spPr>
            <a:xfrm flipH="1">
              <a:off x="2909492" y="5362576"/>
              <a:ext cx="367108" cy="0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flipH="1" flipV="1">
              <a:off x="2971800" y="4997350"/>
              <a:ext cx="282275" cy="365226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V="1">
              <a:off x="3262898" y="4950964"/>
              <a:ext cx="0" cy="421544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80"/>
          <p:cNvGrpSpPr/>
          <p:nvPr/>
        </p:nvGrpSpPr>
        <p:grpSpPr>
          <a:xfrm>
            <a:off x="7131423" y="2463992"/>
            <a:ext cx="317187" cy="364221"/>
            <a:chOff x="2909492" y="4950964"/>
            <a:chExt cx="367108" cy="421544"/>
          </a:xfrm>
        </p:grpSpPr>
        <p:cxnSp>
          <p:nvCxnSpPr>
            <p:cNvPr id="82" name="Straight Arrow Connector 81"/>
            <p:cNvCxnSpPr/>
            <p:nvPr/>
          </p:nvCxnSpPr>
          <p:spPr>
            <a:xfrm flipH="1">
              <a:off x="2909492" y="5362576"/>
              <a:ext cx="367108" cy="0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2971800" y="4997350"/>
              <a:ext cx="282275" cy="365226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V="1">
              <a:off x="3262898" y="4950964"/>
              <a:ext cx="0" cy="421544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85"/>
          <p:cNvGrpSpPr/>
          <p:nvPr/>
        </p:nvGrpSpPr>
        <p:grpSpPr>
          <a:xfrm>
            <a:off x="7528073" y="2446668"/>
            <a:ext cx="317187" cy="364221"/>
            <a:chOff x="2909492" y="4950964"/>
            <a:chExt cx="367108" cy="421544"/>
          </a:xfrm>
        </p:grpSpPr>
        <p:cxnSp>
          <p:nvCxnSpPr>
            <p:cNvPr id="87" name="Straight Arrow Connector 86"/>
            <p:cNvCxnSpPr/>
            <p:nvPr/>
          </p:nvCxnSpPr>
          <p:spPr>
            <a:xfrm flipH="1">
              <a:off x="2909492" y="5362576"/>
              <a:ext cx="367108" cy="0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H="1" flipV="1">
              <a:off x="2971800" y="4997350"/>
              <a:ext cx="282275" cy="365226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V="1">
              <a:off x="3262898" y="4950964"/>
              <a:ext cx="0" cy="421544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/>
        </p:nvSpPr>
        <p:spPr>
          <a:xfrm>
            <a:off x="6844869" y="4580487"/>
            <a:ext cx="1646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Dependence Chain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8041341" y="2933311"/>
            <a:ext cx="259153" cy="1561214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283175" y="1866514"/>
            <a:ext cx="1123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Array a[][]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342900" y="3012856"/>
            <a:ext cx="8458200" cy="832289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Compilers do not map this code to SIMD unit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875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5" grpId="0" animBg="1"/>
      <p:bldP spid="15" grpId="1" animBg="1"/>
      <p:bldP spid="16" grpId="0" animBg="1"/>
      <p:bldP spid="16" grpId="1" animBg="1"/>
      <p:bldP spid="60" grpId="0"/>
      <p:bldP spid="60" grpId="1"/>
      <p:bldP spid="90" grpId="0"/>
      <p:bldP spid="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1371600" y="1828800"/>
            <a:ext cx="6858000" cy="3459480"/>
            <a:chOff x="1143000" y="1295400"/>
            <a:chExt cx="6858000" cy="3459480"/>
          </a:xfrm>
        </p:grpSpPr>
        <p:grpSp>
          <p:nvGrpSpPr>
            <p:cNvPr id="55" name="Group 35"/>
            <p:cNvGrpSpPr/>
            <p:nvPr/>
          </p:nvGrpSpPr>
          <p:grpSpPr>
            <a:xfrm>
              <a:off x="1295400" y="3276600"/>
              <a:ext cx="6477000" cy="838200"/>
              <a:chOff x="990600" y="3200400"/>
              <a:chExt cx="6477000" cy="838200"/>
            </a:xfrm>
          </p:grpSpPr>
          <p:grpSp>
            <p:nvGrpSpPr>
              <p:cNvPr id="79" name="Group 3"/>
              <p:cNvGrpSpPr/>
              <p:nvPr/>
            </p:nvGrpSpPr>
            <p:grpSpPr>
              <a:xfrm>
                <a:off x="990600" y="3200400"/>
                <a:ext cx="1524000" cy="838200"/>
                <a:chOff x="1828800" y="1371600"/>
                <a:chExt cx="5638800" cy="3352800"/>
              </a:xfrm>
            </p:grpSpPr>
            <p:cxnSp>
              <p:nvCxnSpPr>
                <p:cNvPr id="104" name="Straight Connector 4"/>
                <p:cNvCxnSpPr/>
                <p:nvPr/>
              </p:nvCxnSpPr>
              <p:spPr>
                <a:xfrm>
                  <a:off x="1828800" y="1371600"/>
                  <a:ext cx="838200" cy="33528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5"/>
                <p:cNvCxnSpPr/>
                <p:nvPr/>
              </p:nvCxnSpPr>
              <p:spPr>
                <a:xfrm>
                  <a:off x="1828800" y="1371600"/>
                  <a:ext cx="2057400" cy="2177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6"/>
                <p:cNvCxnSpPr/>
                <p:nvPr/>
              </p:nvCxnSpPr>
              <p:spPr>
                <a:xfrm>
                  <a:off x="3886200" y="1393371"/>
                  <a:ext cx="742950" cy="17526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7"/>
                <p:cNvCxnSpPr/>
                <p:nvPr/>
              </p:nvCxnSpPr>
              <p:spPr>
                <a:xfrm flipV="1">
                  <a:off x="4629150" y="1393370"/>
                  <a:ext cx="742950" cy="17526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8"/>
                <p:cNvCxnSpPr/>
                <p:nvPr/>
              </p:nvCxnSpPr>
              <p:spPr>
                <a:xfrm flipV="1">
                  <a:off x="5372100" y="1371600"/>
                  <a:ext cx="2095500" cy="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9"/>
                <p:cNvCxnSpPr/>
                <p:nvPr/>
              </p:nvCxnSpPr>
              <p:spPr>
                <a:xfrm flipH="1">
                  <a:off x="6629400" y="1371600"/>
                  <a:ext cx="838200" cy="33528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"/>
                <p:cNvCxnSpPr/>
                <p:nvPr/>
              </p:nvCxnSpPr>
              <p:spPr>
                <a:xfrm>
                  <a:off x="2667000" y="4724400"/>
                  <a:ext cx="39624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oup 11"/>
              <p:cNvGrpSpPr/>
              <p:nvPr/>
            </p:nvGrpSpPr>
            <p:grpSpPr>
              <a:xfrm>
                <a:off x="2641600" y="3200400"/>
                <a:ext cx="1524000" cy="838200"/>
                <a:chOff x="1828800" y="1371600"/>
                <a:chExt cx="5638800" cy="3352800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>
                  <a:off x="1828800" y="1371600"/>
                  <a:ext cx="838200" cy="33528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1828800" y="1371600"/>
                  <a:ext cx="2057400" cy="2177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3886200" y="1393371"/>
                  <a:ext cx="742950" cy="17526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flipV="1">
                  <a:off x="4629150" y="1393370"/>
                  <a:ext cx="742950" cy="17526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flipV="1">
                  <a:off x="5372100" y="1371600"/>
                  <a:ext cx="2095500" cy="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flipH="1">
                  <a:off x="6629400" y="1371600"/>
                  <a:ext cx="838200" cy="33528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667000" y="4724400"/>
                  <a:ext cx="39624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1" name="Group 19"/>
              <p:cNvGrpSpPr/>
              <p:nvPr/>
            </p:nvGrpSpPr>
            <p:grpSpPr>
              <a:xfrm>
                <a:off x="4292600" y="3200400"/>
                <a:ext cx="1524000" cy="838200"/>
                <a:chOff x="1828800" y="1371600"/>
                <a:chExt cx="5638800" cy="3352800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>
                  <a:off x="1828800" y="1371600"/>
                  <a:ext cx="838200" cy="33528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1828800" y="1371600"/>
                  <a:ext cx="2057400" cy="2177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3886200" y="1393371"/>
                  <a:ext cx="742950" cy="17526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flipV="1">
                  <a:off x="4629150" y="1393370"/>
                  <a:ext cx="742950" cy="17526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flipV="1">
                  <a:off x="5372100" y="1371600"/>
                  <a:ext cx="2095500" cy="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flipH="1">
                  <a:off x="6629400" y="1371600"/>
                  <a:ext cx="838200" cy="33528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26"/>
                <p:cNvCxnSpPr/>
                <p:nvPr/>
              </p:nvCxnSpPr>
              <p:spPr>
                <a:xfrm>
                  <a:off x="2667000" y="4724400"/>
                  <a:ext cx="39624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" name="Group 27"/>
              <p:cNvGrpSpPr/>
              <p:nvPr/>
            </p:nvGrpSpPr>
            <p:grpSpPr>
              <a:xfrm>
                <a:off x="5943600" y="3200400"/>
                <a:ext cx="1524000" cy="838200"/>
                <a:chOff x="1828800" y="1371600"/>
                <a:chExt cx="5638800" cy="3352800"/>
              </a:xfrm>
            </p:grpSpPr>
            <p:cxnSp>
              <p:nvCxnSpPr>
                <p:cNvPr id="83" name="Straight Connector 28"/>
                <p:cNvCxnSpPr/>
                <p:nvPr/>
              </p:nvCxnSpPr>
              <p:spPr>
                <a:xfrm>
                  <a:off x="1828800" y="1371600"/>
                  <a:ext cx="838200" cy="33528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29"/>
                <p:cNvCxnSpPr/>
                <p:nvPr/>
              </p:nvCxnSpPr>
              <p:spPr>
                <a:xfrm>
                  <a:off x="1828800" y="1371600"/>
                  <a:ext cx="2057400" cy="2177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3886200" y="1393371"/>
                  <a:ext cx="742950" cy="17526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flipV="1">
                  <a:off x="4629150" y="1393370"/>
                  <a:ext cx="742950" cy="17526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flipV="1">
                  <a:off x="5372100" y="1371600"/>
                  <a:ext cx="2095500" cy="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6629400" y="1371600"/>
                  <a:ext cx="838200" cy="33528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2667000" y="4724400"/>
                  <a:ext cx="39624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6" name="Rounded Rectangle 55"/>
            <p:cNvSpPr/>
            <p:nvPr/>
          </p:nvSpPr>
          <p:spPr>
            <a:xfrm>
              <a:off x="1143000" y="1295400"/>
              <a:ext cx="6858000" cy="838200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Memory/Vector Register File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57" name="Down Arrow 56"/>
            <p:cNvSpPr/>
            <p:nvPr/>
          </p:nvSpPr>
          <p:spPr>
            <a:xfrm>
              <a:off x="1447800" y="21336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Down Arrow 57"/>
            <p:cNvSpPr/>
            <p:nvPr/>
          </p:nvSpPr>
          <p:spPr>
            <a:xfrm>
              <a:off x="2438400" y="21336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Down Arrow 58"/>
            <p:cNvSpPr/>
            <p:nvPr/>
          </p:nvSpPr>
          <p:spPr>
            <a:xfrm>
              <a:off x="3124200" y="21336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Down Arrow 59"/>
            <p:cNvSpPr/>
            <p:nvPr/>
          </p:nvSpPr>
          <p:spPr>
            <a:xfrm>
              <a:off x="4114800" y="21336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Down Arrow 60"/>
            <p:cNvSpPr/>
            <p:nvPr/>
          </p:nvSpPr>
          <p:spPr>
            <a:xfrm>
              <a:off x="4724400" y="21336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Down Arrow 61"/>
            <p:cNvSpPr/>
            <p:nvPr/>
          </p:nvSpPr>
          <p:spPr>
            <a:xfrm>
              <a:off x="5715000" y="21336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Down Arrow 62"/>
            <p:cNvSpPr/>
            <p:nvPr/>
          </p:nvSpPr>
          <p:spPr>
            <a:xfrm>
              <a:off x="6400800" y="21336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Down Arrow 63"/>
            <p:cNvSpPr/>
            <p:nvPr/>
          </p:nvSpPr>
          <p:spPr>
            <a:xfrm>
              <a:off x="7391400" y="21336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Down Arrow 64"/>
            <p:cNvSpPr/>
            <p:nvPr/>
          </p:nvSpPr>
          <p:spPr>
            <a:xfrm>
              <a:off x="1905000" y="41148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6" name="Down Arrow 65"/>
            <p:cNvSpPr/>
            <p:nvPr/>
          </p:nvSpPr>
          <p:spPr>
            <a:xfrm>
              <a:off x="3581400" y="41148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" name="Down Arrow 66"/>
            <p:cNvSpPr/>
            <p:nvPr/>
          </p:nvSpPr>
          <p:spPr>
            <a:xfrm>
              <a:off x="5257800" y="41148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" name="Down Arrow 67"/>
            <p:cNvSpPr/>
            <p:nvPr/>
          </p:nvSpPr>
          <p:spPr>
            <a:xfrm>
              <a:off x="6934200" y="41148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1219200" y="2590800"/>
              <a:ext cx="6629400" cy="18288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Down Arrow 69"/>
            <p:cNvSpPr/>
            <p:nvPr/>
          </p:nvSpPr>
          <p:spPr>
            <a:xfrm>
              <a:off x="1447800" y="28194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1" name="Down Arrow 70"/>
            <p:cNvSpPr/>
            <p:nvPr/>
          </p:nvSpPr>
          <p:spPr>
            <a:xfrm>
              <a:off x="2438400" y="28194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Down Arrow 71"/>
            <p:cNvSpPr/>
            <p:nvPr/>
          </p:nvSpPr>
          <p:spPr>
            <a:xfrm>
              <a:off x="3124200" y="28194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3" name="Down Arrow 72"/>
            <p:cNvSpPr/>
            <p:nvPr/>
          </p:nvSpPr>
          <p:spPr>
            <a:xfrm>
              <a:off x="4114800" y="28194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Down Arrow 73"/>
            <p:cNvSpPr/>
            <p:nvPr/>
          </p:nvSpPr>
          <p:spPr>
            <a:xfrm>
              <a:off x="4724400" y="28194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Down Arrow 74"/>
            <p:cNvSpPr/>
            <p:nvPr/>
          </p:nvSpPr>
          <p:spPr>
            <a:xfrm>
              <a:off x="5715000" y="28194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Down Arrow 75"/>
            <p:cNvSpPr/>
            <p:nvPr/>
          </p:nvSpPr>
          <p:spPr>
            <a:xfrm>
              <a:off x="6400800" y="28194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Down Arrow 76"/>
            <p:cNvSpPr/>
            <p:nvPr/>
          </p:nvSpPr>
          <p:spPr>
            <a:xfrm>
              <a:off x="7391400" y="28194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1295400" y="4572000"/>
              <a:ext cx="6629400" cy="18288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SIMD Shackles: Its Interface to Compiler</a:t>
            </a:r>
            <a:endParaRPr lang="en-US" dirty="0"/>
          </a:p>
        </p:txBody>
      </p:sp>
      <p:sp>
        <p:nvSpPr>
          <p:cNvPr id="51" name="Rounded Rectangle 50"/>
          <p:cNvSpPr/>
          <p:nvPr/>
        </p:nvSpPr>
        <p:spPr>
          <a:xfrm>
            <a:off x="2133600" y="5257800"/>
            <a:ext cx="5105400" cy="7620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Fixed </a:t>
            </a:r>
            <a:r>
              <a:rPr lang="en-US" sz="3600" dirty="0" err="1">
                <a:solidFill>
                  <a:schemeClr val="tx1"/>
                </a:solidFill>
              </a:rPr>
              <a:t>m</a:t>
            </a:r>
            <a:r>
              <a:rPr lang="en-US" sz="3600" dirty="0" err="1" smtClean="0">
                <a:solidFill>
                  <a:schemeClr val="tx1"/>
                </a:solidFill>
              </a:rPr>
              <a:t>em</a:t>
            </a:r>
            <a:r>
              <a:rPr lang="en-US" sz="3600" dirty="0" smtClean="0">
                <a:solidFill>
                  <a:schemeClr val="tx1"/>
                </a:solidFill>
              </a:rPr>
              <a:t>. interface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2209800" y="3124200"/>
            <a:ext cx="5105400" cy="13716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Fixed parallel </a:t>
            </a:r>
            <a:r>
              <a:rPr lang="en-US" sz="3600" dirty="0" err="1">
                <a:solidFill>
                  <a:schemeClr val="tx1"/>
                </a:solidFill>
              </a:rPr>
              <a:t>d</a:t>
            </a:r>
            <a:r>
              <a:rPr lang="en-US" sz="3600" dirty="0" err="1" smtClean="0">
                <a:solidFill>
                  <a:schemeClr val="tx1"/>
                </a:solidFill>
              </a:rPr>
              <a:t>atapath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No control flow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1F637F-BDBE-488B-835C-1D62DA3FD10A}" type="slidenum">
              <a:rPr lang="en-US" smtClean="0"/>
              <a:pPr/>
              <a:t>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Solution</a:t>
            </a:r>
            <a:br>
              <a:rPr lang="en-US" dirty="0" smtClean="0"/>
            </a:br>
            <a:r>
              <a:rPr lang="en-US" dirty="0" smtClean="0"/>
              <a:t>Flexible Microarchitecture (</a:t>
            </a:r>
            <a:r>
              <a:rPr lang="en-US" dirty="0" err="1" smtClean="0"/>
              <a:t>DySER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828800" y="1600200"/>
            <a:ext cx="5715000" cy="4876800"/>
            <a:chOff x="1143000" y="228600"/>
            <a:chExt cx="6858000" cy="6324600"/>
          </a:xfrm>
        </p:grpSpPr>
        <p:sp>
          <p:nvSpPr>
            <p:cNvPr id="5" name="Rounded Rectangle 4"/>
            <p:cNvSpPr/>
            <p:nvPr/>
          </p:nvSpPr>
          <p:spPr>
            <a:xfrm>
              <a:off x="1143000" y="228600"/>
              <a:ext cx="6858000" cy="838200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Memory/Vector Register File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6" name="Down Arrow 5"/>
            <p:cNvSpPr/>
            <p:nvPr/>
          </p:nvSpPr>
          <p:spPr>
            <a:xfrm>
              <a:off x="1447800" y="10668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Down Arrow 6"/>
            <p:cNvSpPr/>
            <p:nvPr/>
          </p:nvSpPr>
          <p:spPr>
            <a:xfrm>
              <a:off x="2438400" y="10668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Down Arrow 7"/>
            <p:cNvSpPr/>
            <p:nvPr/>
          </p:nvSpPr>
          <p:spPr>
            <a:xfrm>
              <a:off x="3124200" y="10668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Down Arrow 8"/>
            <p:cNvSpPr/>
            <p:nvPr/>
          </p:nvSpPr>
          <p:spPr>
            <a:xfrm>
              <a:off x="4114800" y="10668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4724400" y="10668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5715000" y="10668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6400800" y="10668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7391400" y="1066800"/>
              <a:ext cx="228600" cy="457200"/>
            </a:xfrm>
            <a:prstGeom prst="downArrow">
              <a:avLst/>
            </a:prstGeom>
            <a:solidFill>
              <a:srgbClr val="D92727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219200" y="1524000"/>
              <a:ext cx="6629400" cy="18288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219200" y="2103120"/>
              <a:ext cx="6629400" cy="18288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133600" y="1752600"/>
              <a:ext cx="466344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2209800" y="1752600"/>
              <a:ext cx="466344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3581400" y="1752600"/>
              <a:ext cx="18288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3733800" y="1752600"/>
              <a:ext cx="16764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20" name="Group 91"/>
            <p:cNvGrpSpPr/>
            <p:nvPr/>
          </p:nvGrpSpPr>
          <p:grpSpPr>
            <a:xfrm>
              <a:off x="2667000" y="2667000"/>
              <a:ext cx="3352800" cy="2743200"/>
              <a:chOff x="1676400" y="1600200"/>
              <a:chExt cx="5029200" cy="3886200"/>
            </a:xfrm>
          </p:grpSpPr>
          <p:sp>
            <p:nvSpPr>
              <p:cNvPr id="33" name="Trapezoid 32"/>
              <p:cNvSpPr/>
              <p:nvPr/>
            </p:nvSpPr>
            <p:spPr>
              <a:xfrm rot="10800000">
                <a:off x="2514599" y="2362200"/>
                <a:ext cx="1066800" cy="685800"/>
              </a:xfrm>
              <a:prstGeom prst="trapezoid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Trapezoid 33"/>
              <p:cNvSpPr/>
              <p:nvPr/>
            </p:nvSpPr>
            <p:spPr>
              <a:xfrm rot="10800000">
                <a:off x="4800599" y="2362200"/>
                <a:ext cx="1066800" cy="685800"/>
              </a:xfrm>
              <a:prstGeom prst="trapezoid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rapezoid 34"/>
              <p:cNvSpPr/>
              <p:nvPr/>
            </p:nvSpPr>
            <p:spPr>
              <a:xfrm rot="10800000">
                <a:off x="4800601" y="4038600"/>
                <a:ext cx="1066800" cy="685800"/>
              </a:xfrm>
              <a:prstGeom prst="trapezoid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Trapezoid 35"/>
              <p:cNvSpPr/>
              <p:nvPr/>
            </p:nvSpPr>
            <p:spPr>
              <a:xfrm rot="10800000">
                <a:off x="2514600" y="4038600"/>
                <a:ext cx="1066800" cy="685800"/>
              </a:xfrm>
              <a:prstGeom prst="trapezoid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676400" y="1600200"/>
                <a:ext cx="457200" cy="457200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962400" y="1600200"/>
                <a:ext cx="457200" cy="457200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248400" y="1600200"/>
                <a:ext cx="457200" cy="457200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1676400" y="3314700"/>
                <a:ext cx="457200" cy="457200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962400" y="3314700"/>
                <a:ext cx="457200" cy="457200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248400" y="3314700"/>
                <a:ext cx="457200" cy="457200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676400" y="5029200"/>
                <a:ext cx="457200" cy="457200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962400" y="5029200"/>
                <a:ext cx="457200" cy="457200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248400" y="5029200"/>
                <a:ext cx="457200" cy="457200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6" name="Straight Arrow Connector 45"/>
              <p:cNvCxnSpPr>
                <a:stCxn id="37" idx="2"/>
                <a:endCxn id="40" idx="0"/>
              </p:cNvCxnSpPr>
              <p:nvPr/>
            </p:nvCxnSpPr>
            <p:spPr>
              <a:xfrm>
                <a:off x="1905000" y="2057400"/>
                <a:ext cx="0" cy="12573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>
                <a:stCxn id="40" idx="2"/>
                <a:endCxn id="43" idx="0"/>
              </p:cNvCxnSpPr>
              <p:nvPr/>
            </p:nvCxnSpPr>
            <p:spPr>
              <a:xfrm>
                <a:off x="1905000" y="3771900"/>
                <a:ext cx="0" cy="12573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>
                <a:stCxn id="37" idx="3"/>
                <a:endCxn id="38" idx="1"/>
              </p:cNvCxnSpPr>
              <p:nvPr/>
            </p:nvCxnSpPr>
            <p:spPr>
              <a:xfrm>
                <a:off x="2133600" y="1828800"/>
                <a:ext cx="18288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stCxn id="38" idx="3"/>
                <a:endCxn id="39" idx="1"/>
              </p:cNvCxnSpPr>
              <p:nvPr/>
            </p:nvCxnSpPr>
            <p:spPr>
              <a:xfrm>
                <a:off x="4419600" y="1828800"/>
                <a:ext cx="18288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>
                <a:stCxn id="38" idx="2"/>
                <a:endCxn id="41" idx="0"/>
              </p:cNvCxnSpPr>
              <p:nvPr/>
            </p:nvCxnSpPr>
            <p:spPr>
              <a:xfrm>
                <a:off x="4191000" y="2057400"/>
                <a:ext cx="0" cy="12573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>
                <a:stCxn id="41" idx="2"/>
                <a:endCxn id="44" idx="0"/>
              </p:cNvCxnSpPr>
              <p:nvPr/>
            </p:nvCxnSpPr>
            <p:spPr>
              <a:xfrm>
                <a:off x="4191000" y="3771900"/>
                <a:ext cx="0" cy="12573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>
                <a:stCxn id="39" idx="2"/>
                <a:endCxn id="42" idx="0"/>
              </p:cNvCxnSpPr>
              <p:nvPr/>
            </p:nvCxnSpPr>
            <p:spPr>
              <a:xfrm>
                <a:off x="6477000" y="2057400"/>
                <a:ext cx="0" cy="12573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>
                <a:stCxn id="42" idx="2"/>
                <a:endCxn id="45" idx="0"/>
              </p:cNvCxnSpPr>
              <p:nvPr/>
            </p:nvCxnSpPr>
            <p:spPr>
              <a:xfrm>
                <a:off x="6477000" y="3771900"/>
                <a:ext cx="0" cy="12573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>
                <a:stCxn id="41" idx="3"/>
                <a:endCxn id="42" idx="1"/>
              </p:cNvCxnSpPr>
              <p:nvPr/>
            </p:nvCxnSpPr>
            <p:spPr>
              <a:xfrm>
                <a:off x="4419600" y="3543300"/>
                <a:ext cx="18288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44" idx="3"/>
                <a:endCxn id="45" idx="1"/>
              </p:cNvCxnSpPr>
              <p:nvPr/>
            </p:nvCxnSpPr>
            <p:spPr>
              <a:xfrm>
                <a:off x="4419600" y="5257800"/>
                <a:ext cx="18288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>
                <a:stCxn id="43" idx="3"/>
                <a:endCxn id="44" idx="1"/>
              </p:cNvCxnSpPr>
              <p:nvPr/>
            </p:nvCxnSpPr>
            <p:spPr>
              <a:xfrm>
                <a:off x="2133600" y="5257800"/>
                <a:ext cx="18288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>
                <a:stCxn id="40" idx="3"/>
                <a:endCxn id="41" idx="1"/>
              </p:cNvCxnSpPr>
              <p:nvPr/>
            </p:nvCxnSpPr>
            <p:spPr>
              <a:xfrm>
                <a:off x="2133600" y="3543300"/>
                <a:ext cx="18288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3429000" y="3048000"/>
                <a:ext cx="533400" cy="3048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5715000" y="3048000"/>
                <a:ext cx="533400" cy="3048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>
                <a:off x="5715000" y="4724400"/>
                <a:ext cx="533400" cy="3048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>
                <a:off x="3429000" y="4724400"/>
                <a:ext cx="533400" cy="3048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>
                <a:off x="2133600" y="2057400"/>
                <a:ext cx="381000" cy="304800"/>
              </a:xfrm>
              <a:prstGeom prst="straightConnector1">
                <a:avLst/>
              </a:prstGeom>
              <a:ln>
                <a:headEnd type="none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>
                <a:off x="4419600" y="2057400"/>
                <a:ext cx="381000" cy="304800"/>
              </a:xfrm>
              <a:prstGeom prst="straightConnector1">
                <a:avLst/>
              </a:prstGeom>
              <a:ln>
                <a:headEnd type="none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>
                <a:off x="4419600" y="3733800"/>
                <a:ext cx="381000" cy="304800"/>
              </a:xfrm>
              <a:prstGeom prst="straightConnector1">
                <a:avLst/>
              </a:prstGeom>
              <a:ln>
                <a:headEnd type="none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>
                <a:off x="2133600" y="3733800"/>
                <a:ext cx="381000" cy="304800"/>
              </a:xfrm>
              <a:prstGeom prst="straightConnector1">
                <a:avLst/>
              </a:prstGeom>
              <a:ln>
                <a:headEnd type="none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 flipV="1">
                <a:off x="2133600" y="3048000"/>
                <a:ext cx="533400" cy="304800"/>
              </a:xfrm>
              <a:prstGeom prst="straightConnector1">
                <a:avLst/>
              </a:prstGeom>
              <a:ln>
                <a:headEnd type="none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 flipV="1">
                <a:off x="4419600" y="3048000"/>
                <a:ext cx="533400" cy="304800"/>
              </a:xfrm>
              <a:prstGeom prst="straightConnector1">
                <a:avLst/>
              </a:prstGeom>
              <a:ln>
                <a:headEnd type="none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 flipV="1">
                <a:off x="4419600" y="4724400"/>
                <a:ext cx="533400" cy="304800"/>
              </a:xfrm>
              <a:prstGeom prst="straightConnector1">
                <a:avLst/>
              </a:prstGeom>
              <a:ln>
                <a:headEnd type="none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 flipV="1">
                <a:off x="2133600" y="4724400"/>
                <a:ext cx="533400" cy="304800"/>
              </a:xfrm>
              <a:prstGeom prst="straightConnector1">
                <a:avLst/>
              </a:prstGeom>
              <a:ln>
                <a:headEnd type="none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 flipH="1">
                <a:off x="3581400" y="2057400"/>
                <a:ext cx="381000" cy="304800"/>
              </a:xfrm>
              <a:prstGeom prst="straightConnector1">
                <a:avLst/>
              </a:prstGeom>
              <a:ln>
                <a:headEnd type="none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 flipH="1">
                <a:off x="5867400" y="2057400"/>
                <a:ext cx="381000" cy="304800"/>
              </a:xfrm>
              <a:prstGeom prst="straightConnector1">
                <a:avLst/>
              </a:prstGeom>
              <a:ln>
                <a:headEnd type="none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 flipH="1">
                <a:off x="5867400" y="3733800"/>
                <a:ext cx="381000" cy="304800"/>
              </a:xfrm>
              <a:prstGeom prst="straightConnector1">
                <a:avLst/>
              </a:prstGeom>
              <a:ln>
                <a:headEnd type="none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/>
              <p:nvPr/>
            </p:nvCxnSpPr>
            <p:spPr>
              <a:xfrm flipH="1">
                <a:off x="3581400" y="3810000"/>
                <a:ext cx="381000" cy="304800"/>
              </a:xfrm>
              <a:prstGeom prst="straightConnector1">
                <a:avLst/>
              </a:prstGeom>
              <a:ln>
                <a:headEnd type="none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Arrow Connector 20"/>
            <p:cNvCxnSpPr>
              <a:endCxn id="37" idx="0"/>
            </p:cNvCxnSpPr>
            <p:nvPr/>
          </p:nvCxnSpPr>
          <p:spPr>
            <a:xfrm>
              <a:off x="2819400" y="22860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ounded Rectangle 21"/>
            <p:cNvSpPr/>
            <p:nvPr/>
          </p:nvSpPr>
          <p:spPr>
            <a:xfrm>
              <a:off x="1219200" y="5791200"/>
              <a:ext cx="6629400" cy="18288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219200" y="6370320"/>
              <a:ext cx="6629400" cy="18288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2133600" y="6019800"/>
              <a:ext cx="466344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2209800" y="6019800"/>
              <a:ext cx="466344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3581400" y="6019800"/>
              <a:ext cx="18288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3733800" y="6019800"/>
              <a:ext cx="16764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4343400" y="22860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867400" y="22860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2819400" y="54102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4343400" y="54102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5867400" y="54102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Rounded Rectangle 73"/>
          <p:cNvSpPr/>
          <p:nvPr/>
        </p:nvSpPr>
        <p:spPr>
          <a:xfrm>
            <a:off x="2133600" y="5791200"/>
            <a:ext cx="5105400" cy="7620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Flexible </a:t>
            </a:r>
            <a:r>
              <a:rPr lang="en-US" sz="3600" dirty="0" err="1">
                <a:solidFill>
                  <a:schemeClr val="tx1"/>
                </a:solidFill>
              </a:rPr>
              <a:t>m</a:t>
            </a:r>
            <a:r>
              <a:rPr lang="en-US" sz="3600" dirty="0" err="1" smtClean="0">
                <a:solidFill>
                  <a:schemeClr val="tx1"/>
                </a:solidFill>
              </a:rPr>
              <a:t>em</a:t>
            </a:r>
            <a:r>
              <a:rPr lang="en-US" sz="3600" dirty="0" smtClean="0">
                <a:solidFill>
                  <a:schemeClr val="tx1"/>
                </a:solidFill>
              </a:rPr>
              <a:t>. interface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2209800" y="3429000"/>
            <a:ext cx="5105400" cy="12192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Configurable </a:t>
            </a:r>
            <a:r>
              <a:rPr lang="en-US" sz="3600" dirty="0" err="1" smtClean="0">
                <a:solidFill>
                  <a:schemeClr val="tx1"/>
                </a:solidFill>
              </a:rPr>
              <a:t>datapath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Control flow support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1F637F-BDBE-488B-835C-1D62DA3FD10A}" type="slidenum">
              <a:rPr lang="en-US" smtClean="0"/>
              <a:pPr/>
              <a:t>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Solution</a:t>
            </a:r>
            <a:br>
              <a:rPr lang="en-US" dirty="0" smtClean="0"/>
            </a:br>
            <a:r>
              <a:rPr lang="en-US" dirty="0" smtClean="0"/>
              <a:t>Flexible Microarchitecture (</a:t>
            </a:r>
            <a:r>
              <a:rPr lang="en-US" dirty="0" err="1" smtClean="0"/>
              <a:t>DySER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76" name="Group 75"/>
          <p:cNvGrpSpPr/>
          <p:nvPr/>
        </p:nvGrpSpPr>
        <p:grpSpPr>
          <a:xfrm>
            <a:off x="1828800" y="1600200"/>
            <a:ext cx="5715000" cy="4953000"/>
            <a:chOff x="1828800" y="1600200"/>
            <a:chExt cx="5715000" cy="4953000"/>
          </a:xfrm>
        </p:grpSpPr>
        <p:grpSp>
          <p:nvGrpSpPr>
            <p:cNvPr id="4" name="Group 3"/>
            <p:cNvGrpSpPr/>
            <p:nvPr/>
          </p:nvGrpSpPr>
          <p:grpSpPr>
            <a:xfrm>
              <a:off x="1828800" y="1600200"/>
              <a:ext cx="5715000" cy="4876800"/>
              <a:chOff x="1143000" y="228600"/>
              <a:chExt cx="6858000" cy="6324600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1143000" y="228600"/>
                <a:ext cx="6858000" cy="838200"/>
              </a:xfrm>
              <a:prstGeom prst="round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Memory/Vector Register File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Down Arrow 5"/>
              <p:cNvSpPr/>
              <p:nvPr/>
            </p:nvSpPr>
            <p:spPr>
              <a:xfrm>
                <a:off x="1447800" y="1066800"/>
                <a:ext cx="228600" cy="457200"/>
              </a:xfrm>
              <a:prstGeom prst="downArrow">
                <a:avLst/>
              </a:prstGeom>
              <a:solidFill>
                <a:srgbClr val="D92727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Down Arrow 6"/>
              <p:cNvSpPr/>
              <p:nvPr/>
            </p:nvSpPr>
            <p:spPr>
              <a:xfrm>
                <a:off x="2438400" y="1066800"/>
                <a:ext cx="228600" cy="457200"/>
              </a:xfrm>
              <a:prstGeom prst="downArrow">
                <a:avLst/>
              </a:prstGeom>
              <a:solidFill>
                <a:srgbClr val="D92727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Down Arrow 7"/>
              <p:cNvSpPr/>
              <p:nvPr/>
            </p:nvSpPr>
            <p:spPr>
              <a:xfrm>
                <a:off x="3124200" y="1066800"/>
                <a:ext cx="228600" cy="457200"/>
              </a:xfrm>
              <a:prstGeom prst="downArrow">
                <a:avLst/>
              </a:prstGeom>
              <a:solidFill>
                <a:srgbClr val="D92727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Down Arrow 8"/>
              <p:cNvSpPr/>
              <p:nvPr/>
            </p:nvSpPr>
            <p:spPr>
              <a:xfrm>
                <a:off x="4114800" y="1066800"/>
                <a:ext cx="228600" cy="457200"/>
              </a:xfrm>
              <a:prstGeom prst="downArrow">
                <a:avLst/>
              </a:prstGeom>
              <a:solidFill>
                <a:srgbClr val="D92727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Down Arrow 9"/>
              <p:cNvSpPr/>
              <p:nvPr/>
            </p:nvSpPr>
            <p:spPr>
              <a:xfrm>
                <a:off x="4724400" y="1066800"/>
                <a:ext cx="228600" cy="457200"/>
              </a:xfrm>
              <a:prstGeom prst="downArrow">
                <a:avLst/>
              </a:prstGeom>
              <a:solidFill>
                <a:srgbClr val="D92727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Down Arrow 10"/>
              <p:cNvSpPr/>
              <p:nvPr/>
            </p:nvSpPr>
            <p:spPr>
              <a:xfrm>
                <a:off x="5715000" y="1066800"/>
                <a:ext cx="228600" cy="457200"/>
              </a:xfrm>
              <a:prstGeom prst="downArrow">
                <a:avLst/>
              </a:prstGeom>
              <a:solidFill>
                <a:srgbClr val="D92727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Down Arrow 11"/>
              <p:cNvSpPr/>
              <p:nvPr/>
            </p:nvSpPr>
            <p:spPr>
              <a:xfrm>
                <a:off x="6400800" y="1066800"/>
                <a:ext cx="228600" cy="457200"/>
              </a:xfrm>
              <a:prstGeom prst="downArrow">
                <a:avLst/>
              </a:prstGeom>
              <a:solidFill>
                <a:srgbClr val="D92727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Down Arrow 12"/>
              <p:cNvSpPr/>
              <p:nvPr/>
            </p:nvSpPr>
            <p:spPr>
              <a:xfrm>
                <a:off x="7391400" y="1066800"/>
                <a:ext cx="228600" cy="457200"/>
              </a:xfrm>
              <a:prstGeom prst="downArrow">
                <a:avLst/>
              </a:prstGeom>
              <a:solidFill>
                <a:srgbClr val="D92727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1219200" y="1524000"/>
                <a:ext cx="6629400" cy="182880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1219200" y="2103120"/>
                <a:ext cx="6629400" cy="182880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>
                <a:off x="2133600" y="1752600"/>
                <a:ext cx="466344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H="1">
                <a:off x="2209800" y="1752600"/>
                <a:ext cx="466344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H="1">
                <a:off x="3581400" y="1752600"/>
                <a:ext cx="182880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3733800" y="1752600"/>
                <a:ext cx="167640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0" name="Group 91"/>
              <p:cNvGrpSpPr/>
              <p:nvPr/>
            </p:nvGrpSpPr>
            <p:grpSpPr>
              <a:xfrm>
                <a:off x="2667000" y="2667000"/>
                <a:ext cx="3352800" cy="2743200"/>
                <a:chOff x="1676400" y="1600200"/>
                <a:chExt cx="5029200" cy="3886200"/>
              </a:xfrm>
            </p:grpSpPr>
            <p:sp>
              <p:nvSpPr>
                <p:cNvPr id="33" name="Trapezoid 32"/>
                <p:cNvSpPr/>
                <p:nvPr/>
              </p:nvSpPr>
              <p:spPr>
                <a:xfrm rot="10800000">
                  <a:off x="2514599" y="2362200"/>
                  <a:ext cx="1066800" cy="685800"/>
                </a:xfrm>
                <a:prstGeom prst="trapezoid">
                  <a:avLst/>
                </a:prstGeom>
                <a:ln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Trapezoid 33"/>
                <p:cNvSpPr/>
                <p:nvPr/>
              </p:nvSpPr>
              <p:spPr>
                <a:xfrm rot="10800000">
                  <a:off x="4800599" y="2362200"/>
                  <a:ext cx="1066800" cy="685800"/>
                </a:xfrm>
                <a:prstGeom prst="trapezoid">
                  <a:avLst/>
                </a:prstGeom>
                <a:ln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Trapezoid 34"/>
                <p:cNvSpPr/>
                <p:nvPr/>
              </p:nvSpPr>
              <p:spPr>
                <a:xfrm rot="10800000">
                  <a:off x="4800601" y="4038600"/>
                  <a:ext cx="1066800" cy="685800"/>
                </a:xfrm>
                <a:prstGeom prst="trapezoid">
                  <a:avLst/>
                </a:prstGeom>
                <a:ln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Trapezoid 35"/>
                <p:cNvSpPr/>
                <p:nvPr/>
              </p:nvSpPr>
              <p:spPr>
                <a:xfrm rot="10800000">
                  <a:off x="2514600" y="4038600"/>
                  <a:ext cx="1066800" cy="685800"/>
                </a:xfrm>
                <a:prstGeom prst="trapezoid">
                  <a:avLst/>
                </a:prstGeom>
                <a:ln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1676400" y="1600200"/>
                  <a:ext cx="457200" cy="457200"/>
                </a:xfrm>
                <a:prstGeom prst="rect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3962400" y="1600200"/>
                  <a:ext cx="457200" cy="457200"/>
                </a:xfrm>
                <a:prstGeom prst="rect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6248400" y="1600200"/>
                  <a:ext cx="457200" cy="457200"/>
                </a:xfrm>
                <a:prstGeom prst="rect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1676400" y="3314700"/>
                  <a:ext cx="457200" cy="457200"/>
                </a:xfrm>
                <a:prstGeom prst="rect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3962400" y="3314700"/>
                  <a:ext cx="457200" cy="457200"/>
                </a:xfrm>
                <a:prstGeom prst="rect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6248400" y="3314700"/>
                  <a:ext cx="457200" cy="457200"/>
                </a:xfrm>
                <a:prstGeom prst="rect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1676400" y="5029200"/>
                  <a:ext cx="457200" cy="457200"/>
                </a:xfrm>
                <a:prstGeom prst="rect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3962400" y="5029200"/>
                  <a:ext cx="457200" cy="457200"/>
                </a:xfrm>
                <a:prstGeom prst="rect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6248400" y="5029200"/>
                  <a:ext cx="457200" cy="457200"/>
                </a:xfrm>
                <a:prstGeom prst="rect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6" name="Straight Arrow Connector 45"/>
                <p:cNvCxnSpPr>
                  <a:stCxn id="37" idx="2"/>
                  <a:endCxn id="40" idx="0"/>
                </p:cNvCxnSpPr>
                <p:nvPr/>
              </p:nvCxnSpPr>
              <p:spPr>
                <a:xfrm>
                  <a:off x="1905000" y="2057400"/>
                  <a:ext cx="0" cy="125730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Arrow Connector 46"/>
                <p:cNvCxnSpPr>
                  <a:stCxn id="40" idx="2"/>
                  <a:endCxn id="43" idx="0"/>
                </p:cNvCxnSpPr>
                <p:nvPr/>
              </p:nvCxnSpPr>
              <p:spPr>
                <a:xfrm>
                  <a:off x="1905000" y="3771900"/>
                  <a:ext cx="0" cy="125730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Arrow Connector 47"/>
                <p:cNvCxnSpPr>
                  <a:stCxn id="37" idx="3"/>
                  <a:endCxn id="38" idx="1"/>
                </p:cNvCxnSpPr>
                <p:nvPr/>
              </p:nvCxnSpPr>
              <p:spPr>
                <a:xfrm>
                  <a:off x="2133600" y="18288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Arrow Connector 48"/>
                <p:cNvCxnSpPr>
                  <a:stCxn id="38" idx="3"/>
                  <a:endCxn id="39" idx="1"/>
                </p:cNvCxnSpPr>
                <p:nvPr/>
              </p:nvCxnSpPr>
              <p:spPr>
                <a:xfrm>
                  <a:off x="4419600" y="18288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Arrow Connector 49"/>
                <p:cNvCxnSpPr>
                  <a:stCxn id="38" idx="2"/>
                  <a:endCxn id="41" idx="0"/>
                </p:cNvCxnSpPr>
                <p:nvPr/>
              </p:nvCxnSpPr>
              <p:spPr>
                <a:xfrm>
                  <a:off x="4191000" y="2057400"/>
                  <a:ext cx="0" cy="125730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Arrow Connector 50"/>
                <p:cNvCxnSpPr>
                  <a:stCxn id="41" idx="2"/>
                  <a:endCxn id="44" idx="0"/>
                </p:cNvCxnSpPr>
                <p:nvPr/>
              </p:nvCxnSpPr>
              <p:spPr>
                <a:xfrm>
                  <a:off x="4191000" y="3771900"/>
                  <a:ext cx="0" cy="125730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Arrow Connector 51"/>
                <p:cNvCxnSpPr>
                  <a:stCxn id="39" idx="2"/>
                  <a:endCxn id="42" idx="0"/>
                </p:cNvCxnSpPr>
                <p:nvPr/>
              </p:nvCxnSpPr>
              <p:spPr>
                <a:xfrm>
                  <a:off x="6477000" y="2057400"/>
                  <a:ext cx="0" cy="125730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Arrow Connector 52"/>
                <p:cNvCxnSpPr>
                  <a:stCxn id="42" idx="2"/>
                  <a:endCxn id="45" idx="0"/>
                </p:cNvCxnSpPr>
                <p:nvPr/>
              </p:nvCxnSpPr>
              <p:spPr>
                <a:xfrm>
                  <a:off x="6477000" y="3771900"/>
                  <a:ext cx="0" cy="125730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Arrow Connector 53"/>
                <p:cNvCxnSpPr>
                  <a:stCxn id="41" idx="3"/>
                  <a:endCxn id="42" idx="1"/>
                </p:cNvCxnSpPr>
                <p:nvPr/>
              </p:nvCxnSpPr>
              <p:spPr>
                <a:xfrm>
                  <a:off x="4419600" y="35433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Arrow Connector 54"/>
                <p:cNvCxnSpPr>
                  <a:stCxn id="44" idx="3"/>
                  <a:endCxn id="45" idx="1"/>
                </p:cNvCxnSpPr>
                <p:nvPr/>
              </p:nvCxnSpPr>
              <p:spPr>
                <a:xfrm>
                  <a:off x="4419600" y="52578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Arrow Connector 55"/>
                <p:cNvCxnSpPr>
                  <a:stCxn id="43" idx="3"/>
                  <a:endCxn id="44" idx="1"/>
                </p:cNvCxnSpPr>
                <p:nvPr/>
              </p:nvCxnSpPr>
              <p:spPr>
                <a:xfrm>
                  <a:off x="2133600" y="52578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Arrow Connector 56"/>
                <p:cNvCxnSpPr>
                  <a:stCxn id="40" idx="3"/>
                  <a:endCxn id="41" idx="1"/>
                </p:cNvCxnSpPr>
                <p:nvPr/>
              </p:nvCxnSpPr>
              <p:spPr>
                <a:xfrm>
                  <a:off x="2133600" y="3543300"/>
                  <a:ext cx="18288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Arrow Connector 57"/>
                <p:cNvCxnSpPr/>
                <p:nvPr/>
              </p:nvCxnSpPr>
              <p:spPr>
                <a:xfrm>
                  <a:off x="3429000" y="3048000"/>
                  <a:ext cx="533400" cy="30480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58"/>
                <p:cNvCxnSpPr/>
                <p:nvPr/>
              </p:nvCxnSpPr>
              <p:spPr>
                <a:xfrm>
                  <a:off x="5715000" y="3048000"/>
                  <a:ext cx="533400" cy="30480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Arrow Connector 59"/>
                <p:cNvCxnSpPr/>
                <p:nvPr/>
              </p:nvCxnSpPr>
              <p:spPr>
                <a:xfrm>
                  <a:off x="5715000" y="4724400"/>
                  <a:ext cx="533400" cy="30480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Arrow Connector 60"/>
                <p:cNvCxnSpPr/>
                <p:nvPr/>
              </p:nvCxnSpPr>
              <p:spPr>
                <a:xfrm>
                  <a:off x="3429000" y="4724400"/>
                  <a:ext cx="533400" cy="30480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Arrow Connector 61"/>
                <p:cNvCxnSpPr/>
                <p:nvPr/>
              </p:nvCxnSpPr>
              <p:spPr>
                <a:xfrm>
                  <a:off x="2133600" y="2057400"/>
                  <a:ext cx="381000" cy="304800"/>
                </a:xfrm>
                <a:prstGeom prst="straightConnector1">
                  <a:avLst/>
                </a:prstGeom>
                <a:ln>
                  <a:headEnd type="none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Arrow Connector 62"/>
                <p:cNvCxnSpPr/>
                <p:nvPr/>
              </p:nvCxnSpPr>
              <p:spPr>
                <a:xfrm>
                  <a:off x="4419600" y="2057400"/>
                  <a:ext cx="381000" cy="304800"/>
                </a:xfrm>
                <a:prstGeom prst="straightConnector1">
                  <a:avLst/>
                </a:prstGeom>
                <a:ln>
                  <a:headEnd type="none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Arrow Connector 63"/>
                <p:cNvCxnSpPr/>
                <p:nvPr/>
              </p:nvCxnSpPr>
              <p:spPr>
                <a:xfrm>
                  <a:off x="4419600" y="3733800"/>
                  <a:ext cx="381000" cy="304800"/>
                </a:xfrm>
                <a:prstGeom prst="straightConnector1">
                  <a:avLst/>
                </a:prstGeom>
                <a:ln>
                  <a:headEnd type="none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/>
                <p:cNvCxnSpPr/>
                <p:nvPr/>
              </p:nvCxnSpPr>
              <p:spPr>
                <a:xfrm>
                  <a:off x="2133600" y="3733800"/>
                  <a:ext cx="381000" cy="304800"/>
                </a:xfrm>
                <a:prstGeom prst="straightConnector1">
                  <a:avLst/>
                </a:prstGeom>
                <a:ln>
                  <a:headEnd type="none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2133600" y="3048000"/>
                  <a:ext cx="533400" cy="304800"/>
                </a:xfrm>
                <a:prstGeom prst="straightConnector1">
                  <a:avLst/>
                </a:prstGeom>
                <a:ln>
                  <a:headEnd type="none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Arrow Connector 66"/>
                <p:cNvCxnSpPr/>
                <p:nvPr/>
              </p:nvCxnSpPr>
              <p:spPr>
                <a:xfrm flipV="1">
                  <a:off x="4419600" y="3048000"/>
                  <a:ext cx="533400" cy="304800"/>
                </a:xfrm>
                <a:prstGeom prst="straightConnector1">
                  <a:avLst/>
                </a:prstGeom>
                <a:ln>
                  <a:headEnd type="none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Arrow Connector 67"/>
                <p:cNvCxnSpPr/>
                <p:nvPr/>
              </p:nvCxnSpPr>
              <p:spPr>
                <a:xfrm flipV="1">
                  <a:off x="4419600" y="4724400"/>
                  <a:ext cx="533400" cy="304800"/>
                </a:xfrm>
                <a:prstGeom prst="straightConnector1">
                  <a:avLst/>
                </a:prstGeom>
                <a:ln>
                  <a:headEnd type="none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Arrow Connector 68"/>
                <p:cNvCxnSpPr/>
                <p:nvPr/>
              </p:nvCxnSpPr>
              <p:spPr>
                <a:xfrm flipV="1">
                  <a:off x="2133600" y="4724400"/>
                  <a:ext cx="533400" cy="304800"/>
                </a:xfrm>
                <a:prstGeom prst="straightConnector1">
                  <a:avLst/>
                </a:prstGeom>
                <a:ln>
                  <a:headEnd type="none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/>
                <p:nvPr/>
              </p:nvCxnSpPr>
              <p:spPr>
                <a:xfrm flipH="1">
                  <a:off x="3581400" y="2057400"/>
                  <a:ext cx="381000" cy="304800"/>
                </a:xfrm>
                <a:prstGeom prst="straightConnector1">
                  <a:avLst/>
                </a:prstGeom>
                <a:ln>
                  <a:headEnd type="none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Arrow Connector 70"/>
                <p:cNvCxnSpPr/>
                <p:nvPr/>
              </p:nvCxnSpPr>
              <p:spPr>
                <a:xfrm flipH="1">
                  <a:off x="5867400" y="2057400"/>
                  <a:ext cx="381000" cy="304800"/>
                </a:xfrm>
                <a:prstGeom prst="straightConnector1">
                  <a:avLst/>
                </a:prstGeom>
                <a:ln>
                  <a:headEnd type="none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Arrow Connector 71"/>
                <p:cNvCxnSpPr/>
                <p:nvPr/>
              </p:nvCxnSpPr>
              <p:spPr>
                <a:xfrm flipH="1">
                  <a:off x="5867400" y="3733800"/>
                  <a:ext cx="381000" cy="304800"/>
                </a:xfrm>
                <a:prstGeom prst="straightConnector1">
                  <a:avLst/>
                </a:prstGeom>
                <a:ln>
                  <a:headEnd type="none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Arrow Connector 72"/>
                <p:cNvCxnSpPr/>
                <p:nvPr/>
              </p:nvCxnSpPr>
              <p:spPr>
                <a:xfrm flipH="1">
                  <a:off x="3581400" y="3810000"/>
                  <a:ext cx="381000" cy="304800"/>
                </a:xfrm>
                <a:prstGeom prst="straightConnector1">
                  <a:avLst/>
                </a:prstGeom>
                <a:ln>
                  <a:headEnd type="none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Straight Arrow Connector 20"/>
              <p:cNvCxnSpPr>
                <a:endCxn id="37" idx="0"/>
              </p:cNvCxnSpPr>
              <p:nvPr/>
            </p:nvCxnSpPr>
            <p:spPr>
              <a:xfrm>
                <a:off x="2819400" y="2286000"/>
                <a:ext cx="0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Rounded Rectangle 21"/>
              <p:cNvSpPr/>
              <p:nvPr/>
            </p:nvSpPr>
            <p:spPr>
              <a:xfrm>
                <a:off x="1219200" y="5791200"/>
                <a:ext cx="6629400" cy="182880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1219200" y="6370320"/>
                <a:ext cx="6629400" cy="182880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2133600" y="6019800"/>
                <a:ext cx="466344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H="1">
                <a:off x="2209800" y="6019800"/>
                <a:ext cx="466344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flipH="1">
                <a:off x="3581400" y="6019800"/>
                <a:ext cx="182880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3733800" y="6019800"/>
                <a:ext cx="167640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>
                <a:off x="4343400" y="2286000"/>
                <a:ext cx="0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5867400" y="2286000"/>
                <a:ext cx="0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2819400" y="5410200"/>
                <a:ext cx="0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4343400" y="5410200"/>
                <a:ext cx="0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5867400" y="5410200"/>
                <a:ext cx="0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4" name="Rounded Rectangle 73"/>
            <p:cNvSpPr/>
            <p:nvPr/>
          </p:nvSpPr>
          <p:spPr>
            <a:xfrm>
              <a:off x="2133600" y="5791200"/>
              <a:ext cx="5105400" cy="762000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Flexible </a:t>
              </a:r>
              <a:r>
                <a:rPr lang="en-US" sz="3600" dirty="0" err="1" smtClean="0">
                  <a:solidFill>
                    <a:schemeClr val="tx1"/>
                  </a:solidFill>
                </a:rPr>
                <a:t>Mem</a:t>
              </a:r>
              <a:r>
                <a:rPr lang="en-US" sz="3600" dirty="0" smtClean="0">
                  <a:solidFill>
                    <a:schemeClr val="tx1"/>
                  </a:solidFill>
                </a:rPr>
                <a:t>. Interface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2209800" y="3429000"/>
              <a:ext cx="5105400" cy="1219200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Configurable </a:t>
              </a:r>
              <a:r>
                <a:rPr lang="en-US" sz="3600" dirty="0" err="1" smtClean="0">
                  <a:solidFill>
                    <a:schemeClr val="tx1"/>
                  </a:solidFill>
                </a:rPr>
                <a:t>datapath</a:t>
              </a:r>
              <a:endParaRPr lang="en-US" sz="36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Control flow support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1F637F-BDBE-488B-835C-1D62DA3FD1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Expose a flexible </a:t>
            </a:r>
            <a:r>
              <a:rPr lang="en-US" dirty="0" err="1" smtClean="0"/>
              <a:t>microarchitecture</a:t>
            </a:r>
            <a:r>
              <a:rPr lang="en-US" dirty="0" smtClean="0"/>
              <a:t> to compiler</a:t>
            </a:r>
          </a:p>
          <a:p>
            <a:r>
              <a:rPr lang="en-US" dirty="0" smtClean="0"/>
              <a:t>Capture the complexity with AEPDG, a variant of PDG</a:t>
            </a:r>
          </a:p>
          <a:p>
            <a:r>
              <a:rPr lang="en-US" dirty="0" smtClean="0"/>
              <a:t>Design and Implement a compiler with AEPDG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76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-1.92228E-6 L 0.27083 -0.00555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baseline="0" dirty="0" smtClean="0"/>
              <a:t>Identify</a:t>
            </a:r>
            <a:r>
              <a:rPr lang="en-US" dirty="0" smtClean="0"/>
              <a:t> </a:t>
            </a:r>
            <a:r>
              <a:rPr lang="en-US" baseline="0" dirty="0" err="1" smtClean="0"/>
              <a:t>microarchitecture</a:t>
            </a:r>
            <a:r>
              <a:rPr lang="en-US" baseline="0" dirty="0" smtClean="0"/>
              <a:t> techniques</a:t>
            </a:r>
            <a:r>
              <a:rPr lang="en-US" dirty="0" smtClean="0"/>
              <a:t> required to </a:t>
            </a:r>
            <a:r>
              <a:rPr lang="en-US" baseline="0" dirty="0" smtClean="0"/>
              <a:t> tackle the challenges </a:t>
            </a:r>
            <a:r>
              <a:rPr lang="en-US" dirty="0" smtClean="0"/>
              <a:t>with </a:t>
            </a:r>
            <a:r>
              <a:rPr lang="en-US" dirty="0" err="1" smtClean="0"/>
              <a:t>vectorization</a:t>
            </a:r>
            <a:endParaRPr lang="en-US" baseline="0" dirty="0" smtClean="0"/>
          </a:p>
          <a:p>
            <a:r>
              <a:rPr lang="en-US" baseline="0" dirty="0" smtClean="0"/>
              <a:t>Develop</a:t>
            </a:r>
            <a:r>
              <a:rPr lang="en-US" dirty="0" smtClean="0"/>
              <a:t> AEPDG, a variant of program dependence graph to model the flexible microarchitecture.</a:t>
            </a:r>
            <a:endParaRPr lang="en-US" baseline="0" dirty="0" smtClean="0"/>
          </a:p>
          <a:p>
            <a:r>
              <a:rPr lang="en-US" baseline="0" dirty="0" smtClean="0"/>
              <a:t>Design and implement  compiler optimizations with AEDPG.</a:t>
            </a:r>
          </a:p>
          <a:p>
            <a:r>
              <a:rPr lang="en-US" dirty="0" smtClean="0"/>
              <a:t>Demonstrate how our solution broadens the scope of SIMD</a:t>
            </a:r>
          </a:p>
          <a:p>
            <a:r>
              <a:rPr lang="en-US" baseline="0" dirty="0" smtClean="0"/>
              <a:t>Evaluate</a:t>
            </a:r>
            <a:r>
              <a:rPr lang="en-US" dirty="0" smtClean="0"/>
              <a:t> </a:t>
            </a:r>
            <a:r>
              <a:rPr lang="en-US" baseline="0" dirty="0" smtClean="0"/>
              <a:t>on throughput</a:t>
            </a:r>
            <a:r>
              <a:rPr lang="en-US" dirty="0" smtClean="0"/>
              <a:t> benchmarks and show that our solution outperforms ICC on SSE/AVX by 1.8x.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1F637F-BDBE-488B-835C-1D62DA3FD10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4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Flexible Architecture: </a:t>
            </a:r>
            <a:r>
              <a:rPr lang="en-US" b="1" dirty="0" err="1" smtClean="0">
                <a:solidFill>
                  <a:srgbClr val="C00000"/>
                </a:solidFill>
              </a:rPr>
              <a:t>DySER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Access Execute PDG (AEPDG)</a:t>
            </a:r>
          </a:p>
          <a:p>
            <a:r>
              <a:rPr lang="en-US" dirty="0" smtClean="0"/>
              <a:t>Compiler Design and Optimizations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1F637F-BDBE-488B-835C-1D62DA3FD10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662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DySER</a:t>
            </a:r>
            <a:r>
              <a:rPr lang="en-US" dirty="0" smtClean="0"/>
              <a:t> Overview</a:t>
            </a:r>
            <a:endParaRPr lang="en-US" dirty="0"/>
          </a:p>
        </p:txBody>
      </p:sp>
      <p:grpSp>
        <p:nvGrpSpPr>
          <p:cNvPr id="3" name="群組 726"/>
          <p:cNvGrpSpPr/>
          <p:nvPr/>
        </p:nvGrpSpPr>
        <p:grpSpPr>
          <a:xfrm>
            <a:off x="558426" y="3926894"/>
            <a:ext cx="2469380" cy="1019961"/>
            <a:chOff x="395536" y="4581128"/>
            <a:chExt cx="1597704" cy="659921"/>
          </a:xfrm>
        </p:grpSpPr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395536" y="4581128"/>
              <a:ext cx="1596050" cy="658267"/>
            </a:xfrm>
            <a:prstGeom prst="rect">
              <a:avLst/>
            </a:prstGeom>
            <a:solidFill>
              <a:srgbClr val="E5E5E5"/>
            </a:solidFill>
            <a:ln w="0">
              <a:solidFill>
                <a:srgbClr val="E5E5E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" name="Line 14"/>
            <p:cNvSpPr>
              <a:spLocks noChangeShapeType="1"/>
            </p:cNvSpPr>
            <p:nvPr/>
          </p:nvSpPr>
          <p:spPr bwMode="auto">
            <a:xfrm flipH="1">
              <a:off x="395536" y="5239395"/>
              <a:ext cx="1596050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 flipV="1">
              <a:off x="395536" y="4581128"/>
              <a:ext cx="1654" cy="658267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>
              <a:off x="395536" y="4581128"/>
              <a:ext cx="1596050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" name="Line 17"/>
            <p:cNvSpPr>
              <a:spLocks noChangeShapeType="1"/>
            </p:cNvSpPr>
            <p:nvPr/>
          </p:nvSpPr>
          <p:spPr bwMode="auto">
            <a:xfrm>
              <a:off x="1991586" y="4581128"/>
              <a:ext cx="1654" cy="658267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" name="Freeform 384"/>
            <p:cNvSpPr>
              <a:spLocks/>
            </p:cNvSpPr>
            <p:nvPr/>
          </p:nvSpPr>
          <p:spPr bwMode="auto">
            <a:xfrm>
              <a:off x="931412" y="4685326"/>
              <a:ext cx="76081" cy="10419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9" y="2"/>
                </a:cxn>
                <a:cxn ang="0">
                  <a:pos x="35" y="2"/>
                </a:cxn>
                <a:cxn ang="0">
                  <a:pos x="44" y="5"/>
                </a:cxn>
                <a:cxn ang="0">
                  <a:pos x="44" y="14"/>
                </a:cxn>
                <a:cxn ang="0">
                  <a:pos x="40" y="11"/>
                </a:cxn>
                <a:cxn ang="0">
                  <a:pos x="35" y="9"/>
                </a:cxn>
                <a:cxn ang="0">
                  <a:pos x="29" y="8"/>
                </a:cxn>
                <a:cxn ang="0">
                  <a:pos x="20" y="8"/>
                </a:cxn>
                <a:cxn ang="0">
                  <a:pos x="14" y="11"/>
                </a:cxn>
                <a:cxn ang="0">
                  <a:pos x="11" y="14"/>
                </a:cxn>
                <a:cxn ang="0">
                  <a:pos x="9" y="17"/>
                </a:cxn>
                <a:cxn ang="0">
                  <a:pos x="9" y="20"/>
                </a:cxn>
                <a:cxn ang="0">
                  <a:pos x="11" y="23"/>
                </a:cxn>
                <a:cxn ang="0">
                  <a:pos x="14" y="25"/>
                </a:cxn>
                <a:cxn ang="0">
                  <a:pos x="18" y="26"/>
                </a:cxn>
                <a:cxn ang="0">
                  <a:pos x="21" y="26"/>
                </a:cxn>
                <a:cxn ang="0">
                  <a:pos x="26" y="28"/>
                </a:cxn>
                <a:cxn ang="0">
                  <a:pos x="29" y="28"/>
                </a:cxn>
                <a:cxn ang="0">
                  <a:pos x="34" y="29"/>
                </a:cxn>
                <a:cxn ang="0">
                  <a:pos x="40" y="31"/>
                </a:cxn>
                <a:cxn ang="0">
                  <a:pos x="43" y="34"/>
                </a:cxn>
                <a:cxn ang="0">
                  <a:pos x="46" y="40"/>
                </a:cxn>
                <a:cxn ang="0">
                  <a:pos x="46" y="47"/>
                </a:cxn>
                <a:cxn ang="0">
                  <a:pos x="43" y="54"/>
                </a:cxn>
                <a:cxn ang="0">
                  <a:pos x="37" y="60"/>
                </a:cxn>
                <a:cxn ang="0">
                  <a:pos x="34" y="61"/>
                </a:cxn>
                <a:cxn ang="0">
                  <a:pos x="29" y="61"/>
                </a:cxn>
                <a:cxn ang="0">
                  <a:pos x="23" y="63"/>
                </a:cxn>
                <a:cxn ang="0">
                  <a:pos x="17" y="63"/>
                </a:cxn>
                <a:cxn ang="0">
                  <a:pos x="11" y="61"/>
                </a:cxn>
                <a:cxn ang="0">
                  <a:pos x="6" y="60"/>
                </a:cxn>
                <a:cxn ang="0">
                  <a:pos x="0" y="58"/>
                </a:cxn>
                <a:cxn ang="0">
                  <a:pos x="0" y="47"/>
                </a:cxn>
                <a:cxn ang="0">
                  <a:pos x="2" y="47"/>
                </a:cxn>
                <a:cxn ang="0">
                  <a:pos x="6" y="50"/>
                </a:cxn>
                <a:cxn ang="0">
                  <a:pos x="12" y="54"/>
                </a:cxn>
                <a:cxn ang="0">
                  <a:pos x="17" y="55"/>
                </a:cxn>
                <a:cxn ang="0">
                  <a:pos x="28" y="55"/>
                </a:cxn>
                <a:cxn ang="0">
                  <a:pos x="34" y="52"/>
                </a:cxn>
                <a:cxn ang="0">
                  <a:pos x="37" y="49"/>
                </a:cxn>
                <a:cxn ang="0">
                  <a:pos x="38" y="46"/>
                </a:cxn>
                <a:cxn ang="0">
                  <a:pos x="38" y="41"/>
                </a:cxn>
                <a:cxn ang="0">
                  <a:pos x="37" y="40"/>
                </a:cxn>
                <a:cxn ang="0">
                  <a:pos x="31" y="37"/>
                </a:cxn>
                <a:cxn ang="0">
                  <a:pos x="24" y="35"/>
                </a:cxn>
                <a:cxn ang="0">
                  <a:pos x="17" y="34"/>
                </a:cxn>
                <a:cxn ang="0">
                  <a:pos x="8" y="31"/>
                </a:cxn>
                <a:cxn ang="0">
                  <a:pos x="3" y="26"/>
                </a:cxn>
                <a:cxn ang="0">
                  <a:pos x="2" y="21"/>
                </a:cxn>
                <a:cxn ang="0">
                  <a:pos x="2" y="12"/>
                </a:cxn>
                <a:cxn ang="0">
                  <a:pos x="5" y="9"/>
                </a:cxn>
                <a:cxn ang="0">
                  <a:pos x="8" y="5"/>
                </a:cxn>
                <a:cxn ang="0">
                  <a:pos x="17" y="2"/>
                </a:cxn>
                <a:cxn ang="0">
                  <a:pos x="23" y="0"/>
                </a:cxn>
              </a:cxnLst>
              <a:rect l="0" t="0" r="r" b="b"/>
              <a:pathLst>
                <a:path w="46" h="63">
                  <a:moveTo>
                    <a:pt x="23" y="0"/>
                  </a:moveTo>
                  <a:lnTo>
                    <a:pt x="29" y="2"/>
                  </a:lnTo>
                  <a:lnTo>
                    <a:pt x="35" y="2"/>
                  </a:lnTo>
                  <a:lnTo>
                    <a:pt x="44" y="5"/>
                  </a:lnTo>
                  <a:lnTo>
                    <a:pt x="44" y="14"/>
                  </a:lnTo>
                  <a:lnTo>
                    <a:pt x="40" y="11"/>
                  </a:lnTo>
                  <a:lnTo>
                    <a:pt x="35" y="9"/>
                  </a:lnTo>
                  <a:lnTo>
                    <a:pt x="29" y="8"/>
                  </a:lnTo>
                  <a:lnTo>
                    <a:pt x="20" y="8"/>
                  </a:lnTo>
                  <a:lnTo>
                    <a:pt x="14" y="11"/>
                  </a:lnTo>
                  <a:lnTo>
                    <a:pt x="11" y="14"/>
                  </a:lnTo>
                  <a:lnTo>
                    <a:pt x="9" y="17"/>
                  </a:lnTo>
                  <a:lnTo>
                    <a:pt x="9" y="20"/>
                  </a:lnTo>
                  <a:lnTo>
                    <a:pt x="11" y="23"/>
                  </a:lnTo>
                  <a:lnTo>
                    <a:pt x="14" y="25"/>
                  </a:lnTo>
                  <a:lnTo>
                    <a:pt x="18" y="26"/>
                  </a:lnTo>
                  <a:lnTo>
                    <a:pt x="21" y="26"/>
                  </a:lnTo>
                  <a:lnTo>
                    <a:pt x="26" y="28"/>
                  </a:lnTo>
                  <a:lnTo>
                    <a:pt x="29" y="28"/>
                  </a:lnTo>
                  <a:lnTo>
                    <a:pt x="34" y="29"/>
                  </a:lnTo>
                  <a:lnTo>
                    <a:pt x="40" y="31"/>
                  </a:lnTo>
                  <a:lnTo>
                    <a:pt x="43" y="34"/>
                  </a:lnTo>
                  <a:lnTo>
                    <a:pt x="46" y="40"/>
                  </a:lnTo>
                  <a:lnTo>
                    <a:pt x="46" y="47"/>
                  </a:lnTo>
                  <a:lnTo>
                    <a:pt x="43" y="54"/>
                  </a:lnTo>
                  <a:lnTo>
                    <a:pt x="37" y="60"/>
                  </a:lnTo>
                  <a:lnTo>
                    <a:pt x="34" y="61"/>
                  </a:lnTo>
                  <a:lnTo>
                    <a:pt x="29" y="61"/>
                  </a:lnTo>
                  <a:lnTo>
                    <a:pt x="23" y="63"/>
                  </a:lnTo>
                  <a:lnTo>
                    <a:pt x="17" y="63"/>
                  </a:lnTo>
                  <a:lnTo>
                    <a:pt x="11" y="61"/>
                  </a:lnTo>
                  <a:lnTo>
                    <a:pt x="6" y="60"/>
                  </a:lnTo>
                  <a:lnTo>
                    <a:pt x="0" y="58"/>
                  </a:lnTo>
                  <a:lnTo>
                    <a:pt x="0" y="47"/>
                  </a:lnTo>
                  <a:lnTo>
                    <a:pt x="2" y="47"/>
                  </a:lnTo>
                  <a:lnTo>
                    <a:pt x="6" y="50"/>
                  </a:lnTo>
                  <a:lnTo>
                    <a:pt x="12" y="54"/>
                  </a:lnTo>
                  <a:lnTo>
                    <a:pt x="17" y="55"/>
                  </a:lnTo>
                  <a:lnTo>
                    <a:pt x="28" y="55"/>
                  </a:lnTo>
                  <a:lnTo>
                    <a:pt x="34" y="52"/>
                  </a:lnTo>
                  <a:lnTo>
                    <a:pt x="37" y="49"/>
                  </a:lnTo>
                  <a:lnTo>
                    <a:pt x="38" y="46"/>
                  </a:lnTo>
                  <a:lnTo>
                    <a:pt x="38" y="41"/>
                  </a:lnTo>
                  <a:lnTo>
                    <a:pt x="37" y="40"/>
                  </a:lnTo>
                  <a:lnTo>
                    <a:pt x="31" y="37"/>
                  </a:lnTo>
                  <a:lnTo>
                    <a:pt x="24" y="35"/>
                  </a:lnTo>
                  <a:lnTo>
                    <a:pt x="17" y="34"/>
                  </a:lnTo>
                  <a:lnTo>
                    <a:pt x="8" y="31"/>
                  </a:lnTo>
                  <a:lnTo>
                    <a:pt x="3" y="26"/>
                  </a:lnTo>
                  <a:lnTo>
                    <a:pt x="2" y="21"/>
                  </a:lnTo>
                  <a:lnTo>
                    <a:pt x="2" y="12"/>
                  </a:lnTo>
                  <a:lnTo>
                    <a:pt x="5" y="9"/>
                  </a:lnTo>
                  <a:lnTo>
                    <a:pt x="8" y="5"/>
                  </a:lnTo>
                  <a:lnTo>
                    <a:pt x="17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" name="Freeform 385"/>
            <p:cNvSpPr>
              <a:spLocks/>
            </p:cNvSpPr>
            <p:nvPr/>
          </p:nvSpPr>
          <p:spPr bwMode="auto">
            <a:xfrm>
              <a:off x="1022379" y="4713443"/>
              <a:ext cx="99236" cy="727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15" y="33"/>
                </a:cxn>
                <a:cxn ang="0">
                  <a:pos x="27" y="0"/>
                </a:cxn>
                <a:cxn ang="0">
                  <a:pos x="34" y="0"/>
                </a:cxn>
                <a:cxn ang="0">
                  <a:pos x="44" y="33"/>
                </a:cxn>
                <a:cxn ang="0">
                  <a:pos x="52" y="0"/>
                </a:cxn>
                <a:cxn ang="0">
                  <a:pos x="60" y="0"/>
                </a:cxn>
                <a:cxn ang="0">
                  <a:pos x="49" y="44"/>
                </a:cxn>
                <a:cxn ang="0">
                  <a:pos x="41" y="44"/>
                </a:cxn>
                <a:cxn ang="0">
                  <a:pos x="31" y="11"/>
                </a:cxn>
                <a:cxn ang="0">
                  <a:pos x="18" y="44"/>
                </a:cxn>
                <a:cxn ang="0">
                  <a:pos x="12" y="44"/>
                </a:cxn>
                <a:cxn ang="0">
                  <a:pos x="0" y="0"/>
                </a:cxn>
              </a:cxnLst>
              <a:rect l="0" t="0" r="r" b="b"/>
              <a:pathLst>
                <a:path w="60" h="44">
                  <a:moveTo>
                    <a:pt x="0" y="0"/>
                  </a:moveTo>
                  <a:lnTo>
                    <a:pt x="8" y="0"/>
                  </a:lnTo>
                  <a:lnTo>
                    <a:pt x="15" y="33"/>
                  </a:lnTo>
                  <a:lnTo>
                    <a:pt x="27" y="0"/>
                  </a:lnTo>
                  <a:lnTo>
                    <a:pt x="34" y="0"/>
                  </a:lnTo>
                  <a:lnTo>
                    <a:pt x="44" y="33"/>
                  </a:lnTo>
                  <a:lnTo>
                    <a:pt x="52" y="0"/>
                  </a:lnTo>
                  <a:lnTo>
                    <a:pt x="60" y="0"/>
                  </a:lnTo>
                  <a:lnTo>
                    <a:pt x="49" y="44"/>
                  </a:lnTo>
                  <a:lnTo>
                    <a:pt x="41" y="44"/>
                  </a:lnTo>
                  <a:lnTo>
                    <a:pt x="31" y="11"/>
                  </a:lnTo>
                  <a:lnTo>
                    <a:pt x="18" y="44"/>
                  </a:lnTo>
                  <a:lnTo>
                    <a:pt x="12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3" name="Freeform 386"/>
            <p:cNvSpPr>
              <a:spLocks noEditPoints="1"/>
            </p:cNvSpPr>
            <p:nvPr/>
          </p:nvSpPr>
          <p:spPr bwMode="auto">
            <a:xfrm>
              <a:off x="1138154" y="4688634"/>
              <a:ext cx="13232" cy="97582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8" y="15"/>
                </a:cxn>
                <a:cxn ang="0">
                  <a:pos x="8" y="59"/>
                </a:cxn>
                <a:cxn ang="0">
                  <a:pos x="0" y="59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7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w="8" h="59">
                  <a:moveTo>
                    <a:pt x="0" y="15"/>
                  </a:moveTo>
                  <a:lnTo>
                    <a:pt x="8" y="15"/>
                  </a:lnTo>
                  <a:lnTo>
                    <a:pt x="8" y="59"/>
                  </a:lnTo>
                  <a:lnTo>
                    <a:pt x="0" y="59"/>
                  </a:lnTo>
                  <a:lnTo>
                    <a:pt x="0" y="15"/>
                  </a:lnTo>
                  <a:close/>
                  <a:moveTo>
                    <a:pt x="0" y="0"/>
                  </a:moveTo>
                  <a:lnTo>
                    <a:pt x="8" y="0"/>
                  </a:lnTo>
                  <a:lnTo>
                    <a:pt x="8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Freeform 387"/>
            <p:cNvSpPr>
              <a:spLocks/>
            </p:cNvSpPr>
            <p:nvPr/>
          </p:nvSpPr>
          <p:spPr bwMode="auto">
            <a:xfrm>
              <a:off x="1169579" y="4690288"/>
              <a:ext cx="44656" cy="9923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2" y="0"/>
                </a:cxn>
                <a:cxn ang="0">
                  <a:pos x="12" y="14"/>
                </a:cxn>
                <a:cxn ang="0">
                  <a:pos x="27" y="14"/>
                </a:cxn>
                <a:cxn ang="0">
                  <a:pos x="27" y="20"/>
                </a:cxn>
                <a:cxn ang="0">
                  <a:pos x="12" y="20"/>
                </a:cxn>
                <a:cxn ang="0">
                  <a:pos x="12" y="47"/>
                </a:cxn>
                <a:cxn ang="0">
                  <a:pos x="13" y="49"/>
                </a:cxn>
                <a:cxn ang="0">
                  <a:pos x="15" y="52"/>
                </a:cxn>
                <a:cxn ang="0">
                  <a:pos x="24" y="52"/>
                </a:cxn>
                <a:cxn ang="0">
                  <a:pos x="27" y="51"/>
                </a:cxn>
                <a:cxn ang="0">
                  <a:pos x="27" y="58"/>
                </a:cxn>
                <a:cxn ang="0">
                  <a:pos x="22" y="58"/>
                </a:cxn>
                <a:cxn ang="0">
                  <a:pos x="19" y="60"/>
                </a:cxn>
                <a:cxn ang="0">
                  <a:pos x="18" y="60"/>
                </a:cxn>
                <a:cxn ang="0">
                  <a:pos x="13" y="58"/>
                </a:cxn>
                <a:cxn ang="0">
                  <a:pos x="7" y="55"/>
                </a:cxn>
                <a:cxn ang="0">
                  <a:pos x="4" y="49"/>
                </a:cxn>
                <a:cxn ang="0">
                  <a:pos x="4" y="20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4" y="14"/>
                </a:cxn>
                <a:cxn ang="0">
                  <a:pos x="4" y="0"/>
                </a:cxn>
              </a:cxnLst>
              <a:rect l="0" t="0" r="r" b="b"/>
              <a:pathLst>
                <a:path w="27" h="60">
                  <a:moveTo>
                    <a:pt x="4" y="0"/>
                  </a:moveTo>
                  <a:lnTo>
                    <a:pt x="12" y="0"/>
                  </a:lnTo>
                  <a:lnTo>
                    <a:pt x="12" y="14"/>
                  </a:lnTo>
                  <a:lnTo>
                    <a:pt x="27" y="14"/>
                  </a:lnTo>
                  <a:lnTo>
                    <a:pt x="27" y="20"/>
                  </a:lnTo>
                  <a:lnTo>
                    <a:pt x="12" y="20"/>
                  </a:lnTo>
                  <a:lnTo>
                    <a:pt x="12" y="47"/>
                  </a:lnTo>
                  <a:lnTo>
                    <a:pt x="13" y="49"/>
                  </a:lnTo>
                  <a:lnTo>
                    <a:pt x="15" y="52"/>
                  </a:lnTo>
                  <a:lnTo>
                    <a:pt x="24" y="52"/>
                  </a:lnTo>
                  <a:lnTo>
                    <a:pt x="27" y="51"/>
                  </a:lnTo>
                  <a:lnTo>
                    <a:pt x="27" y="58"/>
                  </a:lnTo>
                  <a:lnTo>
                    <a:pt x="22" y="58"/>
                  </a:lnTo>
                  <a:lnTo>
                    <a:pt x="19" y="60"/>
                  </a:lnTo>
                  <a:lnTo>
                    <a:pt x="18" y="60"/>
                  </a:lnTo>
                  <a:lnTo>
                    <a:pt x="13" y="58"/>
                  </a:lnTo>
                  <a:lnTo>
                    <a:pt x="7" y="55"/>
                  </a:lnTo>
                  <a:lnTo>
                    <a:pt x="4" y="49"/>
                  </a:lnTo>
                  <a:lnTo>
                    <a:pt x="4" y="20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4" y="1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Freeform 388"/>
            <p:cNvSpPr>
              <a:spLocks/>
            </p:cNvSpPr>
            <p:nvPr/>
          </p:nvSpPr>
          <p:spPr bwMode="auto">
            <a:xfrm>
              <a:off x="1224159" y="4710135"/>
              <a:ext cx="61196" cy="79389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6" y="0"/>
                </a:cxn>
                <a:cxn ang="0">
                  <a:pos x="29" y="2"/>
                </a:cxn>
                <a:cxn ang="0">
                  <a:pos x="34" y="3"/>
                </a:cxn>
                <a:cxn ang="0">
                  <a:pos x="37" y="5"/>
                </a:cxn>
                <a:cxn ang="0">
                  <a:pos x="37" y="13"/>
                </a:cxn>
                <a:cxn ang="0">
                  <a:pos x="35" y="13"/>
                </a:cxn>
                <a:cxn ang="0">
                  <a:pos x="32" y="10"/>
                </a:cxn>
                <a:cxn ang="0">
                  <a:pos x="29" y="8"/>
                </a:cxn>
                <a:cxn ang="0">
                  <a:pos x="22" y="6"/>
                </a:cxn>
                <a:cxn ang="0">
                  <a:pos x="17" y="8"/>
                </a:cxn>
                <a:cxn ang="0">
                  <a:pos x="11" y="11"/>
                </a:cxn>
                <a:cxn ang="0">
                  <a:pos x="9" y="14"/>
                </a:cxn>
                <a:cxn ang="0">
                  <a:pos x="8" y="19"/>
                </a:cxn>
                <a:cxn ang="0">
                  <a:pos x="8" y="29"/>
                </a:cxn>
                <a:cxn ang="0">
                  <a:pos x="9" y="34"/>
                </a:cxn>
                <a:cxn ang="0">
                  <a:pos x="11" y="37"/>
                </a:cxn>
                <a:cxn ang="0">
                  <a:pos x="17" y="40"/>
                </a:cxn>
                <a:cxn ang="0">
                  <a:pos x="26" y="40"/>
                </a:cxn>
                <a:cxn ang="0">
                  <a:pos x="31" y="39"/>
                </a:cxn>
                <a:cxn ang="0">
                  <a:pos x="34" y="37"/>
                </a:cxn>
                <a:cxn ang="0">
                  <a:pos x="35" y="35"/>
                </a:cxn>
                <a:cxn ang="0">
                  <a:pos x="37" y="35"/>
                </a:cxn>
                <a:cxn ang="0">
                  <a:pos x="37" y="43"/>
                </a:cxn>
                <a:cxn ang="0">
                  <a:pos x="32" y="45"/>
                </a:cxn>
                <a:cxn ang="0">
                  <a:pos x="26" y="48"/>
                </a:cxn>
                <a:cxn ang="0">
                  <a:pos x="22" y="48"/>
                </a:cxn>
                <a:cxn ang="0">
                  <a:pos x="17" y="46"/>
                </a:cxn>
                <a:cxn ang="0">
                  <a:pos x="12" y="46"/>
                </a:cxn>
                <a:cxn ang="0">
                  <a:pos x="9" y="45"/>
                </a:cxn>
                <a:cxn ang="0">
                  <a:pos x="3" y="39"/>
                </a:cxn>
                <a:cxn ang="0">
                  <a:pos x="0" y="29"/>
                </a:cxn>
                <a:cxn ang="0">
                  <a:pos x="0" y="17"/>
                </a:cxn>
                <a:cxn ang="0">
                  <a:pos x="3" y="11"/>
                </a:cxn>
                <a:cxn ang="0">
                  <a:pos x="6" y="6"/>
                </a:cxn>
                <a:cxn ang="0">
                  <a:pos x="11" y="3"/>
                </a:cxn>
                <a:cxn ang="0">
                  <a:pos x="15" y="2"/>
                </a:cxn>
                <a:cxn ang="0">
                  <a:pos x="22" y="0"/>
                </a:cxn>
              </a:cxnLst>
              <a:rect l="0" t="0" r="r" b="b"/>
              <a:pathLst>
                <a:path w="37" h="48">
                  <a:moveTo>
                    <a:pt x="22" y="0"/>
                  </a:moveTo>
                  <a:lnTo>
                    <a:pt x="26" y="0"/>
                  </a:lnTo>
                  <a:lnTo>
                    <a:pt x="29" y="2"/>
                  </a:lnTo>
                  <a:lnTo>
                    <a:pt x="34" y="3"/>
                  </a:lnTo>
                  <a:lnTo>
                    <a:pt x="37" y="5"/>
                  </a:lnTo>
                  <a:lnTo>
                    <a:pt x="37" y="13"/>
                  </a:lnTo>
                  <a:lnTo>
                    <a:pt x="35" y="13"/>
                  </a:lnTo>
                  <a:lnTo>
                    <a:pt x="32" y="10"/>
                  </a:lnTo>
                  <a:lnTo>
                    <a:pt x="29" y="8"/>
                  </a:lnTo>
                  <a:lnTo>
                    <a:pt x="22" y="6"/>
                  </a:lnTo>
                  <a:lnTo>
                    <a:pt x="17" y="8"/>
                  </a:lnTo>
                  <a:lnTo>
                    <a:pt x="11" y="11"/>
                  </a:lnTo>
                  <a:lnTo>
                    <a:pt x="9" y="14"/>
                  </a:lnTo>
                  <a:lnTo>
                    <a:pt x="8" y="19"/>
                  </a:lnTo>
                  <a:lnTo>
                    <a:pt x="8" y="29"/>
                  </a:lnTo>
                  <a:lnTo>
                    <a:pt x="9" y="34"/>
                  </a:lnTo>
                  <a:lnTo>
                    <a:pt x="11" y="37"/>
                  </a:lnTo>
                  <a:lnTo>
                    <a:pt x="17" y="40"/>
                  </a:lnTo>
                  <a:lnTo>
                    <a:pt x="26" y="40"/>
                  </a:lnTo>
                  <a:lnTo>
                    <a:pt x="31" y="39"/>
                  </a:lnTo>
                  <a:lnTo>
                    <a:pt x="34" y="37"/>
                  </a:lnTo>
                  <a:lnTo>
                    <a:pt x="35" y="35"/>
                  </a:lnTo>
                  <a:lnTo>
                    <a:pt x="37" y="35"/>
                  </a:lnTo>
                  <a:lnTo>
                    <a:pt x="37" y="43"/>
                  </a:lnTo>
                  <a:lnTo>
                    <a:pt x="32" y="45"/>
                  </a:lnTo>
                  <a:lnTo>
                    <a:pt x="26" y="48"/>
                  </a:lnTo>
                  <a:lnTo>
                    <a:pt x="22" y="48"/>
                  </a:lnTo>
                  <a:lnTo>
                    <a:pt x="17" y="46"/>
                  </a:lnTo>
                  <a:lnTo>
                    <a:pt x="12" y="46"/>
                  </a:lnTo>
                  <a:lnTo>
                    <a:pt x="9" y="45"/>
                  </a:lnTo>
                  <a:lnTo>
                    <a:pt x="3" y="39"/>
                  </a:lnTo>
                  <a:lnTo>
                    <a:pt x="0" y="29"/>
                  </a:lnTo>
                  <a:lnTo>
                    <a:pt x="0" y="17"/>
                  </a:lnTo>
                  <a:lnTo>
                    <a:pt x="3" y="11"/>
                  </a:lnTo>
                  <a:lnTo>
                    <a:pt x="6" y="6"/>
                  </a:lnTo>
                  <a:lnTo>
                    <a:pt x="11" y="3"/>
                  </a:lnTo>
                  <a:lnTo>
                    <a:pt x="15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Freeform 389"/>
            <p:cNvSpPr>
              <a:spLocks/>
            </p:cNvSpPr>
            <p:nvPr/>
          </p:nvSpPr>
          <p:spPr bwMode="auto">
            <a:xfrm>
              <a:off x="1300240" y="4683672"/>
              <a:ext cx="61196" cy="1025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22"/>
                </a:cxn>
                <a:cxn ang="0">
                  <a:pos x="11" y="19"/>
                </a:cxn>
                <a:cxn ang="0">
                  <a:pos x="15" y="18"/>
                </a:cxn>
                <a:cxn ang="0">
                  <a:pos x="18" y="16"/>
                </a:cxn>
                <a:cxn ang="0">
                  <a:pos x="27" y="16"/>
                </a:cxn>
                <a:cxn ang="0">
                  <a:pos x="30" y="18"/>
                </a:cxn>
                <a:cxn ang="0">
                  <a:pos x="34" y="21"/>
                </a:cxn>
                <a:cxn ang="0">
                  <a:pos x="35" y="24"/>
                </a:cxn>
                <a:cxn ang="0">
                  <a:pos x="37" y="29"/>
                </a:cxn>
                <a:cxn ang="0">
                  <a:pos x="37" y="62"/>
                </a:cxn>
                <a:cxn ang="0">
                  <a:pos x="29" y="62"/>
                </a:cxn>
                <a:cxn ang="0">
                  <a:pos x="29" y="29"/>
                </a:cxn>
                <a:cxn ang="0">
                  <a:pos x="24" y="24"/>
                </a:cxn>
                <a:cxn ang="0">
                  <a:pos x="17" y="24"/>
                </a:cxn>
                <a:cxn ang="0">
                  <a:pos x="8" y="29"/>
                </a:cxn>
                <a:cxn ang="0">
                  <a:pos x="8" y="62"/>
                </a:cxn>
                <a:cxn ang="0">
                  <a:pos x="0" y="62"/>
                </a:cxn>
                <a:cxn ang="0">
                  <a:pos x="0" y="0"/>
                </a:cxn>
              </a:cxnLst>
              <a:rect l="0" t="0" r="r" b="b"/>
              <a:pathLst>
                <a:path w="37" h="62">
                  <a:moveTo>
                    <a:pt x="0" y="0"/>
                  </a:moveTo>
                  <a:lnTo>
                    <a:pt x="8" y="0"/>
                  </a:lnTo>
                  <a:lnTo>
                    <a:pt x="8" y="22"/>
                  </a:lnTo>
                  <a:lnTo>
                    <a:pt x="11" y="19"/>
                  </a:lnTo>
                  <a:lnTo>
                    <a:pt x="15" y="18"/>
                  </a:lnTo>
                  <a:lnTo>
                    <a:pt x="18" y="16"/>
                  </a:lnTo>
                  <a:lnTo>
                    <a:pt x="27" y="16"/>
                  </a:lnTo>
                  <a:lnTo>
                    <a:pt x="30" y="18"/>
                  </a:lnTo>
                  <a:lnTo>
                    <a:pt x="34" y="21"/>
                  </a:lnTo>
                  <a:lnTo>
                    <a:pt x="35" y="24"/>
                  </a:lnTo>
                  <a:lnTo>
                    <a:pt x="37" y="29"/>
                  </a:lnTo>
                  <a:lnTo>
                    <a:pt x="37" y="62"/>
                  </a:lnTo>
                  <a:lnTo>
                    <a:pt x="29" y="62"/>
                  </a:lnTo>
                  <a:lnTo>
                    <a:pt x="29" y="29"/>
                  </a:lnTo>
                  <a:lnTo>
                    <a:pt x="24" y="24"/>
                  </a:lnTo>
                  <a:lnTo>
                    <a:pt x="17" y="24"/>
                  </a:lnTo>
                  <a:lnTo>
                    <a:pt x="8" y="29"/>
                  </a:lnTo>
                  <a:lnTo>
                    <a:pt x="8" y="62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Freeform 390"/>
            <p:cNvSpPr>
              <a:spLocks noEditPoints="1"/>
            </p:cNvSpPr>
            <p:nvPr/>
          </p:nvSpPr>
          <p:spPr bwMode="auto">
            <a:xfrm>
              <a:off x="1381283" y="4710135"/>
              <a:ext cx="66158" cy="79389"/>
            </a:xfrm>
            <a:custGeom>
              <a:avLst/>
              <a:gdLst/>
              <a:ahLst/>
              <a:cxnLst>
                <a:cxn ang="0">
                  <a:pos x="21" y="6"/>
                </a:cxn>
                <a:cxn ang="0">
                  <a:pos x="15" y="8"/>
                </a:cxn>
                <a:cxn ang="0">
                  <a:pos x="11" y="10"/>
                </a:cxn>
                <a:cxn ang="0">
                  <a:pos x="7" y="19"/>
                </a:cxn>
                <a:cxn ang="0">
                  <a:pos x="32" y="19"/>
                </a:cxn>
                <a:cxn ang="0">
                  <a:pos x="32" y="14"/>
                </a:cxn>
                <a:cxn ang="0">
                  <a:pos x="30" y="10"/>
                </a:cxn>
                <a:cxn ang="0">
                  <a:pos x="24" y="6"/>
                </a:cxn>
                <a:cxn ang="0">
                  <a:pos x="21" y="6"/>
                </a:cxn>
                <a:cxn ang="0">
                  <a:pos x="15" y="0"/>
                </a:cxn>
                <a:cxn ang="0">
                  <a:pos x="27" y="0"/>
                </a:cxn>
                <a:cxn ang="0">
                  <a:pos x="32" y="2"/>
                </a:cxn>
                <a:cxn ang="0">
                  <a:pos x="35" y="5"/>
                </a:cxn>
                <a:cxn ang="0">
                  <a:pos x="38" y="10"/>
                </a:cxn>
                <a:cxn ang="0">
                  <a:pos x="40" y="14"/>
                </a:cxn>
                <a:cxn ang="0">
                  <a:pos x="40" y="25"/>
                </a:cxn>
                <a:cxn ang="0">
                  <a:pos x="7" y="25"/>
                </a:cxn>
                <a:cxn ang="0">
                  <a:pos x="7" y="32"/>
                </a:cxn>
                <a:cxn ang="0">
                  <a:pos x="14" y="39"/>
                </a:cxn>
                <a:cxn ang="0">
                  <a:pos x="17" y="40"/>
                </a:cxn>
                <a:cxn ang="0">
                  <a:pos x="27" y="40"/>
                </a:cxn>
                <a:cxn ang="0">
                  <a:pos x="36" y="37"/>
                </a:cxn>
                <a:cxn ang="0">
                  <a:pos x="38" y="35"/>
                </a:cxn>
                <a:cxn ang="0">
                  <a:pos x="40" y="35"/>
                </a:cxn>
                <a:cxn ang="0">
                  <a:pos x="40" y="43"/>
                </a:cxn>
                <a:cxn ang="0">
                  <a:pos x="35" y="45"/>
                </a:cxn>
                <a:cxn ang="0">
                  <a:pos x="32" y="46"/>
                </a:cxn>
                <a:cxn ang="0">
                  <a:pos x="27" y="48"/>
                </a:cxn>
                <a:cxn ang="0">
                  <a:pos x="23" y="48"/>
                </a:cxn>
                <a:cxn ang="0">
                  <a:pos x="11" y="45"/>
                </a:cxn>
                <a:cxn ang="0">
                  <a:pos x="6" y="42"/>
                </a:cxn>
                <a:cxn ang="0">
                  <a:pos x="3" y="37"/>
                </a:cxn>
                <a:cxn ang="0">
                  <a:pos x="0" y="31"/>
                </a:cxn>
                <a:cxn ang="0">
                  <a:pos x="0" y="17"/>
                </a:cxn>
                <a:cxn ang="0">
                  <a:pos x="3" y="11"/>
                </a:cxn>
                <a:cxn ang="0">
                  <a:pos x="6" y="6"/>
                </a:cxn>
                <a:cxn ang="0">
                  <a:pos x="15" y="0"/>
                </a:cxn>
              </a:cxnLst>
              <a:rect l="0" t="0" r="r" b="b"/>
              <a:pathLst>
                <a:path w="40" h="48">
                  <a:moveTo>
                    <a:pt x="21" y="6"/>
                  </a:moveTo>
                  <a:lnTo>
                    <a:pt x="15" y="8"/>
                  </a:lnTo>
                  <a:lnTo>
                    <a:pt x="11" y="10"/>
                  </a:lnTo>
                  <a:lnTo>
                    <a:pt x="7" y="19"/>
                  </a:lnTo>
                  <a:lnTo>
                    <a:pt x="32" y="19"/>
                  </a:lnTo>
                  <a:lnTo>
                    <a:pt x="32" y="14"/>
                  </a:lnTo>
                  <a:lnTo>
                    <a:pt x="30" y="10"/>
                  </a:lnTo>
                  <a:lnTo>
                    <a:pt x="24" y="6"/>
                  </a:lnTo>
                  <a:lnTo>
                    <a:pt x="21" y="6"/>
                  </a:lnTo>
                  <a:close/>
                  <a:moveTo>
                    <a:pt x="15" y="0"/>
                  </a:moveTo>
                  <a:lnTo>
                    <a:pt x="27" y="0"/>
                  </a:lnTo>
                  <a:lnTo>
                    <a:pt x="32" y="2"/>
                  </a:lnTo>
                  <a:lnTo>
                    <a:pt x="35" y="5"/>
                  </a:lnTo>
                  <a:lnTo>
                    <a:pt x="38" y="10"/>
                  </a:lnTo>
                  <a:lnTo>
                    <a:pt x="40" y="14"/>
                  </a:lnTo>
                  <a:lnTo>
                    <a:pt x="40" y="25"/>
                  </a:lnTo>
                  <a:lnTo>
                    <a:pt x="7" y="25"/>
                  </a:lnTo>
                  <a:lnTo>
                    <a:pt x="7" y="32"/>
                  </a:lnTo>
                  <a:lnTo>
                    <a:pt x="14" y="39"/>
                  </a:lnTo>
                  <a:lnTo>
                    <a:pt x="17" y="40"/>
                  </a:lnTo>
                  <a:lnTo>
                    <a:pt x="27" y="40"/>
                  </a:lnTo>
                  <a:lnTo>
                    <a:pt x="36" y="37"/>
                  </a:lnTo>
                  <a:lnTo>
                    <a:pt x="38" y="35"/>
                  </a:lnTo>
                  <a:lnTo>
                    <a:pt x="40" y="35"/>
                  </a:lnTo>
                  <a:lnTo>
                    <a:pt x="40" y="43"/>
                  </a:lnTo>
                  <a:lnTo>
                    <a:pt x="35" y="45"/>
                  </a:lnTo>
                  <a:lnTo>
                    <a:pt x="32" y="46"/>
                  </a:lnTo>
                  <a:lnTo>
                    <a:pt x="27" y="48"/>
                  </a:lnTo>
                  <a:lnTo>
                    <a:pt x="23" y="48"/>
                  </a:lnTo>
                  <a:lnTo>
                    <a:pt x="11" y="45"/>
                  </a:lnTo>
                  <a:lnTo>
                    <a:pt x="6" y="42"/>
                  </a:lnTo>
                  <a:lnTo>
                    <a:pt x="3" y="37"/>
                  </a:lnTo>
                  <a:lnTo>
                    <a:pt x="0" y="31"/>
                  </a:lnTo>
                  <a:lnTo>
                    <a:pt x="0" y="17"/>
                  </a:lnTo>
                  <a:lnTo>
                    <a:pt x="3" y="11"/>
                  </a:lnTo>
                  <a:lnTo>
                    <a:pt x="6" y="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Freeform 391"/>
            <p:cNvSpPr>
              <a:spLocks/>
            </p:cNvSpPr>
            <p:nvPr/>
          </p:nvSpPr>
          <p:spPr bwMode="auto">
            <a:xfrm>
              <a:off x="1462326" y="4710135"/>
              <a:ext cx="54580" cy="79389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1" y="0"/>
                </a:cxn>
                <a:cxn ang="0">
                  <a:pos x="26" y="2"/>
                </a:cxn>
                <a:cxn ang="0">
                  <a:pos x="29" y="2"/>
                </a:cxn>
                <a:cxn ang="0">
                  <a:pos x="32" y="3"/>
                </a:cxn>
                <a:cxn ang="0">
                  <a:pos x="32" y="13"/>
                </a:cxn>
                <a:cxn ang="0">
                  <a:pos x="29" y="10"/>
                </a:cxn>
                <a:cxn ang="0">
                  <a:pos x="26" y="8"/>
                </a:cxn>
                <a:cxn ang="0">
                  <a:pos x="21" y="6"/>
                </a:cxn>
                <a:cxn ang="0">
                  <a:pos x="13" y="6"/>
                </a:cxn>
                <a:cxn ang="0">
                  <a:pos x="7" y="10"/>
                </a:cxn>
                <a:cxn ang="0">
                  <a:pos x="7" y="16"/>
                </a:cxn>
                <a:cxn ang="0">
                  <a:pos x="9" y="17"/>
                </a:cxn>
                <a:cxn ang="0">
                  <a:pos x="15" y="20"/>
                </a:cxn>
                <a:cxn ang="0">
                  <a:pos x="21" y="20"/>
                </a:cxn>
                <a:cxn ang="0">
                  <a:pos x="23" y="22"/>
                </a:cxn>
                <a:cxn ang="0">
                  <a:pos x="32" y="25"/>
                </a:cxn>
                <a:cxn ang="0">
                  <a:pos x="33" y="28"/>
                </a:cxn>
                <a:cxn ang="0">
                  <a:pos x="33" y="37"/>
                </a:cxn>
                <a:cxn ang="0">
                  <a:pos x="32" y="40"/>
                </a:cxn>
                <a:cxn ang="0">
                  <a:pos x="26" y="46"/>
                </a:cxn>
                <a:cxn ang="0">
                  <a:pos x="21" y="46"/>
                </a:cxn>
                <a:cxn ang="0">
                  <a:pos x="15" y="48"/>
                </a:cxn>
                <a:cxn ang="0">
                  <a:pos x="10" y="46"/>
                </a:cxn>
                <a:cxn ang="0">
                  <a:pos x="6" y="46"/>
                </a:cxn>
                <a:cxn ang="0">
                  <a:pos x="0" y="43"/>
                </a:cxn>
                <a:cxn ang="0">
                  <a:pos x="0" y="35"/>
                </a:cxn>
                <a:cxn ang="0">
                  <a:pos x="3" y="37"/>
                </a:cxn>
                <a:cxn ang="0">
                  <a:pos x="7" y="40"/>
                </a:cxn>
                <a:cxn ang="0">
                  <a:pos x="12" y="40"/>
                </a:cxn>
                <a:cxn ang="0">
                  <a:pos x="16" y="42"/>
                </a:cxn>
                <a:cxn ang="0">
                  <a:pos x="20" y="40"/>
                </a:cxn>
                <a:cxn ang="0">
                  <a:pos x="24" y="39"/>
                </a:cxn>
                <a:cxn ang="0">
                  <a:pos x="26" y="39"/>
                </a:cxn>
                <a:cxn ang="0">
                  <a:pos x="26" y="31"/>
                </a:cxn>
                <a:cxn ang="0">
                  <a:pos x="24" y="31"/>
                </a:cxn>
                <a:cxn ang="0">
                  <a:pos x="23" y="29"/>
                </a:cxn>
                <a:cxn ang="0">
                  <a:pos x="20" y="28"/>
                </a:cxn>
                <a:cxn ang="0">
                  <a:pos x="16" y="28"/>
                </a:cxn>
                <a:cxn ang="0">
                  <a:pos x="15" y="26"/>
                </a:cxn>
                <a:cxn ang="0">
                  <a:pos x="10" y="26"/>
                </a:cxn>
                <a:cxn ang="0">
                  <a:pos x="6" y="25"/>
                </a:cxn>
                <a:cxn ang="0">
                  <a:pos x="1" y="22"/>
                </a:cxn>
                <a:cxn ang="0">
                  <a:pos x="0" y="19"/>
                </a:cxn>
                <a:cxn ang="0">
                  <a:pos x="0" y="11"/>
                </a:cxn>
                <a:cxn ang="0">
                  <a:pos x="1" y="10"/>
                </a:cxn>
                <a:cxn ang="0">
                  <a:pos x="1" y="6"/>
                </a:cxn>
                <a:cxn ang="0">
                  <a:pos x="13" y="0"/>
                </a:cxn>
              </a:cxnLst>
              <a:rect l="0" t="0" r="r" b="b"/>
              <a:pathLst>
                <a:path w="33" h="48">
                  <a:moveTo>
                    <a:pt x="13" y="0"/>
                  </a:moveTo>
                  <a:lnTo>
                    <a:pt x="21" y="0"/>
                  </a:lnTo>
                  <a:lnTo>
                    <a:pt x="26" y="2"/>
                  </a:lnTo>
                  <a:lnTo>
                    <a:pt x="29" y="2"/>
                  </a:lnTo>
                  <a:lnTo>
                    <a:pt x="32" y="3"/>
                  </a:lnTo>
                  <a:lnTo>
                    <a:pt x="32" y="13"/>
                  </a:lnTo>
                  <a:lnTo>
                    <a:pt x="29" y="10"/>
                  </a:lnTo>
                  <a:lnTo>
                    <a:pt x="26" y="8"/>
                  </a:lnTo>
                  <a:lnTo>
                    <a:pt x="21" y="6"/>
                  </a:lnTo>
                  <a:lnTo>
                    <a:pt x="13" y="6"/>
                  </a:lnTo>
                  <a:lnTo>
                    <a:pt x="7" y="10"/>
                  </a:lnTo>
                  <a:lnTo>
                    <a:pt x="7" y="16"/>
                  </a:lnTo>
                  <a:lnTo>
                    <a:pt x="9" y="17"/>
                  </a:lnTo>
                  <a:lnTo>
                    <a:pt x="15" y="20"/>
                  </a:lnTo>
                  <a:lnTo>
                    <a:pt x="21" y="20"/>
                  </a:lnTo>
                  <a:lnTo>
                    <a:pt x="23" y="22"/>
                  </a:lnTo>
                  <a:lnTo>
                    <a:pt x="32" y="25"/>
                  </a:lnTo>
                  <a:lnTo>
                    <a:pt x="33" y="28"/>
                  </a:lnTo>
                  <a:lnTo>
                    <a:pt x="33" y="37"/>
                  </a:lnTo>
                  <a:lnTo>
                    <a:pt x="32" y="40"/>
                  </a:lnTo>
                  <a:lnTo>
                    <a:pt x="26" y="46"/>
                  </a:lnTo>
                  <a:lnTo>
                    <a:pt x="21" y="46"/>
                  </a:lnTo>
                  <a:lnTo>
                    <a:pt x="15" y="48"/>
                  </a:lnTo>
                  <a:lnTo>
                    <a:pt x="10" y="46"/>
                  </a:lnTo>
                  <a:lnTo>
                    <a:pt x="6" y="46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3" y="37"/>
                  </a:lnTo>
                  <a:lnTo>
                    <a:pt x="7" y="40"/>
                  </a:lnTo>
                  <a:lnTo>
                    <a:pt x="12" y="40"/>
                  </a:lnTo>
                  <a:lnTo>
                    <a:pt x="16" y="42"/>
                  </a:lnTo>
                  <a:lnTo>
                    <a:pt x="20" y="40"/>
                  </a:lnTo>
                  <a:lnTo>
                    <a:pt x="24" y="39"/>
                  </a:lnTo>
                  <a:lnTo>
                    <a:pt x="26" y="39"/>
                  </a:lnTo>
                  <a:lnTo>
                    <a:pt x="26" y="31"/>
                  </a:lnTo>
                  <a:lnTo>
                    <a:pt x="24" y="31"/>
                  </a:lnTo>
                  <a:lnTo>
                    <a:pt x="23" y="29"/>
                  </a:lnTo>
                  <a:lnTo>
                    <a:pt x="20" y="28"/>
                  </a:lnTo>
                  <a:lnTo>
                    <a:pt x="16" y="28"/>
                  </a:lnTo>
                  <a:lnTo>
                    <a:pt x="15" y="26"/>
                  </a:lnTo>
                  <a:lnTo>
                    <a:pt x="10" y="26"/>
                  </a:lnTo>
                  <a:lnTo>
                    <a:pt x="6" y="25"/>
                  </a:lnTo>
                  <a:lnTo>
                    <a:pt x="1" y="22"/>
                  </a:lnTo>
                  <a:lnTo>
                    <a:pt x="0" y="19"/>
                  </a:lnTo>
                  <a:lnTo>
                    <a:pt x="0" y="11"/>
                  </a:lnTo>
                  <a:lnTo>
                    <a:pt x="1" y="10"/>
                  </a:lnTo>
                  <a:lnTo>
                    <a:pt x="1" y="6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Freeform 392"/>
            <p:cNvSpPr>
              <a:spLocks/>
            </p:cNvSpPr>
            <p:nvPr/>
          </p:nvSpPr>
          <p:spPr bwMode="auto">
            <a:xfrm>
              <a:off x="936374" y="5006190"/>
              <a:ext cx="62850" cy="992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0"/>
                </a:cxn>
                <a:cxn ang="0">
                  <a:pos x="38" y="8"/>
                </a:cxn>
                <a:cxn ang="0">
                  <a:pos x="8" y="8"/>
                </a:cxn>
                <a:cxn ang="0">
                  <a:pos x="8" y="25"/>
                </a:cxn>
                <a:cxn ang="0">
                  <a:pos x="34" y="25"/>
                </a:cxn>
                <a:cxn ang="0">
                  <a:pos x="34" y="31"/>
                </a:cxn>
                <a:cxn ang="0">
                  <a:pos x="8" y="31"/>
                </a:cxn>
                <a:cxn ang="0">
                  <a:pos x="8" y="60"/>
                </a:cxn>
                <a:cxn ang="0">
                  <a:pos x="0" y="60"/>
                </a:cxn>
                <a:cxn ang="0">
                  <a:pos x="0" y="0"/>
                </a:cxn>
              </a:cxnLst>
              <a:rect l="0" t="0" r="r" b="b"/>
              <a:pathLst>
                <a:path w="38" h="60">
                  <a:moveTo>
                    <a:pt x="0" y="0"/>
                  </a:moveTo>
                  <a:lnTo>
                    <a:pt x="38" y="0"/>
                  </a:lnTo>
                  <a:lnTo>
                    <a:pt x="38" y="8"/>
                  </a:lnTo>
                  <a:lnTo>
                    <a:pt x="8" y="8"/>
                  </a:lnTo>
                  <a:lnTo>
                    <a:pt x="8" y="25"/>
                  </a:lnTo>
                  <a:lnTo>
                    <a:pt x="34" y="25"/>
                  </a:lnTo>
                  <a:lnTo>
                    <a:pt x="34" y="31"/>
                  </a:lnTo>
                  <a:lnTo>
                    <a:pt x="8" y="31"/>
                  </a:lnTo>
                  <a:lnTo>
                    <a:pt x="8" y="60"/>
                  </a:lnTo>
                  <a:lnTo>
                    <a:pt x="0" y="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Freeform 393"/>
            <p:cNvSpPr>
              <a:spLocks/>
            </p:cNvSpPr>
            <p:nvPr/>
          </p:nvSpPr>
          <p:spPr bwMode="auto">
            <a:xfrm>
              <a:off x="1012455" y="5030999"/>
              <a:ext cx="62850" cy="760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28"/>
                </a:cxn>
                <a:cxn ang="0">
                  <a:pos x="9" y="31"/>
                </a:cxn>
                <a:cxn ang="0">
                  <a:pos x="9" y="36"/>
                </a:cxn>
                <a:cxn ang="0">
                  <a:pos x="12" y="39"/>
                </a:cxn>
                <a:cxn ang="0">
                  <a:pos x="21" y="39"/>
                </a:cxn>
                <a:cxn ang="0">
                  <a:pos x="30" y="34"/>
                </a:cxn>
                <a:cxn ang="0">
                  <a:pos x="30" y="0"/>
                </a:cxn>
                <a:cxn ang="0">
                  <a:pos x="38" y="0"/>
                </a:cxn>
                <a:cxn ang="0">
                  <a:pos x="38" y="45"/>
                </a:cxn>
                <a:cxn ang="0">
                  <a:pos x="30" y="45"/>
                </a:cxn>
                <a:cxn ang="0">
                  <a:pos x="30" y="40"/>
                </a:cxn>
                <a:cxn ang="0">
                  <a:pos x="26" y="43"/>
                </a:cxn>
                <a:cxn ang="0">
                  <a:pos x="20" y="46"/>
                </a:cxn>
                <a:cxn ang="0">
                  <a:pos x="15" y="46"/>
                </a:cxn>
                <a:cxn ang="0">
                  <a:pos x="11" y="45"/>
                </a:cxn>
                <a:cxn ang="0">
                  <a:pos x="8" y="45"/>
                </a:cxn>
                <a:cxn ang="0">
                  <a:pos x="1" y="39"/>
                </a:cxn>
                <a:cxn ang="0">
                  <a:pos x="1" y="34"/>
                </a:cxn>
                <a:cxn ang="0">
                  <a:pos x="0" y="29"/>
                </a:cxn>
                <a:cxn ang="0">
                  <a:pos x="0" y="0"/>
                </a:cxn>
              </a:cxnLst>
              <a:rect l="0" t="0" r="r" b="b"/>
              <a:pathLst>
                <a:path w="38" h="46">
                  <a:moveTo>
                    <a:pt x="0" y="0"/>
                  </a:moveTo>
                  <a:lnTo>
                    <a:pt x="8" y="0"/>
                  </a:lnTo>
                  <a:lnTo>
                    <a:pt x="8" y="28"/>
                  </a:lnTo>
                  <a:lnTo>
                    <a:pt x="9" y="31"/>
                  </a:lnTo>
                  <a:lnTo>
                    <a:pt x="9" y="36"/>
                  </a:lnTo>
                  <a:lnTo>
                    <a:pt x="12" y="39"/>
                  </a:lnTo>
                  <a:lnTo>
                    <a:pt x="21" y="39"/>
                  </a:lnTo>
                  <a:lnTo>
                    <a:pt x="30" y="34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38" y="45"/>
                  </a:lnTo>
                  <a:lnTo>
                    <a:pt x="30" y="45"/>
                  </a:lnTo>
                  <a:lnTo>
                    <a:pt x="30" y="40"/>
                  </a:lnTo>
                  <a:lnTo>
                    <a:pt x="26" y="43"/>
                  </a:lnTo>
                  <a:lnTo>
                    <a:pt x="20" y="46"/>
                  </a:lnTo>
                  <a:lnTo>
                    <a:pt x="15" y="46"/>
                  </a:lnTo>
                  <a:lnTo>
                    <a:pt x="11" y="45"/>
                  </a:lnTo>
                  <a:lnTo>
                    <a:pt x="8" y="45"/>
                  </a:lnTo>
                  <a:lnTo>
                    <a:pt x="1" y="39"/>
                  </a:lnTo>
                  <a:lnTo>
                    <a:pt x="1" y="34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Freeform 394"/>
            <p:cNvSpPr>
              <a:spLocks/>
            </p:cNvSpPr>
            <p:nvPr/>
          </p:nvSpPr>
          <p:spPr bwMode="auto">
            <a:xfrm>
              <a:off x="1098460" y="5029345"/>
              <a:ext cx="62850" cy="76081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7" y="0"/>
                </a:cxn>
                <a:cxn ang="0">
                  <a:pos x="30" y="1"/>
                </a:cxn>
                <a:cxn ang="0">
                  <a:pos x="36" y="7"/>
                </a:cxn>
                <a:cxn ang="0">
                  <a:pos x="38" y="12"/>
                </a:cxn>
                <a:cxn ang="0">
                  <a:pos x="38" y="46"/>
                </a:cxn>
                <a:cxn ang="0">
                  <a:pos x="30" y="46"/>
                </a:cxn>
                <a:cxn ang="0">
                  <a:pos x="30" y="15"/>
                </a:cxn>
                <a:cxn ang="0">
                  <a:pos x="29" y="12"/>
                </a:cxn>
                <a:cxn ang="0">
                  <a:pos x="29" y="11"/>
                </a:cxn>
                <a:cxn ang="0">
                  <a:pos x="26" y="7"/>
                </a:cxn>
                <a:cxn ang="0">
                  <a:pos x="18" y="7"/>
                </a:cxn>
                <a:cxn ang="0">
                  <a:pos x="15" y="9"/>
                </a:cxn>
                <a:cxn ang="0">
                  <a:pos x="10" y="11"/>
                </a:cxn>
                <a:cxn ang="0">
                  <a:pos x="7" y="12"/>
                </a:cxn>
                <a:cxn ang="0">
                  <a:pos x="7" y="46"/>
                </a:cxn>
                <a:cxn ang="0">
                  <a:pos x="0" y="46"/>
                </a:cxn>
                <a:cxn ang="0">
                  <a:pos x="0" y="1"/>
                </a:cxn>
                <a:cxn ang="0">
                  <a:pos x="7" y="1"/>
                </a:cxn>
                <a:cxn ang="0">
                  <a:pos x="7" y="6"/>
                </a:cxn>
                <a:cxn ang="0">
                  <a:pos x="15" y="1"/>
                </a:cxn>
                <a:cxn ang="0">
                  <a:pos x="20" y="0"/>
                </a:cxn>
              </a:cxnLst>
              <a:rect l="0" t="0" r="r" b="b"/>
              <a:pathLst>
                <a:path w="38" h="46">
                  <a:moveTo>
                    <a:pt x="20" y="0"/>
                  </a:moveTo>
                  <a:lnTo>
                    <a:pt x="27" y="0"/>
                  </a:lnTo>
                  <a:lnTo>
                    <a:pt x="30" y="1"/>
                  </a:lnTo>
                  <a:lnTo>
                    <a:pt x="36" y="7"/>
                  </a:lnTo>
                  <a:lnTo>
                    <a:pt x="38" y="12"/>
                  </a:lnTo>
                  <a:lnTo>
                    <a:pt x="38" y="46"/>
                  </a:lnTo>
                  <a:lnTo>
                    <a:pt x="30" y="46"/>
                  </a:lnTo>
                  <a:lnTo>
                    <a:pt x="30" y="15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6" y="7"/>
                  </a:lnTo>
                  <a:lnTo>
                    <a:pt x="18" y="7"/>
                  </a:lnTo>
                  <a:lnTo>
                    <a:pt x="15" y="9"/>
                  </a:lnTo>
                  <a:lnTo>
                    <a:pt x="10" y="11"/>
                  </a:lnTo>
                  <a:lnTo>
                    <a:pt x="7" y="12"/>
                  </a:lnTo>
                  <a:lnTo>
                    <a:pt x="7" y="46"/>
                  </a:lnTo>
                  <a:lnTo>
                    <a:pt x="0" y="46"/>
                  </a:lnTo>
                  <a:lnTo>
                    <a:pt x="0" y="1"/>
                  </a:lnTo>
                  <a:lnTo>
                    <a:pt x="7" y="1"/>
                  </a:lnTo>
                  <a:lnTo>
                    <a:pt x="7" y="6"/>
                  </a:lnTo>
                  <a:lnTo>
                    <a:pt x="15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Freeform 395"/>
            <p:cNvSpPr>
              <a:spLocks/>
            </p:cNvSpPr>
            <p:nvPr/>
          </p:nvSpPr>
          <p:spPr bwMode="auto">
            <a:xfrm>
              <a:off x="1179503" y="5029345"/>
              <a:ext cx="59542" cy="7773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6" y="0"/>
                </a:cxn>
                <a:cxn ang="0">
                  <a:pos x="29" y="1"/>
                </a:cxn>
                <a:cxn ang="0">
                  <a:pos x="33" y="3"/>
                </a:cxn>
                <a:cxn ang="0">
                  <a:pos x="36" y="4"/>
                </a:cxn>
                <a:cxn ang="0">
                  <a:pos x="36" y="12"/>
                </a:cxn>
                <a:cxn ang="0">
                  <a:pos x="32" y="9"/>
                </a:cxn>
                <a:cxn ang="0">
                  <a:pos x="29" y="7"/>
                </a:cxn>
                <a:cxn ang="0">
                  <a:pos x="26" y="7"/>
                </a:cxn>
                <a:cxn ang="0">
                  <a:pos x="21" y="6"/>
                </a:cxn>
                <a:cxn ang="0">
                  <a:pos x="12" y="11"/>
                </a:cxn>
                <a:cxn ang="0">
                  <a:pos x="9" y="14"/>
                </a:cxn>
                <a:cxn ang="0">
                  <a:pos x="9" y="18"/>
                </a:cxn>
                <a:cxn ang="0">
                  <a:pos x="7" y="23"/>
                </a:cxn>
                <a:cxn ang="0">
                  <a:pos x="9" y="29"/>
                </a:cxn>
                <a:cxn ang="0">
                  <a:pos x="10" y="33"/>
                </a:cxn>
                <a:cxn ang="0">
                  <a:pos x="12" y="37"/>
                </a:cxn>
                <a:cxn ang="0">
                  <a:pos x="18" y="40"/>
                </a:cxn>
                <a:cxn ang="0">
                  <a:pos x="26" y="40"/>
                </a:cxn>
                <a:cxn ang="0">
                  <a:pos x="30" y="38"/>
                </a:cxn>
                <a:cxn ang="0">
                  <a:pos x="32" y="37"/>
                </a:cxn>
                <a:cxn ang="0">
                  <a:pos x="33" y="37"/>
                </a:cxn>
                <a:cxn ang="0">
                  <a:pos x="35" y="35"/>
                </a:cxn>
                <a:cxn ang="0">
                  <a:pos x="36" y="35"/>
                </a:cxn>
                <a:cxn ang="0">
                  <a:pos x="36" y="43"/>
                </a:cxn>
                <a:cxn ang="0">
                  <a:pos x="32" y="44"/>
                </a:cxn>
                <a:cxn ang="0">
                  <a:pos x="26" y="47"/>
                </a:cxn>
                <a:cxn ang="0">
                  <a:pos x="23" y="47"/>
                </a:cxn>
                <a:cxn ang="0">
                  <a:pos x="18" y="46"/>
                </a:cxn>
                <a:cxn ang="0">
                  <a:pos x="13" y="46"/>
                </a:cxn>
                <a:cxn ang="0">
                  <a:pos x="9" y="44"/>
                </a:cxn>
                <a:cxn ang="0">
                  <a:pos x="6" y="41"/>
                </a:cxn>
                <a:cxn ang="0">
                  <a:pos x="4" y="38"/>
                </a:cxn>
                <a:cxn ang="0">
                  <a:pos x="1" y="33"/>
                </a:cxn>
                <a:cxn ang="0">
                  <a:pos x="1" y="29"/>
                </a:cxn>
                <a:cxn ang="0">
                  <a:pos x="0" y="23"/>
                </a:cxn>
                <a:cxn ang="0">
                  <a:pos x="3" y="11"/>
                </a:cxn>
                <a:cxn ang="0">
                  <a:pos x="6" y="6"/>
                </a:cxn>
                <a:cxn ang="0">
                  <a:pos x="10" y="3"/>
                </a:cxn>
                <a:cxn ang="0">
                  <a:pos x="23" y="0"/>
                </a:cxn>
              </a:cxnLst>
              <a:rect l="0" t="0" r="r" b="b"/>
              <a:pathLst>
                <a:path w="36" h="47">
                  <a:moveTo>
                    <a:pt x="23" y="0"/>
                  </a:moveTo>
                  <a:lnTo>
                    <a:pt x="26" y="0"/>
                  </a:lnTo>
                  <a:lnTo>
                    <a:pt x="29" y="1"/>
                  </a:lnTo>
                  <a:lnTo>
                    <a:pt x="33" y="3"/>
                  </a:lnTo>
                  <a:lnTo>
                    <a:pt x="36" y="4"/>
                  </a:lnTo>
                  <a:lnTo>
                    <a:pt x="36" y="12"/>
                  </a:lnTo>
                  <a:lnTo>
                    <a:pt x="32" y="9"/>
                  </a:lnTo>
                  <a:lnTo>
                    <a:pt x="29" y="7"/>
                  </a:lnTo>
                  <a:lnTo>
                    <a:pt x="26" y="7"/>
                  </a:lnTo>
                  <a:lnTo>
                    <a:pt x="21" y="6"/>
                  </a:lnTo>
                  <a:lnTo>
                    <a:pt x="12" y="11"/>
                  </a:lnTo>
                  <a:lnTo>
                    <a:pt x="9" y="14"/>
                  </a:lnTo>
                  <a:lnTo>
                    <a:pt x="9" y="18"/>
                  </a:lnTo>
                  <a:lnTo>
                    <a:pt x="7" y="23"/>
                  </a:lnTo>
                  <a:lnTo>
                    <a:pt x="9" y="29"/>
                  </a:lnTo>
                  <a:lnTo>
                    <a:pt x="10" y="33"/>
                  </a:lnTo>
                  <a:lnTo>
                    <a:pt x="12" y="37"/>
                  </a:lnTo>
                  <a:lnTo>
                    <a:pt x="18" y="40"/>
                  </a:lnTo>
                  <a:lnTo>
                    <a:pt x="26" y="40"/>
                  </a:lnTo>
                  <a:lnTo>
                    <a:pt x="30" y="38"/>
                  </a:lnTo>
                  <a:lnTo>
                    <a:pt x="32" y="37"/>
                  </a:lnTo>
                  <a:lnTo>
                    <a:pt x="33" y="37"/>
                  </a:lnTo>
                  <a:lnTo>
                    <a:pt x="35" y="35"/>
                  </a:lnTo>
                  <a:lnTo>
                    <a:pt x="36" y="35"/>
                  </a:lnTo>
                  <a:lnTo>
                    <a:pt x="36" y="43"/>
                  </a:lnTo>
                  <a:lnTo>
                    <a:pt x="32" y="44"/>
                  </a:lnTo>
                  <a:lnTo>
                    <a:pt x="26" y="47"/>
                  </a:lnTo>
                  <a:lnTo>
                    <a:pt x="23" y="47"/>
                  </a:lnTo>
                  <a:lnTo>
                    <a:pt x="18" y="46"/>
                  </a:lnTo>
                  <a:lnTo>
                    <a:pt x="13" y="46"/>
                  </a:lnTo>
                  <a:lnTo>
                    <a:pt x="9" y="44"/>
                  </a:lnTo>
                  <a:lnTo>
                    <a:pt x="6" y="41"/>
                  </a:lnTo>
                  <a:lnTo>
                    <a:pt x="4" y="38"/>
                  </a:lnTo>
                  <a:lnTo>
                    <a:pt x="1" y="33"/>
                  </a:lnTo>
                  <a:lnTo>
                    <a:pt x="1" y="29"/>
                  </a:lnTo>
                  <a:lnTo>
                    <a:pt x="0" y="23"/>
                  </a:lnTo>
                  <a:lnTo>
                    <a:pt x="3" y="11"/>
                  </a:lnTo>
                  <a:lnTo>
                    <a:pt x="6" y="6"/>
                  </a:lnTo>
                  <a:lnTo>
                    <a:pt x="10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Freeform 396"/>
            <p:cNvSpPr>
              <a:spLocks/>
            </p:cNvSpPr>
            <p:nvPr/>
          </p:nvSpPr>
          <p:spPr bwMode="auto">
            <a:xfrm>
              <a:off x="1247314" y="5009498"/>
              <a:ext cx="44656" cy="9758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2" y="0"/>
                </a:cxn>
                <a:cxn ang="0">
                  <a:pos x="12" y="13"/>
                </a:cxn>
                <a:cxn ang="0">
                  <a:pos x="27" y="13"/>
                </a:cxn>
                <a:cxn ang="0">
                  <a:pos x="27" y="19"/>
                </a:cxn>
                <a:cxn ang="0">
                  <a:pos x="12" y="19"/>
                </a:cxn>
                <a:cxn ang="0">
                  <a:pos x="12" y="45"/>
                </a:cxn>
                <a:cxn ang="0">
                  <a:pos x="14" y="47"/>
                </a:cxn>
                <a:cxn ang="0">
                  <a:pos x="14" y="49"/>
                </a:cxn>
                <a:cxn ang="0">
                  <a:pos x="17" y="52"/>
                </a:cxn>
                <a:cxn ang="0">
                  <a:pos x="26" y="52"/>
                </a:cxn>
                <a:cxn ang="0">
                  <a:pos x="27" y="50"/>
                </a:cxn>
                <a:cxn ang="0">
                  <a:pos x="27" y="58"/>
                </a:cxn>
                <a:cxn ang="0">
                  <a:pos x="23" y="58"/>
                </a:cxn>
                <a:cxn ang="0">
                  <a:pos x="21" y="59"/>
                </a:cxn>
                <a:cxn ang="0">
                  <a:pos x="18" y="59"/>
                </a:cxn>
                <a:cxn ang="0">
                  <a:pos x="9" y="55"/>
                </a:cxn>
                <a:cxn ang="0">
                  <a:pos x="6" y="52"/>
                </a:cxn>
                <a:cxn ang="0">
                  <a:pos x="4" y="49"/>
                </a:cxn>
                <a:cxn ang="0">
                  <a:pos x="4" y="19"/>
                </a:cxn>
                <a:cxn ang="0">
                  <a:pos x="0" y="19"/>
                </a:cxn>
                <a:cxn ang="0">
                  <a:pos x="0" y="13"/>
                </a:cxn>
                <a:cxn ang="0">
                  <a:pos x="4" y="13"/>
                </a:cxn>
                <a:cxn ang="0">
                  <a:pos x="4" y="0"/>
                </a:cxn>
              </a:cxnLst>
              <a:rect l="0" t="0" r="r" b="b"/>
              <a:pathLst>
                <a:path w="27" h="59">
                  <a:moveTo>
                    <a:pt x="4" y="0"/>
                  </a:moveTo>
                  <a:lnTo>
                    <a:pt x="12" y="0"/>
                  </a:lnTo>
                  <a:lnTo>
                    <a:pt x="12" y="13"/>
                  </a:lnTo>
                  <a:lnTo>
                    <a:pt x="27" y="13"/>
                  </a:lnTo>
                  <a:lnTo>
                    <a:pt x="27" y="19"/>
                  </a:lnTo>
                  <a:lnTo>
                    <a:pt x="12" y="19"/>
                  </a:lnTo>
                  <a:lnTo>
                    <a:pt x="12" y="45"/>
                  </a:lnTo>
                  <a:lnTo>
                    <a:pt x="14" y="47"/>
                  </a:lnTo>
                  <a:lnTo>
                    <a:pt x="14" y="49"/>
                  </a:lnTo>
                  <a:lnTo>
                    <a:pt x="17" y="52"/>
                  </a:lnTo>
                  <a:lnTo>
                    <a:pt x="26" y="52"/>
                  </a:lnTo>
                  <a:lnTo>
                    <a:pt x="27" y="50"/>
                  </a:lnTo>
                  <a:lnTo>
                    <a:pt x="27" y="58"/>
                  </a:lnTo>
                  <a:lnTo>
                    <a:pt x="23" y="58"/>
                  </a:lnTo>
                  <a:lnTo>
                    <a:pt x="21" y="59"/>
                  </a:lnTo>
                  <a:lnTo>
                    <a:pt x="18" y="59"/>
                  </a:lnTo>
                  <a:lnTo>
                    <a:pt x="9" y="55"/>
                  </a:lnTo>
                  <a:lnTo>
                    <a:pt x="6" y="52"/>
                  </a:lnTo>
                  <a:lnTo>
                    <a:pt x="4" y="49"/>
                  </a:lnTo>
                  <a:lnTo>
                    <a:pt x="4" y="19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4" y="1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Freeform 397"/>
            <p:cNvSpPr>
              <a:spLocks noEditPoints="1"/>
            </p:cNvSpPr>
            <p:nvPr/>
          </p:nvSpPr>
          <p:spPr bwMode="auto">
            <a:xfrm>
              <a:off x="1308510" y="5006190"/>
              <a:ext cx="14885" cy="99236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7" y="15"/>
                </a:cxn>
                <a:cxn ang="0">
                  <a:pos x="7" y="60"/>
                </a:cxn>
                <a:cxn ang="0">
                  <a:pos x="0" y="60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8"/>
                </a:cxn>
                <a:cxn ang="0">
                  <a:pos x="0" y="8"/>
                </a:cxn>
                <a:cxn ang="0">
                  <a:pos x="0" y="0"/>
                </a:cxn>
              </a:cxnLst>
              <a:rect l="0" t="0" r="r" b="b"/>
              <a:pathLst>
                <a:path w="9" h="60">
                  <a:moveTo>
                    <a:pt x="0" y="15"/>
                  </a:moveTo>
                  <a:lnTo>
                    <a:pt x="7" y="15"/>
                  </a:lnTo>
                  <a:lnTo>
                    <a:pt x="7" y="60"/>
                  </a:lnTo>
                  <a:lnTo>
                    <a:pt x="0" y="60"/>
                  </a:lnTo>
                  <a:lnTo>
                    <a:pt x="0" y="15"/>
                  </a:lnTo>
                  <a:close/>
                  <a:moveTo>
                    <a:pt x="0" y="0"/>
                  </a:moveTo>
                  <a:lnTo>
                    <a:pt x="9" y="0"/>
                  </a:lnTo>
                  <a:lnTo>
                    <a:pt x="9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Freeform 398"/>
            <p:cNvSpPr>
              <a:spLocks noEditPoints="1"/>
            </p:cNvSpPr>
            <p:nvPr/>
          </p:nvSpPr>
          <p:spPr bwMode="auto">
            <a:xfrm>
              <a:off x="1339935" y="5029345"/>
              <a:ext cx="69465" cy="77735"/>
            </a:xfrm>
            <a:custGeom>
              <a:avLst/>
              <a:gdLst/>
              <a:ahLst/>
              <a:cxnLst>
                <a:cxn ang="0">
                  <a:pos x="20" y="6"/>
                </a:cxn>
                <a:cxn ang="0">
                  <a:pos x="11" y="11"/>
                </a:cxn>
                <a:cxn ang="0">
                  <a:pos x="10" y="14"/>
                </a:cxn>
                <a:cxn ang="0">
                  <a:pos x="8" y="18"/>
                </a:cxn>
                <a:cxn ang="0">
                  <a:pos x="8" y="29"/>
                </a:cxn>
                <a:cxn ang="0">
                  <a:pos x="10" y="33"/>
                </a:cxn>
                <a:cxn ang="0">
                  <a:pos x="11" y="37"/>
                </a:cxn>
                <a:cxn ang="0">
                  <a:pos x="20" y="41"/>
                </a:cxn>
                <a:cxn ang="0">
                  <a:pos x="25" y="40"/>
                </a:cxn>
                <a:cxn ang="0">
                  <a:pos x="31" y="37"/>
                </a:cxn>
                <a:cxn ang="0">
                  <a:pos x="32" y="33"/>
                </a:cxn>
                <a:cxn ang="0">
                  <a:pos x="34" y="29"/>
                </a:cxn>
                <a:cxn ang="0">
                  <a:pos x="34" y="18"/>
                </a:cxn>
                <a:cxn ang="0">
                  <a:pos x="32" y="14"/>
                </a:cxn>
                <a:cxn ang="0">
                  <a:pos x="31" y="11"/>
                </a:cxn>
                <a:cxn ang="0">
                  <a:pos x="25" y="7"/>
                </a:cxn>
                <a:cxn ang="0">
                  <a:pos x="20" y="6"/>
                </a:cxn>
                <a:cxn ang="0">
                  <a:pos x="14" y="0"/>
                </a:cxn>
                <a:cxn ang="0">
                  <a:pos x="26" y="0"/>
                </a:cxn>
                <a:cxn ang="0">
                  <a:pos x="36" y="6"/>
                </a:cxn>
                <a:cxn ang="0">
                  <a:pos x="39" y="11"/>
                </a:cxn>
                <a:cxn ang="0">
                  <a:pos x="42" y="23"/>
                </a:cxn>
                <a:cxn ang="0">
                  <a:pos x="40" y="30"/>
                </a:cxn>
                <a:cxn ang="0">
                  <a:pos x="39" y="37"/>
                </a:cxn>
                <a:cxn ang="0">
                  <a:pos x="36" y="41"/>
                </a:cxn>
                <a:cxn ang="0">
                  <a:pos x="31" y="44"/>
                </a:cxn>
                <a:cxn ang="0">
                  <a:pos x="26" y="46"/>
                </a:cxn>
                <a:cxn ang="0">
                  <a:pos x="20" y="47"/>
                </a:cxn>
                <a:cxn ang="0">
                  <a:pos x="16" y="46"/>
                </a:cxn>
                <a:cxn ang="0">
                  <a:pos x="10" y="44"/>
                </a:cxn>
                <a:cxn ang="0">
                  <a:pos x="6" y="41"/>
                </a:cxn>
                <a:cxn ang="0">
                  <a:pos x="3" y="37"/>
                </a:cxn>
                <a:cxn ang="0">
                  <a:pos x="0" y="30"/>
                </a:cxn>
                <a:cxn ang="0">
                  <a:pos x="0" y="17"/>
                </a:cxn>
                <a:cxn ang="0">
                  <a:pos x="3" y="11"/>
                </a:cxn>
                <a:cxn ang="0">
                  <a:pos x="6" y="6"/>
                </a:cxn>
                <a:cxn ang="0">
                  <a:pos x="10" y="3"/>
                </a:cxn>
                <a:cxn ang="0">
                  <a:pos x="14" y="0"/>
                </a:cxn>
              </a:cxnLst>
              <a:rect l="0" t="0" r="r" b="b"/>
              <a:pathLst>
                <a:path w="42" h="47">
                  <a:moveTo>
                    <a:pt x="20" y="6"/>
                  </a:moveTo>
                  <a:lnTo>
                    <a:pt x="11" y="11"/>
                  </a:lnTo>
                  <a:lnTo>
                    <a:pt x="10" y="14"/>
                  </a:lnTo>
                  <a:lnTo>
                    <a:pt x="8" y="18"/>
                  </a:lnTo>
                  <a:lnTo>
                    <a:pt x="8" y="29"/>
                  </a:lnTo>
                  <a:lnTo>
                    <a:pt x="10" y="33"/>
                  </a:lnTo>
                  <a:lnTo>
                    <a:pt x="11" y="37"/>
                  </a:lnTo>
                  <a:lnTo>
                    <a:pt x="20" y="41"/>
                  </a:lnTo>
                  <a:lnTo>
                    <a:pt x="25" y="40"/>
                  </a:lnTo>
                  <a:lnTo>
                    <a:pt x="31" y="37"/>
                  </a:lnTo>
                  <a:lnTo>
                    <a:pt x="32" y="33"/>
                  </a:lnTo>
                  <a:lnTo>
                    <a:pt x="34" y="29"/>
                  </a:lnTo>
                  <a:lnTo>
                    <a:pt x="34" y="18"/>
                  </a:lnTo>
                  <a:lnTo>
                    <a:pt x="32" y="14"/>
                  </a:lnTo>
                  <a:lnTo>
                    <a:pt x="31" y="11"/>
                  </a:lnTo>
                  <a:lnTo>
                    <a:pt x="25" y="7"/>
                  </a:lnTo>
                  <a:lnTo>
                    <a:pt x="20" y="6"/>
                  </a:lnTo>
                  <a:close/>
                  <a:moveTo>
                    <a:pt x="14" y="0"/>
                  </a:moveTo>
                  <a:lnTo>
                    <a:pt x="26" y="0"/>
                  </a:lnTo>
                  <a:lnTo>
                    <a:pt x="36" y="6"/>
                  </a:lnTo>
                  <a:lnTo>
                    <a:pt x="39" y="11"/>
                  </a:lnTo>
                  <a:lnTo>
                    <a:pt x="42" y="23"/>
                  </a:lnTo>
                  <a:lnTo>
                    <a:pt x="40" y="30"/>
                  </a:lnTo>
                  <a:lnTo>
                    <a:pt x="39" y="37"/>
                  </a:lnTo>
                  <a:lnTo>
                    <a:pt x="36" y="41"/>
                  </a:lnTo>
                  <a:lnTo>
                    <a:pt x="31" y="44"/>
                  </a:lnTo>
                  <a:lnTo>
                    <a:pt x="26" y="46"/>
                  </a:lnTo>
                  <a:lnTo>
                    <a:pt x="20" y="47"/>
                  </a:lnTo>
                  <a:lnTo>
                    <a:pt x="16" y="46"/>
                  </a:lnTo>
                  <a:lnTo>
                    <a:pt x="10" y="44"/>
                  </a:lnTo>
                  <a:lnTo>
                    <a:pt x="6" y="41"/>
                  </a:lnTo>
                  <a:lnTo>
                    <a:pt x="3" y="37"/>
                  </a:lnTo>
                  <a:lnTo>
                    <a:pt x="0" y="30"/>
                  </a:lnTo>
                  <a:lnTo>
                    <a:pt x="0" y="17"/>
                  </a:lnTo>
                  <a:lnTo>
                    <a:pt x="3" y="11"/>
                  </a:lnTo>
                  <a:lnTo>
                    <a:pt x="6" y="6"/>
                  </a:lnTo>
                  <a:lnTo>
                    <a:pt x="10" y="3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Freeform 399"/>
            <p:cNvSpPr>
              <a:spLocks/>
            </p:cNvSpPr>
            <p:nvPr/>
          </p:nvSpPr>
          <p:spPr bwMode="auto">
            <a:xfrm>
              <a:off x="1425940" y="5029345"/>
              <a:ext cx="62850" cy="76081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8" y="0"/>
                </a:cxn>
                <a:cxn ang="0">
                  <a:pos x="31" y="1"/>
                </a:cxn>
                <a:cxn ang="0">
                  <a:pos x="37" y="7"/>
                </a:cxn>
                <a:cxn ang="0">
                  <a:pos x="38" y="12"/>
                </a:cxn>
                <a:cxn ang="0">
                  <a:pos x="38" y="46"/>
                </a:cxn>
                <a:cxn ang="0">
                  <a:pos x="31" y="46"/>
                </a:cxn>
                <a:cxn ang="0">
                  <a:pos x="31" y="15"/>
                </a:cxn>
                <a:cxn ang="0">
                  <a:pos x="29" y="12"/>
                </a:cxn>
                <a:cxn ang="0">
                  <a:pos x="29" y="11"/>
                </a:cxn>
                <a:cxn ang="0">
                  <a:pos x="26" y="7"/>
                </a:cxn>
                <a:cxn ang="0">
                  <a:pos x="19" y="7"/>
                </a:cxn>
                <a:cxn ang="0">
                  <a:pos x="16" y="9"/>
                </a:cxn>
                <a:cxn ang="0">
                  <a:pos x="11" y="11"/>
                </a:cxn>
                <a:cxn ang="0">
                  <a:pos x="8" y="12"/>
                </a:cxn>
                <a:cxn ang="0">
                  <a:pos x="8" y="46"/>
                </a:cxn>
                <a:cxn ang="0">
                  <a:pos x="0" y="46"/>
                </a:cxn>
                <a:cxn ang="0">
                  <a:pos x="0" y="1"/>
                </a:cxn>
                <a:cxn ang="0">
                  <a:pos x="8" y="1"/>
                </a:cxn>
                <a:cxn ang="0">
                  <a:pos x="8" y="6"/>
                </a:cxn>
                <a:cxn ang="0">
                  <a:pos x="16" y="1"/>
                </a:cxn>
                <a:cxn ang="0">
                  <a:pos x="20" y="0"/>
                </a:cxn>
              </a:cxnLst>
              <a:rect l="0" t="0" r="r" b="b"/>
              <a:pathLst>
                <a:path w="38" h="46">
                  <a:moveTo>
                    <a:pt x="20" y="0"/>
                  </a:moveTo>
                  <a:lnTo>
                    <a:pt x="28" y="0"/>
                  </a:lnTo>
                  <a:lnTo>
                    <a:pt x="31" y="1"/>
                  </a:lnTo>
                  <a:lnTo>
                    <a:pt x="37" y="7"/>
                  </a:lnTo>
                  <a:lnTo>
                    <a:pt x="38" y="12"/>
                  </a:lnTo>
                  <a:lnTo>
                    <a:pt x="38" y="46"/>
                  </a:lnTo>
                  <a:lnTo>
                    <a:pt x="31" y="46"/>
                  </a:lnTo>
                  <a:lnTo>
                    <a:pt x="31" y="15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6" y="7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1" y="11"/>
                  </a:lnTo>
                  <a:lnTo>
                    <a:pt x="8" y="12"/>
                  </a:lnTo>
                  <a:lnTo>
                    <a:pt x="8" y="46"/>
                  </a:lnTo>
                  <a:lnTo>
                    <a:pt x="0" y="46"/>
                  </a:lnTo>
                  <a:lnTo>
                    <a:pt x="0" y="1"/>
                  </a:lnTo>
                  <a:lnTo>
                    <a:pt x="8" y="1"/>
                  </a:lnTo>
                  <a:lnTo>
                    <a:pt x="8" y="6"/>
                  </a:lnTo>
                  <a:lnTo>
                    <a:pt x="16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7" name="Freeform 400"/>
            <p:cNvSpPr>
              <a:spLocks noEditPoints="1"/>
            </p:cNvSpPr>
            <p:nvPr/>
          </p:nvSpPr>
          <p:spPr bwMode="auto">
            <a:xfrm>
              <a:off x="1506983" y="5029345"/>
              <a:ext cx="62850" cy="77735"/>
            </a:xfrm>
            <a:custGeom>
              <a:avLst/>
              <a:gdLst/>
              <a:ahLst/>
              <a:cxnLst>
                <a:cxn ang="0">
                  <a:pos x="18" y="23"/>
                </a:cxn>
                <a:cxn ang="0">
                  <a:pos x="12" y="26"/>
                </a:cxn>
                <a:cxn ang="0">
                  <a:pos x="9" y="29"/>
                </a:cxn>
                <a:cxn ang="0">
                  <a:pos x="8" y="32"/>
                </a:cxn>
                <a:cxn ang="0">
                  <a:pos x="11" y="38"/>
                </a:cxn>
                <a:cxn ang="0">
                  <a:pos x="14" y="40"/>
                </a:cxn>
                <a:cxn ang="0">
                  <a:pos x="22" y="40"/>
                </a:cxn>
                <a:cxn ang="0">
                  <a:pos x="31" y="35"/>
                </a:cxn>
                <a:cxn ang="0">
                  <a:pos x="31" y="23"/>
                </a:cxn>
                <a:cxn ang="0">
                  <a:pos x="18" y="23"/>
                </a:cxn>
                <a:cxn ang="0">
                  <a:pos x="15" y="0"/>
                </a:cxn>
                <a:cxn ang="0">
                  <a:pos x="23" y="0"/>
                </a:cxn>
                <a:cxn ang="0">
                  <a:pos x="28" y="1"/>
                </a:cxn>
                <a:cxn ang="0">
                  <a:pos x="31" y="1"/>
                </a:cxn>
                <a:cxn ang="0">
                  <a:pos x="34" y="3"/>
                </a:cxn>
                <a:cxn ang="0">
                  <a:pos x="35" y="6"/>
                </a:cxn>
                <a:cxn ang="0">
                  <a:pos x="37" y="7"/>
                </a:cxn>
                <a:cxn ang="0">
                  <a:pos x="38" y="12"/>
                </a:cxn>
                <a:cxn ang="0">
                  <a:pos x="38" y="46"/>
                </a:cxn>
                <a:cxn ang="0">
                  <a:pos x="31" y="46"/>
                </a:cxn>
                <a:cxn ang="0">
                  <a:pos x="31" y="41"/>
                </a:cxn>
                <a:cxn ang="0">
                  <a:pos x="29" y="41"/>
                </a:cxn>
                <a:cxn ang="0">
                  <a:pos x="26" y="44"/>
                </a:cxn>
                <a:cxn ang="0">
                  <a:pos x="25" y="44"/>
                </a:cxn>
                <a:cxn ang="0">
                  <a:pos x="23" y="46"/>
                </a:cxn>
                <a:cxn ang="0">
                  <a:pos x="20" y="46"/>
                </a:cxn>
                <a:cxn ang="0">
                  <a:pos x="18" y="47"/>
                </a:cxn>
                <a:cxn ang="0">
                  <a:pos x="11" y="47"/>
                </a:cxn>
                <a:cxn ang="0">
                  <a:pos x="8" y="46"/>
                </a:cxn>
                <a:cxn ang="0">
                  <a:pos x="5" y="43"/>
                </a:cxn>
                <a:cxn ang="0">
                  <a:pos x="2" y="37"/>
                </a:cxn>
                <a:cxn ang="0">
                  <a:pos x="0" y="32"/>
                </a:cxn>
                <a:cxn ang="0">
                  <a:pos x="2" y="27"/>
                </a:cxn>
                <a:cxn ang="0">
                  <a:pos x="5" y="21"/>
                </a:cxn>
                <a:cxn ang="0">
                  <a:pos x="18" y="17"/>
                </a:cxn>
                <a:cxn ang="0">
                  <a:pos x="31" y="17"/>
                </a:cxn>
                <a:cxn ang="0">
                  <a:pos x="31" y="11"/>
                </a:cxn>
                <a:cxn ang="0">
                  <a:pos x="28" y="7"/>
                </a:cxn>
                <a:cxn ang="0">
                  <a:pos x="23" y="7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5" y="7"/>
                </a:cxn>
                <a:cxn ang="0">
                  <a:pos x="9" y="7"/>
                </a:cxn>
                <a:cxn ang="0">
                  <a:pos x="5" y="9"/>
                </a:cxn>
                <a:cxn ang="0">
                  <a:pos x="5" y="1"/>
                </a:cxn>
                <a:cxn ang="0">
                  <a:pos x="11" y="1"/>
                </a:cxn>
                <a:cxn ang="0">
                  <a:pos x="15" y="0"/>
                </a:cxn>
              </a:cxnLst>
              <a:rect l="0" t="0" r="r" b="b"/>
              <a:pathLst>
                <a:path w="38" h="47">
                  <a:moveTo>
                    <a:pt x="18" y="23"/>
                  </a:moveTo>
                  <a:lnTo>
                    <a:pt x="12" y="26"/>
                  </a:lnTo>
                  <a:lnTo>
                    <a:pt x="9" y="29"/>
                  </a:lnTo>
                  <a:lnTo>
                    <a:pt x="8" y="32"/>
                  </a:lnTo>
                  <a:lnTo>
                    <a:pt x="11" y="38"/>
                  </a:lnTo>
                  <a:lnTo>
                    <a:pt x="14" y="40"/>
                  </a:lnTo>
                  <a:lnTo>
                    <a:pt x="22" y="40"/>
                  </a:lnTo>
                  <a:lnTo>
                    <a:pt x="31" y="35"/>
                  </a:lnTo>
                  <a:lnTo>
                    <a:pt x="31" y="23"/>
                  </a:lnTo>
                  <a:lnTo>
                    <a:pt x="18" y="23"/>
                  </a:lnTo>
                  <a:close/>
                  <a:moveTo>
                    <a:pt x="15" y="0"/>
                  </a:moveTo>
                  <a:lnTo>
                    <a:pt x="23" y="0"/>
                  </a:lnTo>
                  <a:lnTo>
                    <a:pt x="28" y="1"/>
                  </a:lnTo>
                  <a:lnTo>
                    <a:pt x="31" y="1"/>
                  </a:lnTo>
                  <a:lnTo>
                    <a:pt x="34" y="3"/>
                  </a:lnTo>
                  <a:lnTo>
                    <a:pt x="35" y="6"/>
                  </a:lnTo>
                  <a:lnTo>
                    <a:pt x="37" y="7"/>
                  </a:lnTo>
                  <a:lnTo>
                    <a:pt x="38" y="12"/>
                  </a:lnTo>
                  <a:lnTo>
                    <a:pt x="38" y="46"/>
                  </a:lnTo>
                  <a:lnTo>
                    <a:pt x="31" y="46"/>
                  </a:lnTo>
                  <a:lnTo>
                    <a:pt x="31" y="41"/>
                  </a:lnTo>
                  <a:lnTo>
                    <a:pt x="29" y="41"/>
                  </a:lnTo>
                  <a:lnTo>
                    <a:pt x="26" y="44"/>
                  </a:lnTo>
                  <a:lnTo>
                    <a:pt x="25" y="44"/>
                  </a:lnTo>
                  <a:lnTo>
                    <a:pt x="23" y="46"/>
                  </a:lnTo>
                  <a:lnTo>
                    <a:pt x="20" y="46"/>
                  </a:lnTo>
                  <a:lnTo>
                    <a:pt x="18" y="47"/>
                  </a:lnTo>
                  <a:lnTo>
                    <a:pt x="11" y="47"/>
                  </a:lnTo>
                  <a:lnTo>
                    <a:pt x="8" y="46"/>
                  </a:lnTo>
                  <a:lnTo>
                    <a:pt x="5" y="43"/>
                  </a:lnTo>
                  <a:lnTo>
                    <a:pt x="2" y="37"/>
                  </a:lnTo>
                  <a:lnTo>
                    <a:pt x="0" y="32"/>
                  </a:lnTo>
                  <a:lnTo>
                    <a:pt x="2" y="27"/>
                  </a:lnTo>
                  <a:lnTo>
                    <a:pt x="5" y="21"/>
                  </a:lnTo>
                  <a:lnTo>
                    <a:pt x="18" y="17"/>
                  </a:lnTo>
                  <a:lnTo>
                    <a:pt x="31" y="17"/>
                  </a:lnTo>
                  <a:lnTo>
                    <a:pt x="31" y="11"/>
                  </a:lnTo>
                  <a:lnTo>
                    <a:pt x="28" y="7"/>
                  </a:lnTo>
                  <a:lnTo>
                    <a:pt x="23" y="7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5" y="7"/>
                  </a:lnTo>
                  <a:lnTo>
                    <a:pt x="9" y="7"/>
                  </a:lnTo>
                  <a:lnTo>
                    <a:pt x="5" y="9"/>
                  </a:lnTo>
                  <a:lnTo>
                    <a:pt x="5" y="1"/>
                  </a:lnTo>
                  <a:lnTo>
                    <a:pt x="11" y="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Rectangle 401"/>
            <p:cNvSpPr>
              <a:spLocks noChangeArrowheads="1"/>
            </p:cNvSpPr>
            <p:nvPr/>
          </p:nvSpPr>
          <p:spPr bwMode="auto">
            <a:xfrm>
              <a:off x="1592987" y="5001228"/>
              <a:ext cx="13232" cy="10419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Freeform 402"/>
            <p:cNvSpPr>
              <a:spLocks/>
            </p:cNvSpPr>
            <p:nvPr/>
          </p:nvSpPr>
          <p:spPr bwMode="auto">
            <a:xfrm>
              <a:off x="1678992" y="5006190"/>
              <a:ext cx="76081" cy="1008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44"/>
                </a:cxn>
                <a:cxn ang="0">
                  <a:pos x="9" y="46"/>
                </a:cxn>
                <a:cxn ang="0">
                  <a:pos x="11" y="49"/>
                </a:cxn>
                <a:cxn ang="0">
                  <a:pos x="12" y="51"/>
                </a:cxn>
                <a:cxn ang="0">
                  <a:pos x="18" y="54"/>
                </a:cxn>
                <a:cxn ang="0">
                  <a:pos x="27" y="54"/>
                </a:cxn>
                <a:cxn ang="0">
                  <a:pos x="29" y="52"/>
                </a:cxn>
                <a:cxn ang="0">
                  <a:pos x="35" y="49"/>
                </a:cxn>
                <a:cxn ang="0">
                  <a:pos x="35" y="46"/>
                </a:cxn>
                <a:cxn ang="0">
                  <a:pos x="37" y="44"/>
                </a:cxn>
                <a:cxn ang="0">
                  <a:pos x="37" y="0"/>
                </a:cxn>
                <a:cxn ang="0">
                  <a:pos x="46" y="0"/>
                </a:cxn>
                <a:cxn ang="0">
                  <a:pos x="46" y="35"/>
                </a:cxn>
                <a:cxn ang="0">
                  <a:pos x="44" y="41"/>
                </a:cxn>
                <a:cxn ang="0">
                  <a:pos x="44" y="47"/>
                </a:cxn>
                <a:cxn ang="0">
                  <a:pos x="43" y="52"/>
                </a:cxn>
                <a:cxn ang="0">
                  <a:pos x="37" y="58"/>
                </a:cxn>
                <a:cxn ang="0">
                  <a:pos x="27" y="61"/>
                </a:cxn>
                <a:cxn ang="0">
                  <a:pos x="17" y="61"/>
                </a:cxn>
                <a:cxn ang="0">
                  <a:pos x="12" y="60"/>
                </a:cxn>
                <a:cxn ang="0">
                  <a:pos x="9" y="58"/>
                </a:cxn>
                <a:cxn ang="0">
                  <a:pos x="3" y="52"/>
                </a:cxn>
                <a:cxn ang="0">
                  <a:pos x="2" y="47"/>
                </a:cxn>
                <a:cxn ang="0">
                  <a:pos x="0" y="44"/>
                </a:cxn>
                <a:cxn ang="0">
                  <a:pos x="0" y="0"/>
                </a:cxn>
              </a:cxnLst>
              <a:rect l="0" t="0" r="r" b="b"/>
              <a:pathLst>
                <a:path w="46" h="61">
                  <a:moveTo>
                    <a:pt x="0" y="0"/>
                  </a:moveTo>
                  <a:lnTo>
                    <a:pt x="8" y="0"/>
                  </a:lnTo>
                  <a:lnTo>
                    <a:pt x="8" y="44"/>
                  </a:lnTo>
                  <a:lnTo>
                    <a:pt x="9" y="46"/>
                  </a:lnTo>
                  <a:lnTo>
                    <a:pt x="11" y="49"/>
                  </a:lnTo>
                  <a:lnTo>
                    <a:pt x="12" y="51"/>
                  </a:lnTo>
                  <a:lnTo>
                    <a:pt x="18" y="54"/>
                  </a:lnTo>
                  <a:lnTo>
                    <a:pt x="27" y="54"/>
                  </a:lnTo>
                  <a:lnTo>
                    <a:pt x="29" y="52"/>
                  </a:lnTo>
                  <a:lnTo>
                    <a:pt x="35" y="49"/>
                  </a:lnTo>
                  <a:lnTo>
                    <a:pt x="35" y="46"/>
                  </a:lnTo>
                  <a:lnTo>
                    <a:pt x="37" y="44"/>
                  </a:lnTo>
                  <a:lnTo>
                    <a:pt x="37" y="0"/>
                  </a:lnTo>
                  <a:lnTo>
                    <a:pt x="46" y="0"/>
                  </a:lnTo>
                  <a:lnTo>
                    <a:pt x="46" y="35"/>
                  </a:lnTo>
                  <a:lnTo>
                    <a:pt x="44" y="41"/>
                  </a:lnTo>
                  <a:lnTo>
                    <a:pt x="44" y="47"/>
                  </a:lnTo>
                  <a:lnTo>
                    <a:pt x="43" y="52"/>
                  </a:lnTo>
                  <a:lnTo>
                    <a:pt x="37" y="58"/>
                  </a:lnTo>
                  <a:lnTo>
                    <a:pt x="27" y="61"/>
                  </a:lnTo>
                  <a:lnTo>
                    <a:pt x="17" y="61"/>
                  </a:lnTo>
                  <a:lnTo>
                    <a:pt x="12" y="60"/>
                  </a:lnTo>
                  <a:lnTo>
                    <a:pt x="9" y="58"/>
                  </a:lnTo>
                  <a:lnTo>
                    <a:pt x="3" y="52"/>
                  </a:lnTo>
                  <a:lnTo>
                    <a:pt x="2" y="47"/>
                  </a:lnTo>
                  <a:lnTo>
                    <a:pt x="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Freeform 403"/>
            <p:cNvSpPr>
              <a:spLocks/>
            </p:cNvSpPr>
            <p:nvPr/>
          </p:nvSpPr>
          <p:spPr bwMode="auto">
            <a:xfrm>
              <a:off x="1778228" y="5029345"/>
              <a:ext cx="62850" cy="7608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7" y="0"/>
                </a:cxn>
                <a:cxn ang="0">
                  <a:pos x="30" y="1"/>
                </a:cxn>
                <a:cxn ang="0">
                  <a:pos x="36" y="7"/>
                </a:cxn>
                <a:cxn ang="0">
                  <a:pos x="36" y="12"/>
                </a:cxn>
                <a:cxn ang="0">
                  <a:pos x="38" y="17"/>
                </a:cxn>
                <a:cxn ang="0">
                  <a:pos x="38" y="46"/>
                </a:cxn>
                <a:cxn ang="0">
                  <a:pos x="30" y="46"/>
                </a:cxn>
                <a:cxn ang="0">
                  <a:pos x="30" y="17"/>
                </a:cxn>
                <a:cxn ang="0">
                  <a:pos x="29" y="15"/>
                </a:cxn>
                <a:cxn ang="0">
                  <a:pos x="29" y="11"/>
                </a:cxn>
                <a:cxn ang="0">
                  <a:pos x="26" y="7"/>
                </a:cxn>
                <a:cxn ang="0">
                  <a:pos x="16" y="7"/>
                </a:cxn>
                <a:cxn ang="0">
                  <a:pos x="7" y="12"/>
                </a:cxn>
                <a:cxn ang="0">
                  <a:pos x="7" y="46"/>
                </a:cxn>
                <a:cxn ang="0">
                  <a:pos x="0" y="46"/>
                </a:cxn>
                <a:cxn ang="0">
                  <a:pos x="0" y="1"/>
                </a:cxn>
                <a:cxn ang="0">
                  <a:pos x="7" y="1"/>
                </a:cxn>
                <a:cxn ang="0">
                  <a:pos x="7" y="6"/>
                </a:cxn>
                <a:cxn ang="0">
                  <a:pos x="10" y="3"/>
                </a:cxn>
                <a:cxn ang="0">
                  <a:pos x="15" y="1"/>
                </a:cxn>
                <a:cxn ang="0">
                  <a:pos x="18" y="0"/>
                </a:cxn>
              </a:cxnLst>
              <a:rect l="0" t="0" r="r" b="b"/>
              <a:pathLst>
                <a:path w="38" h="46">
                  <a:moveTo>
                    <a:pt x="18" y="0"/>
                  </a:moveTo>
                  <a:lnTo>
                    <a:pt x="27" y="0"/>
                  </a:lnTo>
                  <a:lnTo>
                    <a:pt x="30" y="1"/>
                  </a:lnTo>
                  <a:lnTo>
                    <a:pt x="36" y="7"/>
                  </a:lnTo>
                  <a:lnTo>
                    <a:pt x="36" y="12"/>
                  </a:lnTo>
                  <a:lnTo>
                    <a:pt x="38" y="17"/>
                  </a:lnTo>
                  <a:lnTo>
                    <a:pt x="38" y="46"/>
                  </a:lnTo>
                  <a:lnTo>
                    <a:pt x="30" y="46"/>
                  </a:lnTo>
                  <a:lnTo>
                    <a:pt x="30" y="17"/>
                  </a:lnTo>
                  <a:lnTo>
                    <a:pt x="29" y="15"/>
                  </a:lnTo>
                  <a:lnTo>
                    <a:pt x="29" y="11"/>
                  </a:lnTo>
                  <a:lnTo>
                    <a:pt x="26" y="7"/>
                  </a:lnTo>
                  <a:lnTo>
                    <a:pt x="16" y="7"/>
                  </a:lnTo>
                  <a:lnTo>
                    <a:pt x="7" y="12"/>
                  </a:lnTo>
                  <a:lnTo>
                    <a:pt x="7" y="46"/>
                  </a:lnTo>
                  <a:lnTo>
                    <a:pt x="0" y="46"/>
                  </a:lnTo>
                  <a:lnTo>
                    <a:pt x="0" y="1"/>
                  </a:lnTo>
                  <a:lnTo>
                    <a:pt x="7" y="1"/>
                  </a:lnTo>
                  <a:lnTo>
                    <a:pt x="7" y="6"/>
                  </a:lnTo>
                  <a:lnTo>
                    <a:pt x="10" y="3"/>
                  </a:lnTo>
                  <a:lnTo>
                    <a:pt x="15" y="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Freeform 404"/>
            <p:cNvSpPr>
              <a:spLocks noEditPoints="1"/>
            </p:cNvSpPr>
            <p:nvPr/>
          </p:nvSpPr>
          <p:spPr bwMode="auto">
            <a:xfrm>
              <a:off x="1862579" y="5006190"/>
              <a:ext cx="13232" cy="99236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8" y="15"/>
                </a:cxn>
                <a:cxn ang="0">
                  <a:pos x="8" y="60"/>
                </a:cxn>
                <a:cxn ang="0">
                  <a:pos x="0" y="60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0"/>
                </a:cxn>
              </a:cxnLst>
              <a:rect l="0" t="0" r="r" b="b"/>
              <a:pathLst>
                <a:path w="8" h="60">
                  <a:moveTo>
                    <a:pt x="0" y="15"/>
                  </a:moveTo>
                  <a:lnTo>
                    <a:pt x="8" y="15"/>
                  </a:lnTo>
                  <a:lnTo>
                    <a:pt x="8" y="60"/>
                  </a:lnTo>
                  <a:lnTo>
                    <a:pt x="0" y="60"/>
                  </a:lnTo>
                  <a:lnTo>
                    <a:pt x="0" y="15"/>
                  </a:lnTo>
                  <a:close/>
                  <a:moveTo>
                    <a:pt x="0" y="0"/>
                  </a:move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Freeform 405"/>
            <p:cNvSpPr>
              <a:spLocks/>
            </p:cNvSpPr>
            <p:nvPr/>
          </p:nvSpPr>
          <p:spPr bwMode="auto">
            <a:xfrm>
              <a:off x="1894004" y="5009498"/>
              <a:ext cx="44656" cy="9758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2" y="0"/>
                </a:cxn>
                <a:cxn ang="0">
                  <a:pos x="12" y="13"/>
                </a:cxn>
                <a:cxn ang="0">
                  <a:pos x="27" y="13"/>
                </a:cxn>
                <a:cxn ang="0">
                  <a:pos x="27" y="19"/>
                </a:cxn>
                <a:cxn ang="0">
                  <a:pos x="12" y="19"/>
                </a:cxn>
                <a:cxn ang="0">
                  <a:pos x="12" y="47"/>
                </a:cxn>
                <a:cxn ang="0">
                  <a:pos x="14" y="49"/>
                </a:cxn>
                <a:cxn ang="0">
                  <a:pos x="15" y="52"/>
                </a:cxn>
                <a:cxn ang="0">
                  <a:pos x="26" y="52"/>
                </a:cxn>
                <a:cxn ang="0">
                  <a:pos x="27" y="50"/>
                </a:cxn>
                <a:cxn ang="0">
                  <a:pos x="27" y="58"/>
                </a:cxn>
                <a:cxn ang="0">
                  <a:pos x="23" y="58"/>
                </a:cxn>
                <a:cxn ang="0">
                  <a:pos x="20" y="59"/>
                </a:cxn>
                <a:cxn ang="0">
                  <a:pos x="18" y="59"/>
                </a:cxn>
                <a:cxn ang="0">
                  <a:pos x="14" y="58"/>
                </a:cxn>
                <a:cxn ang="0">
                  <a:pos x="7" y="55"/>
                </a:cxn>
                <a:cxn ang="0">
                  <a:pos x="4" y="49"/>
                </a:cxn>
                <a:cxn ang="0">
                  <a:pos x="4" y="19"/>
                </a:cxn>
                <a:cxn ang="0">
                  <a:pos x="0" y="19"/>
                </a:cxn>
                <a:cxn ang="0">
                  <a:pos x="0" y="13"/>
                </a:cxn>
                <a:cxn ang="0">
                  <a:pos x="4" y="13"/>
                </a:cxn>
                <a:cxn ang="0">
                  <a:pos x="4" y="0"/>
                </a:cxn>
              </a:cxnLst>
              <a:rect l="0" t="0" r="r" b="b"/>
              <a:pathLst>
                <a:path w="27" h="59">
                  <a:moveTo>
                    <a:pt x="4" y="0"/>
                  </a:moveTo>
                  <a:lnTo>
                    <a:pt x="12" y="0"/>
                  </a:lnTo>
                  <a:lnTo>
                    <a:pt x="12" y="13"/>
                  </a:lnTo>
                  <a:lnTo>
                    <a:pt x="27" y="13"/>
                  </a:lnTo>
                  <a:lnTo>
                    <a:pt x="27" y="19"/>
                  </a:lnTo>
                  <a:lnTo>
                    <a:pt x="12" y="19"/>
                  </a:lnTo>
                  <a:lnTo>
                    <a:pt x="12" y="47"/>
                  </a:lnTo>
                  <a:lnTo>
                    <a:pt x="14" y="49"/>
                  </a:lnTo>
                  <a:lnTo>
                    <a:pt x="15" y="52"/>
                  </a:lnTo>
                  <a:lnTo>
                    <a:pt x="26" y="52"/>
                  </a:lnTo>
                  <a:lnTo>
                    <a:pt x="27" y="50"/>
                  </a:lnTo>
                  <a:lnTo>
                    <a:pt x="27" y="58"/>
                  </a:lnTo>
                  <a:lnTo>
                    <a:pt x="23" y="58"/>
                  </a:lnTo>
                  <a:lnTo>
                    <a:pt x="20" y="59"/>
                  </a:lnTo>
                  <a:lnTo>
                    <a:pt x="18" y="59"/>
                  </a:lnTo>
                  <a:lnTo>
                    <a:pt x="14" y="58"/>
                  </a:lnTo>
                  <a:lnTo>
                    <a:pt x="7" y="55"/>
                  </a:lnTo>
                  <a:lnTo>
                    <a:pt x="4" y="49"/>
                  </a:lnTo>
                  <a:lnTo>
                    <a:pt x="4" y="19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4" y="1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Rectangle 520"/>
            <p:cNvSpPr>
              <a:spLocks noChangeArrowheads="1"/>
            </p:cNvSpPr>
            <p:nvPr/>
          </p:nvSpPr>
          <p:spPr bwMode="auto">
            <a:xfrm>
              <a:off x="597317" y="4944994"/>
              <a:ext cx="210050" cy="19351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Line 521"/>
            <p:cNvSpPr>
              <a:spLocks noChangeShapeType="1"/>
            </p:cNvSpPr>
            <p:nvPr/>
          </p:nvSpPr>
          <p:spPr bwMode="auto">
            <a:xfrm flipH="1">
              <a:off x="597317" y="5138505"/>
              <a:ext cx="210050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5" name="Line 522"/>
            <p:cNvSpPr>
              <a:spLocks noChangeShapeType="1"/>
            </p:cNvSpPr>
            <p:nvPr/>
          </p:nvSpPr>
          <p:spPr bwMode="auto">
            <a:xfrm flipV="1">
              <a:off x="597317" y="4944994"/>
              <a:ext cx="1654" cy="193511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6" name="Line 523"/>
            <p:cNvSpPr>
              <a:spLocks noChangeShapeType="1"/>
            </p:cNvSpPr>
            <p:nvPr/>
          </p:nvSpPr>
          <p:spPr bwMode="auto">
            <a:xfrm>
              <a:off x="597317" y="4944994"/>
              <a:ext cx="210050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7" name="Line 524"/>
            <p:cNvSpPr>
              <a:spLocks noChangeShapeType="1"/>
            </p:cNvSpPr>
            <p:nvPr/>
          </p:nvSpPr>
          <p:spPr bwMode="auto">
            <a:xfrm>
              <a:off x="807367" y="4944994"/>
              <a:ext cx="1654" cy="193511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8" name="Freeform 525"/>
            <p:cNvSpPr>
              <a:spLocks/>
            </p:cNvSpPr>
            <p:nvPr/>
          </p:nvSpPr>
          <p:spPr bwMode="auto">
            <a:xfrm>
              <a:off x="638665" y="4991305"/>
              <a:ext cx="52926" cy="860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0"/>
                </a:cxn>
                <a:cxn ang="0">
                  <a:pos x="32" y="6"/>
                </a:cxn>
                <a:cxn ang="0">
                  <a:pos x="6" y="6"/>
                </a:cxn>
                <a:cxn ang="0">
                  <a:pos x="6" y="21"/>
                </a:cxn>
                <a:cxn ang="0">
                  <a:pos x="29" y="21"/>
                </a:cxn>
                <a:cxn ang="0">
                  <a:pos x="29" y="27"/>
                </a:cxn>
                <a:cxn ang="0">
                  <a:pos x="6" y="27"/>
                </a:cxn>
                <a:cxn ang="0">
                  <a:pos x="6" y="52"/>
                </a:cxn>
                <a:cxn ang="0">
                  <a:pos x="0" y="52"/>
                </a:cxn>
                <a:cxn ang="0">
                  <a:pos x="0" y="0"/>
                </a:cxn>
              </a:cxnLst>
              <a:rect l="0" t="0" r="r" b="b"/>
              <a:pathLst>
                <a:path w="32" h="52">
                  <a:moveTo>
                    <a:pt x="0" y="0"/>
                  </a:moveTo>
                  <a:lnTo>
                    <a:pt x="32" y="0"/>
                  </a:lnTo>
                  <a:lnTo>
                    <a:pt x="32" y="6"/>
                  </a:lnTo>
                  <a:lnTo>
                    <a:pt x="6" y="6"/>
                  </a:lnTo>
                  <a:lnTo>
                    <a:pt x="6" y="21"/>
                  </a:lnTo>
                  <a:lnTo>
                    <a:pt x="29" y="21"/>
                  </a:lnTo>
                  <a:lnTo>
                    <a:pt x="29" y="27"/>
                  </a:lnTo>
                  <a:lnTo>
                    <a:pt x="6" y="27"/>
                  </a:lnTo>
                  <a:lnTo>
                    <a:pt x="6" y="52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9" name="Freeform 526"/>
            <p:cNvSpPr>
              <a:spLocks/>
            </p:cNvSpPr>
            <p:nvPr/>
          </p:nvSpPr>
          <p:spPr bwMode="auto">
            <a:xfrm>
              <a:off x="704823" y="4991305"/>
              <a:ext cx="64504" cy="876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38"/>
                </a:cxn>
                <a:cxn ang="0">
                  <a:pos x="9" y="43"/>
                </a:cxn>
                <a:cxn ang="0">
                  <a:pos x="10" y="44"/>
                </a:cxn>
                <a:cxn ang="0">
                  <a:pos x="16" y="47"/>
                </a:cxn>
                <a:cxn ang="0">
                  <a:pos x="22" y="47"/>
                </a:cxn>
                <a:cxn ang="0">
                  <a:pos x="29" y="44"/>
                </a:cxn>
                <a:cxn ang="0">
                  <a:pos x="30" y="43"/>
                </a:cxn>
                <a:cxn ang="0">
                  <a:pos x="32" y="40"/>
                </a:cxn>
                <a:cxn ang="0">
                  <a:pos x="32" y="38"/>
                </a:cxn>
                <a:cxn ang="0">
                  <a:pos x="33" y="35"/>
                </a:cxn>
                <a:cxn ang="0">
                  <a:pos x="33" y="0"/>
                </a:cxn>
                <a:cxn ang="0">
                  <a:pos x="39" y="0"/>
                </a:cxn>
                <a:cxn ang="0">
                  <a:pos x="39" y="37"/>
                </a:cxn>
                <a:cxn ang="0">
                  <a:pos x="38" y="41"/>
                </a:cxn>
                <a:cxn ang="0">
                  <a:pos x="35" y="47"/>
                </a:cxn>
                <a:cxn ang="0">
                  <a:pos x="32" y="50"/>
                </a:cxn>
                <a:cxn ang="0">
                  <a:pos x="29" y="52"/>
                </a:cxn>
                <a:cxn ang="0">
                  <a:pos x="24" y="53"/>
                </a:cxn>
                <a:cxn ang="0">
                  <a:pos x="15" y="53"/>
                </a:cxn>
                <a:cxn ang="0">
                  <a:pos x="10" y="52"/>
                </a:cxn>
                <a:cxn ang="0">
                  <a:pos x="7" y="50"/>
                </a:cxn>
                <a:cxn ang="0">
                  <a:pos x="4" y="47"/>
                </a:cxn>
                <a:cxn ang="0">
                  <a:pos x="1" y="41"/>
                </a:cxn>
                <a:cxn ang="0">
                  <a:pos x="0" y="37"/>
                </a:cxn>
                <a:cxn ang="0">
                  <a:pos x="0" y="0"/>
                </a:cxn>
              </a:cxnLst>
              <a:rect l="0" t="0" r="r" b="b"/>
              <a:pathLst>
                <a:path w="39" h="53">
                  <a:moveTo>
                    <a:pt x="0" y="0"/>
                  </a:moveTo>
                  <a:lnTo>
                    <a:pt x="7" y="0"/>
                  </a:lnTo>
                  <a:lnTo>
                    <a:pt x="7" y="38"/>
                  </a:lnTo>
                  <a:lnTo>
                    <a:pt x="9" y="43"/>
                  </a:lnTo>
                  <a:lnTo>
                    <a:pt x="10" y="44"/>
                  </a:lnTo>
                  <a:lnTo>
                    <a:pt x="16" y="47"/>
                  </a:lnTo>
                  <a:lnTo>
                    <a:pt x="22" y="47"/>
                  </a:lnTo>
                  <a:lnTo>
                    <a:pt x="29" y="44"/>
                  </a:lnTo>
                  <a:lnTo>
                    <a:pt x="30" y="43"/>
                  </a:lnTo>
                  <a:lnTo>
                    <a:pt x="32" y="40"/>
                  </a:lnTo>
                  <a:lnTo>
                    <a:pt x="32" y="38"/>
                  </a:lnTo>
                  <a:lnTo>
                    <a:pt x="33" y="35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39" y="37"/>
                  </a:lnTo>
                  <a:lnTo>
                    <a:pt x="38" y="41"/>
                  </a:lnTo>
                  <a:lnTo>
                    <a:pt x="35" y="47"/>
                  </a:lnTo>
                  <a:lnTo>
                    <a:pt x="32" y="50"/>
                  </a:lnTo>
                  <a:lnTo>
                    <a:pt x="29" y="52"/>
                  </a:lnTo>
                  <a:lnTo>
                    <a:pt x="24" y="53"/>
                  </a:lnTo>
                  <a:lnTo>
                    <a:pt x="15" y="53"/>
                  </a:lnTo>
                  <a:lnTo>
                    <a:pt x="10" y="52"/>
                  </a:lnTo>
                  <a:lnTo>
                    <a:pt x="7" y="50"/>
                  </a:lnTo>
                  <a:lnTo>
                    <a:pt x="4" y="47"/>
                  </a:lnTo>
                  <a:lnTo>
                    <a:pt x="1" y="41"/>
                  </a:lnTo>
                  <a:lnTo>
                    <a:pt x="0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0" name="Rectangle 632"/>
            <p:cNvSpPr>
              <a:spLocks noChangeArrowheads="1"/>
            </p:cNvSpPr>
            <p:nvPr/>
          </p:nvSpPr>
          <p:spPr bwMode="auto">
            <a:xfrm>
              <a:off x="603932" y="4647285"/>
              <a:ext cx="178625" cy="18027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1" name="Line 633"/>
            <p:cNvSpPr>
              <a:spLocks noChangeShapeType="1"/>
            </p:cNvSpPr>
            <p:nvPr/>
          </p:nvSpPr>
          <p:spPr bwMode="auto">
            <a:xfrm flipH="1">
              <a:off x="603932" y="4827565"/>
              <a:ext cx="178625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2" name="Line 634"/>
            <p:cNvSpPr>
              <a:spLocks noChangeShapeType="1"/>
            </p:cNvSpPr>
            <p:nvPr/>
          </p:nvSpPr>
          <p:spPr bwMode="auto">
            <a:xfrm flipV="1">
              <a:off x="603932" y="4647285"/>
              <a:ext cx="1654" cy="180279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3" name="Line 635"/>
            <p:cNvSpPr>
              <a:spLocks noChangeShapeType="1"/>
            </p:cNvSpPr>
            <p:nvPr/>
          </p:nvSpPr>
          <p:spPr bwMode="auto">
            <a:xfrm>
              <a:off x="603932" y="4647285"/>
              <a:ext cx="178625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4" name="Line 636"/>
            <p:cNvSpPr>
              <a:spLocks noChangeShapeType="1"/>
            </p:cNvSpPr>
            <p:nvPr/>
          </p:nvSpPr>
          <p:spPr bwMode="auto">
            <a:xfrm>
              <a:off x="782557" y="4647285"/>
              <a:ext cx="1654" cy="180279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5" name="Freeform 637"/>
            <p:cNvSpPr>
              <a:spLocks/>
            </p:cNvSpPr>
            <p:nvPr/>
          </p:nvSpPr>
          <p:spPr bwMode="auto">
            <a:xfrm>
              <a:off x="651896" y="4672094"/>
              <a:ext cx="87659" cy="119084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33" y="0"/>
                </a:cxn>
                <a:cxn ang="0">
                  <a:pos x="45" y="3"/>
                </a:cxn>
                <a:cxn ang="0">
                  <a:pos x="50" y="5"/>
                </a:cxn>
                <a:cxn ang="0">
                  <a:pos x="50" y="16"/>
                </a:cxn>
                <a:cxn ang="0">
                  <a:pos x="45" y="13"/>
                </a:cxn>
                <a:cxn ang="0">
                  <a:pos x="39" y="11"/>
                </a:cxn>
                <a:cxn ang="0">
                  <a:pos x="33" y="8"/>
                </a:cxn>
                <a:cxn ang="0">
                  <a:pos x="21" y="8"/>
                </a:cxn>
                <a:cxn ang="0">
                  <a:pos x="15" y="11"/>
                </a:cxn>
                <a:cxn ang="0">
                  <a:pos x="10" y="16"/>
                </a:cxn>
                <a:cxn ang="0">
                  <a:pos x="10" y="23"/>
                </a:cxn>
                <a:cxn ang="0">
                  <a:pos x="12" y="26"/>
                </a:cxn>
                <a:cxn ang="0">
                  <a:pos x="15" y="28"/>
                </a:cxn>
                <a:cxn ang="0">
                  <a:pos x="24" y="31"/>
                </a:cxn>
                <a:cxn ang="0">
                  <a:pos x="29" y="31"/>
                </a:cxn>
                <a:cxn ang="0">
                  <a:pos x="33" y="33"/>
                </a:cxn>
                <a:cxn ang="0">
                  <a:pos x="38" y="33"/>
                </a:cxn>
                <a:cxn ang="0">
                  <a:pos x="44" y="36"/>
                </a:cxn>
                <a:cxn ang="0">
                  <a:pos x="48" y="39"/>
                </a:cxn>
                <a:cxn ang="0">
                  <a:pos x="51" y="43"/>
                </a:cxn>
                <a:cxn ang="0">
                  <a:pos x="53" y="46"/>
                </a:cxn>
                <a:cxn ang="0">
                  <a:pos x="53" y="55"/>
                </a:cxn>
                <a:cxn ang="0">
                  <a:pos x="51" y="58"/>
                </a:cxn>
                <a:cxn ang="0">
                  <a:pos x="48" y="63"/>
                </a:cxn>
                <a:cxn ang="0">
                  <a:pos x="45" y="66"/>
                </a:cxn>
                <a:cxn ang="0">
                  <a:pos x="42" y="68"/>
                </a:cxn>
                <a:cxn ang="0">
                  <a:pos x="38" y="71"/>
                </a:cxn>
                <a:cxn ang="0">
                  <a:pos x="32" y="72"/>
                </a:cxn>
                <a:cxn ang="0">
                  <a:pos x="18" y="72"/>
                </a:cxn>
                <a:cxn ang="0">
                  <a:pos x="6" y="69"/>
                </a:cxn>
                <a:cxn ang="0">
                  <a:pos x="0" y="66"/>
                </a:cxn>
                <a:cxn ang="0">
                  <a:pos x="0" y="55"/>
                </a:cxn>
                <a:cxn ang="0">
                  <a:pos x="12" y="62"/>
                </a:cxn>
                <a:cxn ang="0">
                  <a:pos x="19" y="63"/>
                </a:cxn>
                <a:cxn ang="0">
                  <a:pos x="25" y="65"/>
                </a:cxn>
                <a:cxn ang="0">
                  <a:pos x="30" y="63"/>
                </a:cxn>
                <a:cxn ang="0">
                  <a:pos x="35" y="63"/>
                </a:cxn>
                <a:cxn ang="0">
                  <a:pos x="39" y="60"/>
                </a:cxn>
                <a:cxn ang="0">
                  <a:pos x="41" y="58"/>
                </a:cxn>
                <a:cxn ang="0">
                  <a:pos x="44" y="52"/>
                </a:cxn>
                <a:cxn ang="0">
                  <a:pos x="42" y="48"/>
                </a:cxn>
                <a:cxn ang="0">
                  <a:pos x="41" y="45"/>
                </a:cxn>
                <a:cxn ang="0">
                  <a:pos x="35" y="42"/>
                </a:cxn>
                <a:cxn ang="0">
                  <a:pos x="27" y="40"/>
                </a:cxn>
                <a:cxn ang="0">
                  <a:pos x="22" y="40"/>
                </a:cxn>
                <a:cxn ang="0">
                  <a:pos x="18" y="39"/>
                </a:cxn>
                <a:cxn ang="0">
                  <a:pos x="12" y="37"/>
                </a:cxn>
                <a:cxn ang="0">
                  <a:pos x="7" y="36"/>
                </a:cxn>
                <a:cxn ang="0">
                  <a:pos x="4" y="33"/>
                </a:cxn>
                <a:cxn ang="0">
                  <a:pos x="3" y="29"/>
                </a:cxn>
                <a:cxn ang="0">
                  <a:pos x="0" y="20"/>
                </a:cxn>
                <a:cxn ang="0">
                  <a:pos x="1" y="14"/>
                </a:cxn>
                <a:cxn ang="0">
                  <a:pos x="3" y="10"/>
                </a:cxn>
                <a:cxn ang="0">
                  <a:pos x="7" y="5"/>
                </a:cxn>
                <a:cxn ang="0">
                  <a:pos x="13" y="2"/>
                </a:cxn>
                <a:cxn ang="0">
                  <a:pos x="19" y="0"/>
                </a:cxn>
              </a:cxnLst>
              <a:rect l="0" t="0" r="r" b="b"/>
              <a:pathLst>
                <a:path w="53" h="72">
                  <a:moveTo>
                    <a:pt x="19" y="0"/>
                  </a:moveTo>
                  <a:lnTo>
                    <a:pt x="33" y="0"/>
                  </a:lnTo>
                  <a:lnTo>
                    <a:pt x="45" y="3"/>
                  </a:lnTo>
                  <a:lnTo>
                    <a:pt x="50" y="5"/>
                  </a:lnTo>
                  <a:lnTo>
                    <a:pt x="50" y="16"/>
                  </a:lnTo>
                  <a:lnTo>
                    <a:pt x="45" y="13"/>
                  </a:lnTo>
                  <a:lnTo>
                    <a:pt x="39" y="11"/>
                  </a:lnTo>
                  <a:lnTo>
                    <a:pt x="33" y="8"/>
                  </a:lnTo>
                  <a:lnTo>
                    <a:pt x="21" y="8"/>
                  </a:lnTo>
                  <a:lnTo>
                    <a:pt x="15" y="11"/>
                  </a:lnTo>
                  <a:lnTo>
                    <a:pt x="10" y="16"/>
                  </a:lnTo>
                  <a:lnTo>
                    <a:pt x="10" y="23"/>
                  </a:lnTo>
                  <a:lnTo>
                    <a:pt x="12" y="26"/>
                  </a:lnTo>
                  <a:lnTo>
                    <a:pt x="15" y="28"/>
                  </a:lnTo>
                  <a:lnTo>
                    <a:pt x="24" y="31"/>
                  </a:lnTo>
                  <a:lnTo>
                    <a:pt x="29" y="31"/>
                  </a:lnTo>
                  <a:lnTo>
                    <a:pt x="33" y="33"/>
                  </a:lnTo>
                  <a:lnTo>
                    <a:pt x="38" y="33"/>
                  </a:lnTo>
                  <a:lnTo>
                    <a:pt x="44" y="36"/>
                  </a:lnTo>
                  <a:lnTo>
                    <a:pt x="48" y="39"/>
                  </a:lnTo>
                  <a:lnTo>
                    <a:pt x="51" y="43"/>
                  </a:lnTo>
                  <a:lnTo>
                    <a:pt x="53" y="46"/>
                  </a:lnTo>
                  <a:lnTo>
                    <a:pt x="53" y="55"/>
                  </a:lnTo>
                  <a:lnTo>
                    <a:pt x="51" y="58"/>
                  </a:lnTo>
                  <a:lnTo>
                    <a:pt x="48" y="63"/>
                  </a:lnTo>
                  <a:lnTo>
                    <a:pt x="45" y="66"/>
                  </a:lnTo>
                  <a:lnTo>
                    <a:pt x="42" y="68"/>
                  </a:lnTo>
                  <a:lnTo>
                    <a:pt x="38" y="71"/>
                  </a:lnTo>
                  <a:lnTo>
                    <a:pt x="32" y="72"/>
                  </a:lnTo>
                  <a:lnTo>
                    <a:pt x="18" y="72"/>
                  </a:lnTo>
                  <a:lnTo>
                    <a:pt x="6" y="69"/>
                  </a:lnTo>
                  <a:lnTo>
                    <a:pt x="0" y="66"/>
                  </a:lnTo>
                  <a:lnTo>
                    <a:pt x="0" y="55"/>
                  </a:lnTo>
                  <a:lnTo>
                    <a:pt x="12" y="62"/>
                  </a:lnTo>
                  <a:lnTo>
                    <a:pt x="19" y="63"/>
                  </a:lnTo>
                  <a:lnTo>
                    <a:pt x="25" y="65"/>
                  </a:lnTo>
                  <a:lnTo>
                    <a:pt x="30" y="63"/>
                  </a:lnTo>
                  <a:lnTo>
                    <a:pt x="35" y="63"/>
                  </a:lnTo>
                  <a:lnTo>
                    <a:pt x="39" y="60"/>
                  </a:lnTo>
                  <a:lnTo>
                    <a:pt x="41" y="58"/>
                  </a:lnTo>
                  <a:lnTo>
                    <a:pt x="44" y="52"/>
                  </a:lnTo>
                  <a:lnTo>
                    <a:pt x="42" y="48"/>
                  </a:lnTo>
                  <a:lnTo>
                    <a:pt x="41" y="45"/>
                  </a:lnTo>
                  <a:lnTo>
                    <a:pt x="35" y="42"/>
                  </a:lnTo>
                  <a:lnTo>
                    <a:pt x="27" y="40"/>
                  </a:lnTo>
                  <a:lnTo>
                    <a:pt x="22" y="40"/>
                  </a:lnTo>
                  <a:lnTo>
                    <a:pt x="18" y="39"/>
                  </a:lnTo>
                  <a:lnTo>
                    <a:pt x="12" y="37"/>
                  </a:lnTo>
                  <a:lnTo>
                    <a:pt x="7" y="36"/>
                  </a:lnTo>
                  <a:lnTo>
                    <a:pt x="4" y="33"/>
                  </a:lnTo>
                  <a:lnTo>
                    <a:pt x="3" y="29"/>
                  </a:lnTo>
                  <a:lnTo>
                    <a:pt x="0" y="20"/>
                  </a:lnTo>
                  <a:lnTo>
                    <a:pt x="1" y="14"/>
                  </a:lnTo>
                  <a:lnTo>
                    <a:pt x="3" y="10"/>
                  </a:lnTo>
                  <a:lnTo>
                    <a:pt x="7" y="5"/>
                  </a:lnTo>
                  <a:lnTo>
                    <a:pt x="13" y="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532" name="矩形 639"/>
          <p:cNvSpPr/>
          <p:nvPr/>
        </p:nvSpPr>
        <p:spPr>
          <a:xfrm>
            <a:off x="3387526" y="1945694"/>
            <a:ext cx="3581400" cy="2819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3683818" y="2121713"/>
            <a:ext cx="2955587" cy="2595029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 w="0">
            <a:solidFill>
              <a:srgbClr val="E5E5E5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1" name="Line 9"/>
          <p:cNvSpPr>
            <a:spLocks noChangeShapeType="1"/>
          </p:cNvSpPr>
          <p:nvPr/>
        </p:nvSpPr>
        <p:spPr bwMode="auto">
          <a:xfrm flipH="1">
            <a:off x="3683818" y="4716742"/>
            <a:ext cx="2955587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 flipV="1">
            <a:off x="3683818" y="2121713"/>
            <a:ext cx="1654" cy="2595029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3" name="Line 11"/>
          <p:cNvSpPr>
            <a:spLocks noChangeShapeType="1"/>
          </p:cNvSpPr>
          <p:nvPr/>
        </p:nvSpPr>
        <p:spPr bwMode="auto">
          <a:xfrm>
            <a:off x="3683818" y="2121713"/>
            <a:ext cx="2955587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4" name="Line 12"/>
          <p:cNvSpPr>
            <a:spLocks noChangeShapeType="1"/>
          </p:cNvSpPr>
          <p:nvPr/>
        </p:nvSpPr>
        <p:spPr bwMode="auto">
          <a:xfrm>
            <a:off x="6639405" y="2121713"/>
            <a:ext cx="1654" cy="2595029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5" name="Freeform 18"/>
          <p:cNvSpPr>
            <a:spLocks/>
          </p:cNvSpPr>
          <p:nvPr/>
        </p:nvSpPr>
        <p:spPr bwMode="auto">
          <a:xfrm>
            <a:off x="3539926" y="2012553"/>
            <a:ext cx="2639685" cy="242136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4" y="0"/>
              </a:cxn>
              <a:cxn ang="0">
                <a:pos x="324" y="5"/>
              </a:cxn>
              <a:cxn ang="0">
                <a:pos x="1596" y="5"/>
              </a:cxn>
              <a:cxn ang="0">
                <a:pos x="1596" y="259"/>
              </a:cxn>
              <a:cxn ang="0">
                <a:pos x="324" y="259"/>
              </a:cxn>
              <a:cxn ang="0">
                <a:pos x="324" y="1464"/>
              </a:cxn>
              <a:cxn ang="0">
                <a:pos x="0" y="1464"/>
              </a:cxn>
              <a:cxn ang="0">
                <a:pos x="0" y="0"/>
              </a:cxn>
            </a:cxnLst>
            <a:rect l="0" t="0" r="r" b="b"/>
            <a:pathLst>
              <a:path w="1596" h="1464">
                <a:moveTo>
                  <a:pt x="0" y="0"/>
                </a:moveTo>
                <a:lnTo>
                  <a:pt x="324" y="0"/>
                </a:lnTo>
                <a:lnTo>
                  <a:pt x="324" y="5"/>
                </a:lnTo>
                <a:lnTo>
                  <a:pt x="1596" y="5"/>
                </a:lnTo>
                <a:lnTo>
                  <a:pt x="1596" y="259"/>
                </a:lnTo>
                <a:lnTo>
                  <a:pt x="324" y="259"/>
                </a:lnTo>
                <a:lnTo>
                  <a:pt x="324" y="1464"/>
                </a:lnTo>
                <a:lnTo>
                  <a:pt x="0" y="146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6" name="Line 19"/>
          <p:cNvSpPr>
            <a:spLocks noChangeShapeType="1"/>
          </p:cNvSpPr>
          <p:nvPr/>
        </p:nvSpPr>
        <p:spPr bwMode="auto">
          <a:xfrm flipH="1">
            <a:off x="6014217" y="2020823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H="1">
            <a:off x="5903403" y="2020823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8" name="Line 21"/>
          <p:cNvSpPr>
            <a:spLocks noChangeShapeType="1"/>
          </p:cNvSpPr>
          <p:nvPr/>
        </p:nvSpPr>
        <p:spPr bwMode="auto">
          <a:xfrm flipH="1">
            <a:off x="5795897" y="2020823"/>
            <a:ext cx="5458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9" name="Line 22"/>
          <p:cNvSpPr>
            <a:spLocks noChangeShapeType="1"/>
          </p:cNvSpPr>
          <p:nvPr/>
        </p:nvSpPr>
        <p:spPr bwMode="auto">
          <a:xfrm flipH="1">
            <a:off x="5686737" y="2020823"/>
            <a:ext cx="5292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0" name="Line 23"/>
          <p:cNvSpPr>
            <a:spLocks noChangeShapeType="1"/>
          </p:cNvSpPr>
          <p:nvPr/>
        </p:nvSpPr>
        <p:spPr bwMode="auto">
          <a:xfrm flipH="1">
            <a:off x="5575923" y="2020823"/>
            <a:ext cx="5458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1" name="Line 24"/>
          <p:cNvSpPr>
            <a:spLocks noChangeShapeType="1"/>
          </p:cNvSpPr>
          <p:nvPr/>
        </p:nvSpPr>
        <p:spPr bwMode="auto">
          <a:xfrm flipH="1">
            <a:off x="5466763" y="2020823"/>
            <a:ext cx="5292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2" name="Line 25"/>
          <p:cNvSpPr>
            <a:spLocks noChangeShapeType="1"/>
          </p:cNvSpPr>
          <p:nvPr/>
        </p:nvSpPr>
        <p:spPr bwMode="auto">
          <a:xfrm flipH="1">
            <a:off x="5355950" y="2020823"/>
            <a:ext cx="5458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3" name="Line 26"/>
          <p:cNvSpPr>
            <a:spLocks noChangeShapeType="1"/>
          </p:cNvSpPr>
          <p:nvPr/>
        </p:nvSpPr>
        <p:spPr bwMode="auto">
          <a:xfrm flipH="1">
            <a:off x="5246790" y="2020823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4" name="Line 27"/>
          <p:cNvSpPr>
            <a:spLocks noChangeShapeType="1"/>
          </p:cNvSpPr>
          <p:nvPr/>
        </p:nvSpPr>
        <p:spPr bwMode="auto">
          <a:xfrm flipH="1">
            <a:off x="5139284" y="2020823"/>
            <a:ext cx="5292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5" name="Line 28"/>
          <p:cNvSpPr>
            <a:spLocks noChangeShapeType="1"/>
          </p:cNvSpPr>
          <p:nvPr/>
        </p:nvSpPr>
        <p:spPr bwMode="auto">
          <a:xfrm flipH="1">
            <a:off x="5026816" y="2020823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6" name="Line 29"/>
          <p:cNvSpPr>
            <a:spLocks noChangeShapeType="1"/>
          </p:cNvSpPr>
          <p:nvPr/>
        </p:nvSpPr>
        <p:spPr bwMode="auto">
          <a:xfrm flipH="1">
            <a:off x="4919310" y="2020823"/>
            <a:ext cx="5292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7" name="Line 30"/>
          <p:cNvSpPr>
            <a:spLocks noChangeShapeType="1"/>
          </p:cNvSpPr>
          <p:nvPr/>
        </p:nvSpPr>
        <p:spPr bwMode="auto">
          <a:xfrm flipH="1">
            <a:off x="4808496" y="2020823"/>
            <a:ext cx="5458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8" name="Line 31"/>
          <p:cNvSpPr>
            <a:spLocks noChangeShapeType="1"/>
          </p:cNvSpPr>
          <p:nvPr/>
        </p:nvSpPr>
        <p:spPr bwMode="auto">
          <a:xfrm flipH="1">
            <a:off x="4699336" y="2020823"/>
            <a:ext cx="5458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9" name="Line 32"/>
          <p:cNvSpPr>
            <a:spLocks noChangeShapeType="1"/>
          </p:cNvSpPr>
          <p:nvPr/>
        </p:nvSpPr>
        <p:spPr bwMode="auto">
          <a:xfrm flipH="1">
            <a:off x="4588522" y="2020823"/>
            <a:ext cx="5458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0" name="Line 33"/>
          <p:cNvSpPr>
            <a:spLocks noChangeShapeType="1"/>
          </p:cNvSpPr>
          <p:nvPr/>
        </p:nvSpPr>
        <p:spPr bwMode="auto">
          <a:xfrm flipH="1">
            <a:off x="4479362" y="2020823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 flipH="1">
            <a:off x="4370203" y="2020823"/>
            <a:ext cx="5292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 flipH="1">
            <a:off x="4259389" y="2020823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 flipH="1">
            <a:off x="4151883" y="2020823"/>
            <a:ext cx="5292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 flipH="1">
            <a:off x="4075802" y="2020823"/>
            <a:ext cx="19847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 flipV="1">
            <a:off x="4075802" y="2012553"/>
            <a:ext cx="1654" cy="827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6" name="Line 39"/>
          <p:cNvSpPr>
            <a:spLocks noChangeShapeType="1"/>
          </p:cNvSpPr>
          <p:nvPr/>
        </p:nvSpPr>
        <p:spPr bwMode="auto">
          <a:xfrm flipH="1">
            <a:off x="4047685" y="2012553"/>
            <a:ext cx="28117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 flipH="1">
            <a:off x="3938525" y="2012553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 flipH="1">
            <a:off x="3827711" y="2012553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 flipH="1">
            <a:off x="3718551" y="2012553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 flipH="1">
            <a:off x="3611045" y="2012553"/>
            <a:ext cx="5292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 flipH="1">
            <a:off x="3539926" y="2012553"/>
            <a:ext cx="14885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>
            <a:off x="3539926" y="2012553"/>
            <a:ext cx="1654" cy="41348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3" name="Line 46"/>
          <p:cNvSpPr>
            <a:spLocks noChangeShapeType="1"/>
          </p:cNvSpPr>
          <p:nvPr/>
        </p:nvSpPr>
        <p:spPr bwMode="auto">
          <a:xfrm>
            <a:off x="3539926" y="2108481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4" name="Line 47"/>
          <p:cNvSpPr>
            <a:spLocks noChangeShapeType="1"/>
          </p:cNvSpPr>
          <p:nvPr/>
        </p:nvSpPr>
        <p:spPr bwMode="auto">
          <a:xfrm>
            <a:off x="3539926" y="2217641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5" name="Line 48"/>
          <p:cNvSpPr>
            <a:spLocks noChangeShapeType="1"/>
          </p:cNvSpPr>
          <p:nvPr/>
        </p:nvSpPr>
        <p:spPr bwMode="auto">
          <a:xfrm>
            <a:off x="3539926" y="2326801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6" name="Line 49"/>
          <p:cNvSpPr>
            <a:spLocks noChangeShapeType="1"/>
          </p:cNvSpPr>
          <p:nvPr/>
        </p:nvSpPr>
        <p:spPr bwMode="auto">
          <a:xfrm>
            <a:off x="3539926" y="2437615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7" name="Line 50"/>
          <p:cNvSpPr>
            <a:spLocks noChangeShapeType="1"/>
          </p:cNvSpPr>
          <p:nvPr/>
        </p:nvSpPr>
        <p:spPr bwMode="auto">
          <a:xfrm>
            <a:off x="3539926" y="2546775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8" name="Line 51"/>
          <p:cNvSpPr>
            <a:spLocks noChangeShapeType="1"/>
          </p:cNvSpPr>
          <p:nvPr/>
        </p:nvSpPr>
        <p:spPr bwMode="auto">
          <a:xfrm>
            <a:off x="3539926" y="2657589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9" name="Line 52"/>
          <p:cNvSpPr>
            <a:spLocks noChangeShapeType="1"/>
          </p:cNvSpPr>
          <p:nvPr/>
        </p:nvSpPr>
        <p:spPr bwMode="auto">
          <a:xfrm>
            <a:off x="3539926" y="2766749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0" name="Line 53"/>
          <p:cNvSpPr>
            <a:spLocks noChangeShapeType="1"/>
          </p:cNvSpPr>
          <p:nvPr/>
        </p:nvSpPr>
        <p:spPr bwMode="auto">
          <a:xfrm>
            <a:off x="3539926" y="2874255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1" name="Line 54"/>
          <p:cNvSpPr>
            <a:spLocks noChangeShapeType="1"/>
          </p:cNvSpPr>
          <p:nvPr/>
        </p:nvSpPr>
        <p:spPr bwMode="auto">
          <a:xfrm>
            <a:off x="3539926" y="2986723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2" name="Line 55"/>
          <p:cNvSpPr>
            <a:spLocks noChangeShapeType="1"/>
          </p:cNvSpPr>
          <p:nvPr/>
        </p:nvSpPr>
        <p:spPr bwMode="auto">
          <a:xfrm>
            <a:off x="3539926" y="3094229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3" name="Line 56"/>
          <p:cNvSpPr>
            <a:spLocks noChangeShapeType="1"/>
          </p:cNvSpPr>
          <p:nvPr/>
        </p:nvSpPr>
        <p:spPr bwMode="auto">
          <a:xfrm>
            <a:off x="3539926" y="3205043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4" name="Line 57"/>
          <p:cNvSpPr>
            <a:spLocks noChangeShapeType="1"/>
          </p:cNvSpPr>
          <p:nvPr/>
        </p:nvSpPr>
        <p:spPr bwMode="auto">
          <a:xfrm>
            <a:off x="3539926" y="3314202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5" name="Line 58"/>
          <p:cNvSpPr>
            <a:spLocks noChangeShapeType="1"/>
          </p:cNvSpPr>
          <p:nvPr/>
        </p:nvSpPr>
        <p:spPr bwMode="auto">
          <a:xfrm>
            <a:off x="3539926" y="3425016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6" name="Line 59"/>
          <p:cNvSpPr>
            <a:spLocks noChangeShapeType="1"/>
          </p:cNvSpPr>
          <p:nvPr/>
        </p:nvSpPr>
        <p:spPr bwMode="auto">
          <a:xfrm>
            <a:off x="3539926" y="3534176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7" name="Line 60"/>
          <p:cNvSpPr>
            <a:spLocks noChangeShapeType="1"/>
          </p:cNvSpPr>
          <p:nvPr/>
        </p:nvSpPr>
        <p:spPr bwMode="auto">
          <a:xfrm>
            <a:off x="3539926" y="3643336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8" name="Line 61"/>
          <p:cNvSpPr>
            <a:spLocks noChangeShapeType="1"/>
          </p:cNvSpPr>
          <p:nvPr/>
        </p:nvSpPr>
        <p:spPr bwMode="auto">
          <a:xfrm>
            <a:off x="3539926" y="3754150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9" name="Line 62"/>
          <p:cNvSpPr>
            <a:spLocks noChangeShapeType="1"/>
          </p:cNvSpPr>
          <p:nvPr/>
        </p:nvSpPr>
        <p:spPr bwMode="auto">
          <a:xfrm>
            <a:off x="3539926" y="3863310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0" name="Line 63"/>
          <p:cNvSpPr>
            <a:spLocks noChangeShapeType="1"/>
          </p:cNvSpPr>
          <p:nvPr/>
        </p:nvSpPr>
        <p:spPr bwMode="auto">
          <a:xfrm>
            <a:off x="3539926" y="3974124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1" name="Line 64"/>
          <p:cNvSpPr>
            <a:spLocks noChangeShapeType="1"/>
          </p:cNvSpPr>
          <p:nvPr/>
        </p:nvSpPr>
        <p:spPr bwMode="auto">
          <a:xfrm>
            <a:off x="3539926" y="4083284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2" name="Line 65"/>
          <p:cNvSpPr>
            <a:spLocks noChangeShapeType="1"/>
          </p:cNvSpPr>
          <p:nvPr/>
        </p:nvSpPr>
        <p:spPr bwMode="auto">
          <a:xfrm>
            <a:off x="3539926" y="4194098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3" name="Line 66"/>
          <p:cNvSpPr>
            <a:spLocks noChangeShapeType="1"/>
          </p:cNvSpPr>
          <p:nvPr/>
        </p:nvSpPr>
        <p:spPr bwMode="auto">
          <a:xfrm>
            <a:off x="3539926" y="4301604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4" name="Line 67"/>
          <p:cNvSpPr>
            <a:spLocks noChangeShapeType="1"/>
          </p:cNvSpPr>
          <p:nvPr/>
        </p:nvSpPr>
        <p:spPr bwMode="auto">
          <a:xfrm>
            <a:off x="3539926" y="4410763"/>
            <a:ext cx="1654" cy="23155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5" name="Line 68"/>
          <p:cNvSpPr>
            <a:spLocks noChangeShapeType="1"/>
          </p:cNvSpPr>
          <p:nvPr/>
        </p:nvSpPr>
        <p:spPr bwMode="auto">
          <a:xfrm>
            <a:off x="3539926" y="4433919"/>
            <a:ext cx="33079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6" name="Line 69"/>
          <p:cNvSpPr>
            <a:spLocks noChangeShapeType="1"/>
          </p:cNvSpPr>
          <p:nvPr/>
        </p:nvSpPr>
        <p:spPr bwMode="auto">
          <a:xfrm>
            <a:off x="3627584" y="4433919"/>
            <a:ext cx="5292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7" name="Line 70"/>
          <p:cNvSpPr>
            <a:spLocks noChangeShapeType="1"/>
          </p:cNvSpPr>
          <p:nvPr/>
        </p:nvSpPr>
        <p:spPr bwMode="auto">
          <a:xfrm>
            <a:off x="3736744" y="4433919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8" name="Line 71"/>
          <p:cNvSpPr>
            <a:spLocks noChangeShapeType="1"/>
          </p:cNvSpPr>
          <p:nvPr/>
        </p:nvSpPr>
        <p:spPr bwMode="auto">
          <a:xfrm>
            <a:off x="3847558" y="4433919"/>
            <a:ext cx="5292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9" name="Line 72"/>
          <p:cNvSpPr>
            <a:spLocks noChangeShapeType="1"/>
          </p:cNvSpPr>
          <p:nvPr/>
        </p:nvSpPr>
        <p:spPr bwMode="auto">
          <a:xfrm>
            <a:off x="3956718" y="4433919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0" name="Line 73"/>
          <p:cNvSpPr>
            <a:spLocks noChangeShapeType="1"/>
          </p:cNvSpPr>
          <p:nvPr/>
        </p:nvSpPr>
        <p:spPr bwMode="auto">
          <a:xfrm>
            <a:off x="4065878" y="4433919"/>
            <a:ext cx="992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1" name="Line 74"/>
          <p:cNvSpPr>
            <a:spLocks noChangeShapeType="1"/>
          </p:cNvSpPr>
          <p:nvPr/>
        </p:nvSpPr>
        <p:spPr bwMode="auto">
          <a:xfrm flipV="1">
            <a:off x="4075802" y="4387608"/>
            <a:ext cx="1654" cy="4631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2" name="Line 75"/>
          <p:cNvSpPr>
            <a:spLocks noChangeShapeType="1"/>
          </p:cNvSpPr>
          <p:nvPr/>
        </p:nvSpPr>
        <p:spPr bwMode="auto">
          <a:xfrm flipV="1">
            <a:off x="4075802" y="4276794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3" name="Line 76"/>
          <p:cNvSpPr>
            <a:spLocks noChangeShapeType="1"/>
          </p:cNvSpPr>
          <p:nvPr/>
        </p:nvSpPr>
        <p:spPr bwMode="auto">
          <a:xfrm flipV="1">
            <a:off x="4075802" y="4167635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4" name="Line 77"/>
          <p:cNvSpPr>
            <a:spLocks noChangeShapeType="1"/>
          </p:cNvSpPr>
          <p:nvPr/>
        </p:nvSpPr>
        <p:spPr bwMode="auto">
          <a:xfrm flipV="1">
            <a:off x="4075802" y="4060129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5" name="Line 78"/>
          <p:cNvSpPr>
            <a:spLocks noChangeShapeType="1"/>
          </p:cNvSpPr>
          <p:nvPr/>
        </p:nvSpPr>
        <p:spPr bwMode="auto">
          <a:xfrm flipV="1">
            <a:off x="4075802" y="3949315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6" name="Line 79"/>
          <p:cNvSpPr>
            <a:spLocks noChangeShapeType="1"/>
          </p:cNvSpPr>
          <p:nvPr/>
        </p:nvSpPr>
        <p:spPr bwMode="auto">
          <a:xfrm flipV="1">
            <a:off x="4075802" y="3840155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7" name="Line 80"/>
          <p:cNvSpPr>
            <a:spLocks noChangeShapeType="1"/>
          </p:cNvSpPr>
          <p:nvPr/>
        </p:nvSpPr>
        <p:spPr bwMode="auto">
          <a:xfrm flipV="1">
            <a:off x="4075802" y="3729341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8" name="Line 81"/>
          <p:cNvSpPr>
            <a:spLocks noChangeShapeType="1"/>
          </p:cNvSpPr>
          <p:nvPr/>
        </p:nvSpPr>
        <p:spPr bwMode="auto">
          <a:xfrm flipV="1">
            <a:off x="4075802" y="3620181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9" name="Line 82"/>
          <p:cNvSpPr>
            <a:spLocks noChangeShapeType="1"/>
          </p:cNvSpPr>
          <p:nvPr/>
        </p:nvSpPr>
        <p:spPr bwMode="auto">
          <a:xfrm flipV="1">
            <a:off x="4075802" y="3509367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0" name="Line 83"/>
          <p:cNvSpPr>
            <a:spLocks noChangeShapeType="1"/>
          </p:cNvSpPr>
          <p:nvPr/>
        </p:nvSpPr>
        <p:spPr bwMode="auto">
          <a:xfrm flipV="1">
            <a:off x="4075802" y="3400207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1" name="Line 84"/>
          <p:cNvSpPr>
            <a:spLocks noChangeShapeType="1"/>
          </p:cNvSpPr>
          <p:nvPr/>
        </p:nvSpPr>
        <p:spPr bwMode="auto">
          <a:xfrm flipV="1">
            <a:off x="4075802" y="3291047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2" name="Line 85"/>
          <p:cNvSpPr>
            <a:spLocks noChangeShapeType="1"/>
          </p:cNvSpPr>
          <p:nvPr/>
        </p:nvSpPr>
        <p:spPr bwMode="auto">
          <a:xfrm flipV="1">
            <a:off x="4075802" y="3180233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3" name="Line 86"/>
          <p:cNvSpPr>
            <a:spLocks noChangeShapeType="1"/>
          </p:cNvSpPr>
          <p:nvPr/>
        </p:nvSpPr>
        <p:spPr bwMode="auto">
          <a:xfrm flipV="1">
            <a:off x="4075802" y="3071074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4" name="Line 87"/>
          <p:cNvSpPr>
            <a:spLocks noChangeShapeType="1"/>
          </p:cNvSpPr>
          <p:nvPr/>
        </p:nvSpPr>
        <p:spPr bwMode="auto">
          <a:xfrm flipV="1">
            <a:off x="4075802" y="2960260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5" name="Line 88"/>
          <p:cNvSpPr>
            <a:spLocks noChangeShapeType="1"/>
          </p:cNvSpPr>
          <p:nvPr/>
        </p:nvSpPr>
        <p:spPr bwMode="auto">
          <a:xfrm flipV="1">
            <a:off x="4075802" y="2852754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6" name="Line 89"/>
          <p:cNvSpPr>
            <a:spLocks noChangeShapeType="1"/>
          </p:cNvSpPr>
          <p:nvPr/>
        </p:nvSpPr>
        <p:spPr bwMode="auto">
          <a:xfrm flipV="1">
            <a:off x="4075802" y="2743594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7" name="Line 90"/>
          <p:cNvSpPr>
            <a:spLocks noChangeShapeType="1"/>
          </p:cNvSpPr>
          <p:nvPr/>
        </p:nvSpPr>
        <p:spPr bwMode="auto">
          <a:xfrm flipV="1">
            <a:off x="4075802" y="2632780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8" name="Line 91"/>
          <p:cNvSpPr>
            <a:spLocks noChangeShapeType="1"/>
          </p:cNvSpPr>
          <p:nvPr/>
        </p:nvSpPr>
        <p:spPr bwMode="auto">
          <a:xfrm flipV="1">
            <a:off x="4075802" y="2523620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9" name="Line 92"/>
          <p:cNvSpPr>
            <a:spLocks noChangeShapeType="1"/>
          </p:cNvSpPr>
          <p:nvPr/>
        </p:nvSpPr>
        <p:spPr bwMode="auto">
          <a:xfrm flipV="1">
            <a:off x="4075802" y="2440923"/>
            <a:ext cx="1654" cy="26463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0" name="Line 93"/>
          <p:cNvSpPr>
            <a:spLocks noChangeShapeType="1"/>
          </p:cNvSpPr>
          <p:nvPr/>
        </p:nvSpPr>
        <p:spPr bwMode="auto">
          <a:xfrm>
            <a:off x="4075802" y="2440923"/>
            <a:ext cx="26463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1" name="Line 94"/>
          <p:cNvSpPr>
            <a:spLocks noChangeShapeType="1"/>
          </p:cNvSpPr>
          <p:nvPr/>
        </p:nvSpPr>
        <p:spPr bwMode="auto">
          <a:xfrm>
            <a:off x="4156845" y="2440923"/>
            <a:ext cx="5458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2" name="Line 95"/>
          <p:cNvSpPr>
            <a:spLocks noChangeShapeType="1"/>
          </p:cNvSpPr>
          <p:nvPr/>
        </p:nvSpPr>
        <p:spPr bwMode="auto">
          <a:xfrm>
            <a:off x="4267658" y="2440923"/>
            <a:ext cx="5458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3" name="Line 96"/>
          <p:cNvSpPr>
            <a:spLocks noChangeShapeType="1"/>
          </p:cNvSpPr>
          <p:nvPr/>
        </p:nvSpPr>
        <p:spPr bwMode="auto">
          <a:xfrm>
            <a:off x="4375164" y="2440923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4" name="Line 97"/>
          <p:cNvSpPr>
            <a:spLocks noChangeShapeType="1"/>
          </p:cNvSpPr>
          <p:nvPr/>
        </p:nvSpPr>
        <p:spPr bwMode="auto">
          <a:xfrm>
            <a:off x="4487632" y="2440923"/>
            <a:ext cx="5292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5" name="Line 98"/>
          <p:cNvSpPr>
            <a:spLocks noChangeShapeType="1"/>
          </p:cNvSpPr>
          <p:nvPr/>
        </p:nvSpPr>
        <p:spPr bwMode="auto">
          <a:xfrm>
            <a:off x="4595138" y="2440923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6" name="Line 99"/>
          <p:cNvSpPr>
            <a:spLocks noChangeShapeType="1"/>
          </p:cNvSpPr>
          <p:nvPr/>
        </p:nvSpPr>
        <p:spPr bwMode="auto">
          <a:xfrm>
            <a:off x="4705952" y="2440923"/>
            <a:ext cx="5458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7" name="Line 100"/>
          <p:cNvSpPr>
            <a:spLocks noChangeShapeType="1"/>
          </p:cNvSpPr>
          <p:nvPr/>
        </p:nvSpPr>
        <p:spPr bwMode="auto">
          <a:xfrm>
            <a:off x="4815112" y="2440923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8" name="Line 101"/>
          <p:cNvSpPr>
            <a:spLocks noChangeShapeType="1"/>
          </p:cNvSpPr>
          <p:nvPr/>
        </p:nvSpPr>
        <p:spPr bwMode="auto">
          <a:xfrm>
            <a:off x="4924272" y="2440923"/>
            <a:ext cx="5458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9" name="Line 102"/>
          <p:cNvSpPr>
            <a:spLocks noChangeShapeType="1"/>
          </p:cNvSpPr>
          <p:nvPr/>
        </p:nvSpPr>
        <p:spPr bwMode="auto">
          <a:xfrm>
            <a:off x="5035086" y="2440923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0" name="Line 103"/>
          <p:cNvSpPr>
            <a:spLocks noChangeShapeType="1"/>
          </p:cNvSpPr>
          <p:nvPr/>
        </p:nvSpPr>
        <p:spPr bwMode="auto">
          <a:xfrm>
            <a:off x="5144246" y="2440923"/>
            <a:ext cx="5458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1" name="Line 104"/>
          <p:cNvSpPr>
            <a:spLocks noChangeShapeType="1"/>
          </p:cNvSpPr>
          <p:nvPr/>
        </p:nvSpPr>
        <p:spPr bwMode="auto">
          <a:xfrm>
            <a:off x="5255059" y="2440923"/>
            <a:ext cx="5292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2" name="Line 105"/>
          <p:cNvSpPr>
            <a:spLocks noChangeShapeType="1"/>
          </p:cNvSpPr>
          <p:nvPr/>
        </p:nvSpPr>
        <p:spPr bwMode="auto">
          <a:xfrm>
            <a:off x="5362565" y="2440923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3" name="Line 106"/>
          <p:cNvSpPr>
            <a:spLocks noChangeShapeType="1"/>
          </p:cNvSpPr>
          <p:nvPr/>
        </p:nvSpPr>
        <p:spPr bwMode="auto">
          <a:xfrm>
            <a:off x="5475033" y="2440923"/>
            <a:ext cx="5292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4" name="Line 107"/>
          <p:cNvSpPr>
            <a:spLocks noChangeShapeType="1"/>
          </p:cNvSpPr>
          <p:nvPr/>
        </p:nvSpPr>
        <p:spPr bwMode="auto">
          <a:xfrm>
            <a:off x="5582539" y="2440923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5" name="Line 108"/>
          <p:cNvSpPr>
            <a:spLocks noChangeShapeType="1"/>
          </p:cNvSpPr>
          <p:nvPr/>
        </p:nvSpPr>
        <p:spPr bwMode="auto">
          <a:xfrm>
            <a:off x="5691699" y="2440923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6" name="Line 109"/>
          <p:cNvSpPr>
            <a:spLocks noChangeShapeType="1"/>
          </p:cNvSpPr>
          <p:nvPr/>
        </p:nvSpPr>
        <p:spPr bwMode="auto">
          <a:xfrm>
            <a:off x="5802513" y="2440923"/>
            <a:ext cx="5292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7" name="Line 110"/>
          <p:cNvSpPr>
            <a:spLocks noChangeShapeType="1"/>
          </p:cNvSpPr>
          <p:nvPr/>
        </p:nvSpPr>
        <p:spPr bwMode="auto">
          <a:xfrm>
            <a:off x="5911673" y="2440923"/>
            <a:ext cx="5458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8" name="Line 111"/>
          <p:cNvSpPr>
            <a:spLocks noChangeShapeType="1"/>
          </p:cNvSpPr>
          <p:nvPr/>
        </p:nvSpPr>
        <p:spPr bwMode="auto">
          <a:xfrm>
            <a:off x="6022487" y="2440923"/>
            <a:ext cx="5292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9" name="Line 112"/>
          <p:cNvSpPr>
            <a:spLocks noChangeShapeType="1"/>
          </p:cNvSpPr>
          <p:nvPr/>
        </p:nvSpPr>
        <p:spPr bwMode="auto">
          <a:xfrm>
            <a:off x="6131646" y="2440923"/>
            <a:ext cx="4796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0" name="Line 113"/>
          <p:cNvSpPr>
            <a:spLocks noChangeShapeType="1"/>
          </p:cNvSpPr>
          <p:nvPr/>
        </p:nvSpPr>
        <p:spPr bwMode="auto">
          <a:xfrm flipV="1">
            <a:off x="6179611" y="2432653"/>
            <a:ext cx="1654" cy="827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1" name="Line 114"/>
          <p:cNvSpPr>
            <a:spLocks noChangeShapeType="1"/>
          </p:cNvSpPr>
          <p:nvPr/>
        </p:nvSpPr>
        <p:spPr bwMode="auto">
          <a:xfrm flipV="1">
            <a:off x="6179611" y="2323493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2" name="Line 115"/>
          <p:cNvSpPr>
            <a:spLocks noChangeShapeType="1"/>
          </p:cNvSpPr>
          <p:nvPr/>
        </p:nvSpPr>
        <p:spPr bwMode="auto">
          <a:xfrm flipV="1">
            <a:off x="6179611" y="2212680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3" name="Line 116"/>
          <p:cNvSpPr>
            <a:spLocks noChangeShapeType="1"/>
          </p:cNvSpPr>
          <p:nvPr/>
        </p:nvSpPr>
        <p:spPr bwMode="auto">
          <a:xfrm flipV="1">
            <a:off x="6179611" y="2103520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4" name="Line 117"/>
          <p:cNvSpPr>
            <a:spLocks noChangeShapeType="1"/>
          </p:cNvSpPr>
          <p:nvPr/>
        </p:nvSpPr>
        <p:spPr bwMode="auto">
          <a:xfrm flipV="1">
            <a:off x="6179611" y="2020823"/>
            <a:ext cx="1654" cy="28117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5" name="Line 118"/>
          <p:cNvSpPr>
            <a:spLocks noChangeShapeType="1"/>
          </p:cNvSpPr>
          <p:nvPr/>
        </p:nvSpPr>
        <p:spPr bwMode="auto">
          <a:xfrm flipH="1">
            <a:off x="6123377" y="2020823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3" name="Rectangle 126"/>
          <p:cNvSpPr>
            <a:spLocks noChangeArrowheads="1"/>
          </p:cNvSpPr>
          <p:nvPr/>
        </p:nvSpPr>
        <p:spPr bwMode="auto">
          <a:xfrm>
            <a:off x="6300348" y="2012553"/>
            <a:ext cx="535876" cy="2421366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4" name="Line 127"/>
          <p:cNvSpPr>
            <a:spLocks noChangeShapeType="1"/>
          </p:cNvSpPr>
          <p:nvPr/>
        </p:nvSpPr>
        <p:spPr bwMode="auto">
          <a:xfrm flipH="1">
            <a:off x="6670830" y="4433919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5" name="Line 128"/>
          <p:cNvSpPr>
            <a:spLocks noChangeShapeType="1"/>
          </p:cNvSpPr>
          <p:nvPr/>
        </p:nvSpPr>
        <p:spPr bwMode="auto">
          <a:xfrm flipH="1">
            <a:off x="6560016" y="4433919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6" name="Line 129"/>
          <p:cNvSpPr>
            <a:spLocks noChangeShapeType="1"/>
          </p:cNvSpPr>
          <p:nvPr/>
        </p:nvSpPr>
        <p:spPr bwMode="auto">
          <a:xfrm flipH="1">
            <a:off x="6452510" y="4433919"/>
            <a:ext cx="5458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7" name="Line 130"/>
          <p:cNvSpPr>
            <a:spLocks noChangeShapeType="1"/>
          </p:cNvSpPr>
          <p:nvPr/>
        </p:nvSpPr>
        <p:spPr bwMode="auto">
          <a:xfrm flipH="1">
            <a:off x="6343351" y="4433919"/>
            <a:ext cx="5292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8" name="Line 131"/>
          <p:cNvSpPr>
            <a:spLocks noChangeShapeType="1"/>
          </p:cNvSpPr>
          <p:nvPr/>
        </p:nvSpPr>
        <p:spPr bwMode="auto">
          <a:xfrm flipV="1">
            <a:off x="6300348" y="4366107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9" name="Line 132"/>
          <p:cNvSpPr>
            <a:spLocks noChangeShapeType="1"/>
          </p:cNvSpPr>
          <p:nvPr/>
        </p:nvSpPr>
        <p:spPr bwMode="auto">
          <a:xfrm flipV="1">
            <a:off x="6300348" y="4256947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0" name="Line 133"/>
          <p:cNvSpPr>
            <a:spLocks noChangeShapeType="1"/>
          </p:cNvSpPr>
          <p:nvPr/>
        </p:nvSpPr>
        <p:spPr bwMode="auto">
          <a:xfrm flipV="1">
            <a:off x="6300348" y="4146133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1" name="Line 134"/>
          <p:cNvSpPr>
            <a:spLocks noChangeShapeType="1"/>
          </p:cNvSpPr>
          <p:nvPr/>
        </p:nvSpPr>
        <p:spPr bwMode="auto">
          <a:xfrm flipV="1">
            <a:off x="6300348" y="4036973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2" name="Line 135"/>
          <p:cNvSpPr>
            <a:spLocks noChangeShapeType="1"/>
          </p:cNvSpPr>
          <p:nvPr/>
        </p:nvSpPr>
        <p:spPr bwMode="auto">
          <a:xfrm flipV="1">
            <a:off x="6300348" y="3927814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3" name="Line 136"/>
          <p:cNvSpPr>
            <a:spLocks noChangeShapeType="1"/>
          </p:cNvSpPr>
          <p:nvPr/>
        </p:nvSpPr>
        <p:spPr bwMode="auto">
          <a:xfrm flipV="1">
            <a:off x="6300348" y="3817000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4" name="Line 137"/>
          <p:cNvSpPr>
            <a:spLocks noChangeShapeType="1"/>
          </p:cNvSpPr>
          <p:nvPr/>
        </p:nvSpPr>
        <p:spPr bwMode="auto">
          <a:xfrm flipV="1">
            <a:off x="6300348" y="3707840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5" name="Line 138"/>
          <p:cNvSpPr>
            <a:spLocks noChangeShapeType="1"/>
          </p:cNvSpPr>
          <p:nvPr/>
        </p:nvSpPr>
        <p:spPr bwMode="auto">
          <a:xfrm flipV="1">
            <a:off x="6300348" y="3597026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6" name="Line 139"/>
          <p:cNvSpPr>
            <a:spLocks noChangeShapeType="1"/>
          </p:cNvSpPr>
          <p:nvPr/>
        </p:nvSpPr>
        <p:spPr bwMode="auto">
          <a:xfrm flipV="1">
            <a:off x="6300348" y="3489520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7" name="Line 140"/>
          <p:cNvSpPr>
            <a:spLocks noChangeShapeType="1"/>
          </p:cNvSpPr>
          <p:nvPr/>
        </p:nvSpPr>
        <p:spPr bwMode="auto">
          <a:xfrm flipV="1">
            <a:off x="6300348" y="3377052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8" name="Line 141"/>
          <p:cNvSpPr>
            <a:spLocks noChangeShapeType="1"/>
          </p:cNvSpPr>
          <p:nvPr/>
        </p:nvSpPr>
        <p:spPr bwMode="auto">
          <a:xfrm flipV="1">
            <a:off x="6300348" y="3269546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9" name="Line 142"/>
          <p:cNvSpPr>
            <a:spLocks noChangeShapeType="1"/>
          </p:cNvSpPr>
          <p:nvPr/>
        </p:nvSpPr>
        <p:spPr bwMode="auto">
          <a:xfrm flipV="1">
            <a:off x="6300348" y="3160386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0" name="Line 143"/>
          <p:cNvSpPr>
            <a:spLocks noChangeShapeType="1"/>
          </p:cNvSpPr>
          <p:nvPr/>
        </p:nvSpPr>
        <p:spPr bwMode="auto">
          <a:xfrm flipV="1">
            <a:off x="6300348" y="3049572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1" name="Line 144"/>
          <p:cNvSpPr>
            <a:spLocks noChangeShapeType="1"/>
          </p:cNvSpPr>
          <p:nvPr/>
        </p:nvSpPr>
        <p:spPr bwMode="auto">
          <a:xfrm flipV="1">
            <a:off x="6300348" y="2940412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2" name="Line 145"/>
          <p:cNvSpPr>
            <a:spLocks noChangeShapeType="1"/>
          </p:cNvSpPr>
          <p:nvPr/>
        </p:nvSpPr>
        <p:spPr bwMode="auto">
          <a:xfrm flipV="1">
            <a:off x="6300348" y="2829599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3" name="Line 146"/>
          <p:cNvSpPr>
            <a:spLocks noChangeShapeType="1"/>
          </p:cNvSpPr>
          <p:nvPr/>
        </p:nvSpPr>
        <p:spPr bwMode="auto">
          <a:xfrm flipV="1">
            <a:off x="6300348" y="2720439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" name="Line 147"/>
          <p:cNvSpPr>
            <a:spLocks noChangeShapeType="1"/>
          </p:cNvSpPr>
          <p:nvPr/>
        </p:nvSpPr>
        <p:spPr bwMode="auto">
          <a:xfrm flipV="1">
            <a:off x="6300348" y="2609625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5" name="Line 148"/>
          <p:cNvSpPr>
            <a:spLocks noChangeShapeType="1"/>
          </p:cNvSpPr>
          <p:nvPr/>
        </p:nvSpPr>
        <p:spPr bwMode="auto">
          <a:xfrm flipV="1">
            <a:off x="6300348" y="2500465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6" name="Line 149"/>
          <p:cNvSpPr>
            <a:spLocks noChangeShapeType="1"/>
          </p:cNvSpPr>
          <p:nvPr/>
        </p:nvSpPr>
        <p:spPr bwMode="auto">
          <a:xfrm flipV="1">
            <a:off x="6300348" y="2392959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7" name="Line 150"/>
          <p:cNvSpPr>
            <a:spLocks noChangeShapeType="1"/>
          </p:cNvSpPr>
          <p:nvPr/>
        </p:nvSpPr>
        <p:spPr bwMode="auto">
          <a:xfrm flipV="1">
            <a:off x="6300348" y="2280491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8" name="Line 151"/>
          <p:cNvSpPr>
            <a:spLocks noChangeShapeType="1"/>
          </p:cNvSpPr>
          <p:nvPr/>
        </p:nvSpPr>
        <p:spPr bwMode="auto">
          <a:xfrm flipV="1">
            <a:off x="6300348" y="2172985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9" name="Line 152"/>
          <p:cNvSpPr>
            <a:spLocks noChangeShapeType="1"/>
          </p:cNvSpPr>
          <p:nvPr/>
        </p:nvSpPr>
        <p:spPr bwMode="auto">
          <a:xfrm flipV="1">
            <a:off x="6300348" y="2060517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0" name="Line 153"/>
          <p:cNvSpPr>
            <a:spLocks noChangeShapeType="1"/>
          </p:cNvSpPr>
          <p:nvPr/>
        </p:nvSpPr>
        <p:spPr bwMode="auto">
          <a:xfrm>
            <a:off x="6305310" y="2012553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1" name="Line 154"/>
          <p:cNvSpPr>
            <a:spLocks noChangeShapeType="1"/>
          </p:cNvSpPr>
          <p:nvPr/>
        </p:nvSpPr>
        <p:spPr bwMode="auto">
          <a:xfrm>
            <a:off x="6416124" y="2012553"/>
            <a:ext cx="5292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2" name="Line 155"/>
          <p:cNvSpPr>
            <a:spLocks noChangeShapeType="1"/>
          </p:cNvSpPr>
          <p:nvPr/>
        </p:nvSpPr>
        <p:spPr bwMode="auto">
          <a:xfrm>
            <a:off x="6525284" y="2012553"/>
            <a:ext cx="5458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3" name="Line 156"/>
          <p:cNvSpPr>
            <a:spLocks noChangeShapeType="1"/>
          </p:cNvSpPr>
          <p:nvPr/>
        </p:nvSpPr>
        <p:spPr bwMode="auto">
          <a:xfrm>
            <a:off x="6636098" y="2012553"/>
            <a:ext cx="5292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4" name="Line 157"/>
          <p:cNvSpPr>
            <a:spLocks noChangeShapeType="1"/>
          </p:cNvSpPr>
          <p:nvPr/>
        </p:nvSpPr>
        <p:spPr bwMode="auto">
          <a:xfrm>
            <a:off x="6745257" y="2012553"/>
            <a:ext cx="5458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5" name="Line 158"/>
          <p:cNvSpPr>
            <a:spLocks noChangeShapeType="1"/>
          </p:cNvSpPr>
          <p:nvPr/>
        </p:nvSpPr>
        <p:spPr bwMode="auto">
          <a:xfrm>
            <a:off x="6836224" y="2030746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6" name="Line 159"/>
          <p:cNvSpPr>
            <a:spLocks noChangeShapeType="1"/>
          </p:cNvSpPr>
          <p:nvPr/>
        </p:nvSpPr>
        <p:spPr bwMode="auto">
          <a:xfrm>
            <a:off x="6836224" y="2141560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7" name="Line 160"/>
          <p:cNvSpPr>
            <a:spLocks noChangeShapeType="1"/>
          </p:cNvSpPr>
          <p:nvPr/>
        </p:nvSpPr>
        <p:spPr bwMode="auto">
          <a:xfrm>
            <a:off x="6836224" y="2250720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8" name="Line 161"/>
          <p:cNvSpPr>
            <a:spLocks noChangeShapeType="1"/>
          </p:cNvSpPr>
          <p:nvPr/>
        </p:nvSpPr>
        <p:spPr bwMode="auto">
          <a:xfrm>
            <a:off x="6836224" y="2361534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9" name="Line 162"/>
          <p:cNvSpPr>
            <a:spLocks noChangeShapeType="1"/>
          </p:cNvSpPr>
          <p:nvPr/>
        </p:nvSpPr>
        <p:spPr bwMode="auto">
          <a:xfrm>
            <a:off x="6836224" y="2470694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0" name="Line 163"/>
          <p:cNvSpPr>
            <a:spLocks noChangeShapeType="1"/>
          </p:cNvSpPr>
          <p:nvPr/>
        </p:nvSpPr>
        <p:spPr bwMode="auto">
          <a:xfrm>
            <a:off x="6836224" y="2581508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1" name="Line 164"/>
          <p:cNvSpPr>
            <a:spLocks noChangeShapeType="1"/>
          </p:cNvSpPr>
          <p:nvPr/>
        </p:nvSpPr>
        <p:spPr bwMode="auto">
          <a:xfrm>
            <a:off x="6836224" y="2690668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2" name="Line 165"/>
          <p:cNvSpPr>
            <a:spLocks noChangeShapeType="1"/>
          </p:cNvSpPr>
          <p:nvPr/>
        </p:nvSpPr>
        <p:spPr bwMode="auto">
          <a:xfrm>
            <a:off x="6836224" y="2798174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3" name="Line 166"/>
          <p:cNvSpPr>
            <a:spLocks noChangeShapeType="1"/>
          </p:cNvSpPr>
          <p:nvPr/>
        </p:nvSpPr>
        <p:spPr bwMode="auto">
          <a:xfrm>
            <a:off x="6836224" y="2910641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4" name="Line 167"/>
          <p:cNvSpPr>
            <a:spLocks noChangeShapeType="1"/>
          </p:cNvSpPr>
          <p:nvPr/>
        </p:nvSpPr>
        <p:spPr bwMode="auto">
          <a:xfrm>
            <a:off x="6836224" y="3018147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5" name="Line 168"/>
          <p:cNvSpPr>
            <a:spLocks noChangeShapeType="1"/>
          </p:cNvSpPr>
          <p:nvPr/>
        </p:nvSpPr>
        <p:spPr bwMode="auto">
          <a:xfrm>
            <a:off x="6836224" y="3130615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6" name="Line 169"/>
          <p:cNvSpPr>
            <a:spLocks noChangeShapeType="1"/>
          </p:cNvSpPr>
          <p:nvPr/>
        </p:nvSpPr>
        <p:spPr bwMode="auto">
          <a:xfrm>
            <a:off x="6836224" y="3238121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7" name="Line 170"/>
          <p:cNvSpPr>
            <a:spLocks noChangeShapeType="1"/>
          </p:cNvSpPr>
          <p:nvPr/>
        </p:nvSpPr>
        <p:spPr bwMode="auto">
          <a:xfrm>
            <a:off x="6836224" y="3350589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8" name="Line 171"/>
          <p:cNvSpPr>
            <a:spLocks noChangeShapeType="1"/>
          </p:cNvSpPr>
          <p:nvPr/>
        </p:nvSpPr>
        <p:spPr bwMode="auto">
          <a:xfrm>
            <a:off x="6836224" y="3458095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9" name="Line 172"/>
          <p:cNvSpPr>
            <a:spLocks noChangeShapeType="1"/>
          </p:cNvSpPr>
          <p:nvPr/>
        </p:nvSpPr>
        <p:spPr bwMode="auto">
          <a:xfrm>
            <a:off x="6836224" y="3567255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10" name="Line 173"/>
          <p:cNvSpPr>
            <a:spLocks noChangeShapeType="1"/>
          </p:cNvSpPr>
          <p:nvPr/>
        </p:nvSpPr>
        <p:spPr bwMode="auto">
          <a:xfrm>
            <a:off x="6836224" y="3678069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11" name="Line 174"/>
          <p:cNvSpPr>
            <a:spLocks noChangeShapeType="1"/>
          </p:cNvSpPr>
          <p:nvPr/>
        </p:nvSpPr>
        <p:spPr bwMode="auto">
          <a:xfrm>
            <a:off x="6836224" y="3787229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12" name="Line 175"/>
          <p:cNvSpPr>
            <a:spLocks noChangeShapeType="1"/>
          </p:cNvSpPr>
          <p:nvPr/>
        </p:nvSpPr>
        <p:spPr bwMode="auto">
          <a:xfrm>
            <a:off x="6836224" y="3898043"/>
            <a:ext cx="1654" cy="5292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13" name="Line 176"/>
          <p:cNvSpPr>
            <a:spLocks noChangeShapeType="1"/>
          </p:cNvSpPr>
          <p:nvPr/>
        </p:nvSpPr>
        <p:spPr bwMode="auto">
          <a:xfrm>
            <a:off x="6836224" y="4007203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14" name="Line 177"/>
          <p:cNvSpPr>
            <a:spLocks noChangeShapeType="1"/>
          </p:cNvSpPr>
          <p:nvPr/>
        </p:nvSpPr>
        <p:spPr bwMode="auto">
          <a:xfrm>
            <a:off x="6836224" y="4114709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15" name="Line 178"/>
          <p:cNvSpPr>
            <a:spLocks noChangeShapeType="1"/>
          </p:cNvSpPr>
          <p:nvPr/>
        </p:nvSpPr>
        <p:spPr bwMode="auto">
          <a:xfrm>
            <a:off x="6836224" y="4227176"/>
            <a:ext cx="1654" cy="545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16" name="Line 179"/>
          <p:cNvSpPr>
            <a:spLocks noChangeShapeType="1"/>
          </p:cNvSpPr>
          <p:nvPr/>
        </p:nvSpPr>
        <p:spPr bwMode="auto">
          <a:xfrm>
            <a:off x="6836224" y="4334682"/>
            <a:ext cx="1654" cy="562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17" name="Line 180"/>
          <p:cNvSpPr>
            <a:spLocks noChangeShapeType="1"/>
          </p:cNvSpPr>
          <p:nvPr/>
        </p:nvSpPr>
        <p:spPr bwMode="auto">
          <a:xfrm flipH="1">
            <a:off x="6779990" y="4433919"/>
            <a:ext cx="56234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18" name="Line 218"/>
          <p:cNvSpPr>
            <a:spLocks noChangeShapeType="1"/>
          </p:cNvSpPr>
          <p:nvPr/>
        </p:nvSpPr>
        <p:spPr bwMode="auto">
          <a:xfrm>
            <a:off x="4522365" y="2606317"/>
            <a:ext cx="525952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19" name="Freeform 219"/>
          <p:cNvSpPr>
            <a:spLocks/>
          </p:cNvSpPr>
          <p:nvPr/>
        </p:nvSpPr>
        <p:spPr bwMode="auto">
          <a:xfrm>
            <a:off x="5030124" y="2568276"/>
            <a:ext cx="62850" cy="7442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10"/>
              </a:cxn>
              <a:cxn ang="0">
                <a:pos x="24" y="17"/>
              </a:cxn>
              <a:cxn ang="0">
                <a:pos x="38" y="23"/>
              </a:cxn>
              <a:cxn ang="0">
                <a:pos x="11" y="36"/>
              </a:cxn>
              <a:cxn ang="0">
                <a:pos x="0" y="45"/>
              </a:cxn>
              <a:cxn ang="0">
                <a:pos x="8" y="23"/>
              </a:cxn>
              <a:cxn ang="0">
                <a:pos x="0" y="0"/>
              </a:cxn>
            </a:cxnLst>
            <a:rect l="0" t="0" r="r" b="b"/>
            <a:pathLst>
              <a:path w="38" h="45">
                <a:moveTo>
                  <a:pt x="0" y="0"/>
                </a:moveTo>
                <a:lnTo>
                  <a:pt x="11" y="10"/>
                </a:lnTo>
                <a:lnTo>
                  <a:pt x="24" y="17"/>
                </a:lnTo>
                <a:lnTo>
                  <a:pt x="38" y="23"/>
                </a:lnTo>
                <a:lnTo>
                  <a:pt x="11" y="36"/>
                </a:lnTo>
                <a:lnTo>
                  <a:pt x="0" y="45"/>
                </a:lnTo>
                <a:lnTo>
                  <a:pt x="8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20" name="Line 220"/>
          <p:cNvSpPr>
            <a:spLocks noChangeShapeType="1"/>
          </p:cNvSpPr>
          <p:nvPr/>
        </p:nvSpPr>
        <p:spPr bwMode="auto">
          <a:xfrm>
            <a:off x="4522365" y="3352243"/>
            <a:ext cx="525952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21" name="Freeform 221"/>
          <p:cNvSpPr>
            <a:spLocks/>
          </p:cNvSpPr>
          <p:nvPr/>
        </p:nvSpPr>
        <p:spPr bwMode="auto">
          <a:xfrm>
            <a:off x="5030124" y="3314202"/>
            <a:ext cx="62850" cy="7608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9"/>
              </a:cxn>
              <a:cxn ang="0">
                <a:pos x="24" y="17"/>
              </a:cxn>
              <a:cxn ang="0">
                <a:pos x="38" y="23"/>
              </a:cxn>
              <a:cxn ang="0">
                <a:pos x="24" y="29"/>
              </a:cxn>
              <a:cxn ang="0">
                <a:pos x="11" y="37"/>
              </a:cxn>
              <a:cxn ang="0">
                <a:pos x="0" y="46"/>
              </a:cxn>
              <a:cxn ang="0">
                <a:pos x="8" y="23"/>
              </a:cxn>
              <a:cxn ang="0">
                <a:pos x="0" y="0"/>
              </a:cxn>
            </a:cxnLst>
            <a:rect l="0" t="0" r="r" b="b"/>
            <a:pathLst>
              <a:path w="38" h="46">
                <a:moveTo>
                  <a:pt x="0" y="0"/>
                </a:moveTo>
                <a:lnTo>
                  <a:pt x="11" y="9"/>
                </a:lnTo>
                <a:lnTo>
                  <a:pt x="24" y="17"/>
                </a:lnTo>
                <a:lnTo>
                  <a:pt x="38" y="23"/>
                </a:lnTo>
                <a:lnTo>
                  <a:pt x="24" y="29"/>
                </a:lnTo>
                <a:lnTo>
                  <a:pt x="11" y="37"/>
                </a:lnTo>
                <a:lnTo>
                  <a:pt x="0" y="46"/>
                </a:lnTo>
                <a:lnTo>
                  <a:pt x="8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22" name="Line 222"/>
          <p:cNvSpPr>
            <a:spLocks noChangeShapeType="1"/>
          </p:cNvSpPr>
          <p:nvPr/>
        </p:nvSpPr>
        <p:spPr bwMode="auto">
          <a:xfrm flipH="1">
            <a:off x="4562060" y="2652627"/>
            <a:ext cx="525952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23" name="Freeform 223"/>
          <p:cNvSpPr>
            <a:spLocks/>
          </p:cNvSpPr>
          <p:nvPr/>
        </p:nvSpPr>
        <p:spPr bwMode="auto">
          <a:xfrm>
            <a:off x="4514096" y="2614587"/>
            <a:ext cx="66158" cy="76081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32" y="23"/>
              </a:cxn>
              <a:cxn ang="0">
                <a:pos x="40" y="46"/>
              </a:cxn>
              <a:cxn ang="0">
                <a:pos x="22" y="32"/>
              </a:cxn>
              <a:cxn ang="0">
                <a:pos x="0" y="23"/>
              </a:cxn>
              <a:cxn ang="0">
                <a:pos x="22" y="14"/>
              </a:cxn>
              <a:cxn ang="0">
                <a:pos x="40" y="0"/>
              </a:cxn>
            </a:cxnLst>
            <a:rect l="0" t="0" r="r" b="b"/>
            <a:pathLst>
              <a:path w="40" h="46">
                <a:moveTo>
                  <a:pt x="40" y="0"/>
                </a:moveTo>
                <a:lnTo>
                  <a:pt x="32" y="23"/>
                </a:lnTo>
                <a:lnTo>
                  <a:pt x="40" y="46"/>
                </a:lnTo>
                <a:lnTo>
                  <a:pt x="22" y="32"/>
                </a:lnTo>
                <a:lnTo>
                  <a:pt x="0" y="23"/>
                </a:lnTo>
                <a:lnTo>
                  <a:pt x="22" y="14"/>
                </a:lnTo>
                <a:lnTo>
                  <a:pt x="4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24" name="Line 224"/>
          <p:cNvSpPr>
            <a:spLocks noChangeShapeType="1"/>
          </p:cNvSpPr>
          <p:nvPr/>
        </p:nvSpPr>
        <p:spPr bwMode="auto">
          <a:xfrm>
            <a:off x="6181265" y="3386976"/>
            <a:ext cx="21005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25" name="Freeform 225"/>
          <p:cNvSpPr>
            <a:spLocks/>
          </p:cNvSpPr>
          <p:nvPr/>
        </p:nvSpPr>
        <p:spPr bwMode="auto">
          <a:xfrm>
            <a:off x="6383046" y="3350589"/>
            <a:ext cx="64504" cy="7277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9"/>
              </a:cxn>
              <a:cxn ang="0">
                <a:pos x="25" y="16"/>
              </a:cxn>
              <a:cxn ang="0">
                <a:pos x="39" y="22"/>
              </a:cxn>
              <a:cxn ang="0">
                <a:pos x="25" y="29"/>
              </a:cxn>
              <a:cxn ang="0">
                <a:pos x="11" y="36"/>
              </a:cxn>
              <a:cxn ang="0">
                <a:pos x="0" y="44"/>
              </a:cxn>
              <a:cxn ang="0">
                <a:pos x="8" y="22"/>
              </a:cxn>
              <a:cxn ang="0">
                <a:pos x="0" y="0"/>
              </a:cxn>
            </a:cxnLst>
            <a:rect l="0" t="0" r="r" b="b"/>
            <a:pathLst>
              <a:path w="39" h="44">
                <a:moveTo>
                  <a:pt x="0" y="0"/>
                </a:moveTo>
                <a:lnTo>
                  <a:pt x="11" y="9"/>
                </a:lnTo>
                <a:lnTo>
                  <a:pt x="25" y="16"/>
                </a:lnTo>
                <a:lnTo>
                  <a:pt x="39" y="22"/>
                </a:lnTo>
                <a:lnTo>
                  <a:pt x="25" y="29"/>
                </a:lnTo>
                <a:lnTo>
                  <a:pt x="11" y="36"/>
                </a:lnTo>
                <a:lnTo>
                  <a:pt x="0" y="44"/>
                </a:lnTo>
                <a:lnTo>
                  <a:pt x="8" y="2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28" name="Line 228"/>
          <p:cNvSpPr>
            <a:spLocks noChangeShapeType="1"/>
          </p:cNvSpPr>
          <p:nvPr/>
        </p:nvSpPr>
        <p:spPr bwMode="auto">
          <a:xfrm flipH="1">
            <a:off x="4562060" y="3405169"/>
            <a:ext cx="525952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29" name="Freeform 229"/>
          <p:cNvSpPr>
            <a:spLocks/>
          </p:cNvSpPr>
          <p:nvPr/>
        </p:nvSpPr>
        <p:spPr bwMode="auto">
          <a:xfrm>
            <a:off x="4514096" y="3367128"/>
            <a:ext cx="66158" cy="76081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32" y="23"/>
              </a:cxn>
              <a:cxn ang="0">
                <a:pos x="40" y="46"/>
              </a:cxn>
              <a:cxn ang="0">
                <a:pos x="22" y="32"/>
              </a:cxn>
              <a:cxn ang="0">
                <a:pos x="0" y="23"/>
              </a:cxn>
              <a:cxn ang="0">
                <a:pos x="22" y="14"/>
              </a:cxn>
              <a:cxn ang="0">
                <a:pos x="40" y="0"/>
              </a:cxn>
            </a:cxnLst>
            <a:rect l="0" t="0" r="r" b="b"/>
            <a:pathLst>
              <a:path w="40" h="46">
                <a:moveTo>
                  <a:pt x="40" y="0"/>
                </a:moveTo>
                <a:lnTo>
                  <a:pt x="32" y="23"/>
                </a:lnTo>
                <a:lnTo>
                  <a:pt x="40" y="46"/>
                </a:lnTo>
                <a:lnTo>
                  <a:pt x="22" y="32"/>
                </a:lnTo>
                <a:lnTo>
                  <a:pt x="0" y="23"/>
                </a:lnTo>
                <a:lnTo>
                  <a:pt x="22" y="14"/>
                </a:lnTo>
                <a:lnTo>
                  <a:pt x="4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0" name="Line 230"/>
          <p:cNvSpPr>
            <a:spLocks noChangeShapeType="1"/>
          </p:cNvSpPr>
          <p:nvPr/>
        </p:nvSpPr>
        <p:spPr bwMode="auto">
          <a:xfrm>
            <a:off x="4403282" y="2733670"/>
            <a:ext cx="1654" cy="487912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1" name="Freeform 231"/>
          <p:cNvSpPr>
            <a:spLocks/>
          </p:cNvSpPr>
          <p:nvPr/>
        </p:nvSpPr>
        <p:spPr bwMode="auto">
          <a:xfrm>
            <a:off x="4365241" y="3203389"/>
            <a:ext cx="79389" cy="62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" y="8"/>
              </a:cxn>
              <a:cxn ang="0">
                <a:pos x="48" y="0"/>
              </a:cxn>
              <a:cxn ang="0">
                <a:pos x="34" y="18"/>
              </a:cxn>
              <a:cxn ang="0">
                <a:pos x="23" y="38"/>
              </a:cxn>
              <a:cxn ang="0">
                <a:pos x="17" y="24"/>
              </a:cxn>
              <a:cxn ang="0">
                <a:pos x="9" y="11"/>
              </a:cxn>
              <a:cxn ang="0">
                <a:pos x="0" y="0"/>
              </a:cxn>
            </a:cxnLst>
            <a:rect l="0" t="0" r="r" b="b"/>
            <a:pathLst>
              <a:path w="48" h="38">
                <a:moveTo>
                  <a:pt x="0" y="0"/>
                </a:moveTo>
                <a:lnTo>
                  <a:pt x="23" y="8"/>
                </a:lnTo>
                <a:lnTo>
                  <a:pt x="48" y="0"/>
                </a:lnTo>
                <a:lnTo>
                  <a:pt x="34" y="18"/>
                </a:lnTo>
                <a:lnTo>
                  <a:pt x="23" y="38"/>
                </a:lnTo>
                <a:lnTo>
                  <a:pt x="17" y="24"/>
                </a:lnTo>
                <a:lnTo>
                  <a:pt x="9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2" name="Line 232"/>
          <p:cNvSpPr>
            <a:spLocks noChangeShapeType="1"/>
          </p:cNvSpPr>
          <p:nvPr/>
        </p:nvSpPr>
        <p:spPr bwMode="auto">
          <a:xfrm>
            <a:off x="5175671" y="2733670"/>
            <a:ext cx="1654" cy="487912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3" name="Freeform 233"/>
          <p:cNvSpPr>
            <a:spLocks/>
          </p:cNvSpPr>
          <p:nvPr/>
        </p:nvSpPr>
        <p:spPr bwMode="auto">
          <a:xfrm>
            <a:off x="5139284" y="3203389"/>
            <a:ext cx="77735" cy="62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" y="8"/>
              </a:cxn>
              <a:cxn ang="0">
                <a:pos x="47" y="0"/>
              </a:cxn>
              <a:cxn ang="0">
                <a:pos x="33" y="18"/>
              </a:cxn>
              <a:cxn ang="0">
                <a:pos x="22" y="38"/>
              </a:cxn>
              <a:cxn ang="0">
                <a:pos x="16" y="24"/>
              </a:cxn>
              <a:cxn ang="0">
                <a:pos x="9" y="11"/>
              </a:cxn>
              <a:cxn ang="0">
                <a:pos x="0" y="0"/>
              </a:cxn>
            </a:cxnLst>
            <a:rect l="0" t="0" r="r" b="b"/>
            <a:pathLst>
              <a:path w="47" h="38">
                <a:moveTo>
                  <a:pt x="0" y="0"/>
                </a:moveTo>
                <a:lnTo>
                  <a:pt x="22" y="8"/>
                </a:lnTo>
                <a:lnTo>
                  <a:pt x="47" y="0"/>
                </a:lnTo>
                <a:lnTo>
                  <a:pt x="33" y="18"/>
                </a:lnTo>
                <a:lnTo>
                  <a:pt x="22" y="38"/>
                </a:lnTo>
                <a:lnTo>
                  <a:pt x="16" y="24"/>
                </a:lnTo>
                <a:lnTo>
                  <a:pt x="9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4" name="Line 234"/>
          <p:cNvSpPr>
            <a:spLocks noChangeShapeType="1"/>
          </p:cNvSpPr>
          <p:nvPr/>
        </p:nvSpPr>
        <p:spPr bwMode="auto">
          <a:xfrm>
            <a:off x="5218673" y="2323493"/>
            <a:ext cx="1654" cy="127353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5" name="Freeform 235"/>
          <p:cNvSpPr>
            <a:spLocks/>
          </p:cNvSpPr>
          <p:nvPr/>
        </p:nvSpPr>
        <p:spPr bwMode="auto">
          <a:xfrm>
            <a:off x="5175671" y="2427691"/>
            <a:ext cx="86005" cy="7773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" y="9"/>
              </a:cxn>
              <a:cxn ang="0">
                <a:pos x="52" y="0"/>
              </a:cxn>
              <a:cxn ang="0">
                <a:pos x="39" y="21"/>
              </a:cxn>
              <a:cxn ang="0">
                <a:pos x="26" y="47"/>
              </a:cxn>
              <a:cxn ang="0">
                <a:pos x="16" y="21"/>
              </a:cxn>
              <a:cxn ang="0">
                <a:pos x="0" y="0"/>
              </a:cxn>
            </a:cxnLst>
            <a:rect l="0" t="0" r="r" b="b"/>
            <a:pathLst>
              <a:path w="52" h="47">
                <a:moveTo>
                  <a:pt x="0" y="0"/>
                </a:moveTo>
                <a:lnTo>
                  <a:pt x="26" y="9"/>
                </a:lnTo>
                <a:lnTo>
                  <a:pt x="52" y="0"/>
                </a:lnTo>
                <a:lnTo>
                  <a:pt x="39" y="21"/>
                </a:lnTo>
                <a:lnTo>
                  <a:pt x="26" y="47"/>
                </a:lnTo>
                <a:lnTo>
                  <a:pt x="16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6" name="Line 236"/>
          <p:cNvSpPr>
            <a:spLocks noChangeShapeType="1"/>
          </p:cNvSpPr>
          <p:nvPr/>
        </p:nvSpPr>
        <p:spPr bwMode="auto">
          <a:xfrm>
            <a:off x="4428091" y="2323493"/>
            <a:ext cx="1654" cy="127353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7" name="Freeform 237"/>
          <p:cNvSpPr>
            <a:spLocks/>
          </p:cNvSpPr>
          <p:nvPr/>
        </p:nvSpPr>
        <p:spPr bwMode="auto">
          <a:xfrm>
            <a:off x="4386742" y="2427691"/>
            <a:ext cx="87659" cy="7773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" y="9"/>
              </a:cxn>
              <a:cxn ang="0">
                <a:pos x="53" y="0"/>
              </a:cxn>
              <a:cxn ang="0">
                <a:pos x="38" y="21"/>
              </a:cxn>
              <a:cxn ang="0">
                <a:pos x="25" y="47"/>
              </a:cxn>
              <a:cxn ang="0">
                <a:pos x="15" y="21"/>
              </a:cxn>
              <a:cxn ang="0">
                <a:pos x="0" y="0"/>
              </a:cxn>
            </a:cxnLst>
            <a:rect l="0" t="0" r="r" b="b"/>
            <a:pathLst>
              <a:path w="53" h="47">
                <a:moveTo>
                  <a:pt x="0" y="0"/>
                </a:moveTo>
                <a:lnTo>
                  <a:pt x="25" y="9"/>
                </a:lnTo>
                <a:lnTo>
                  <a:pt x="53" y="0"/>
                </a:lnTo>
                <a:lnTo>
                  <a:pt x="38" y="21"/>
                </a:lnTo>
                <a:lnTo>
                  <a:pt x="25" y="47"/>
                </a:lnTo>
                <a:lnTo>
                  <a:pt x="15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8" name="Line 238"/>
          <p:cNvSpPr>
            <a:spLocks noChangeShapeType="1"/>
          </p:cNvSpPr>
          <p:nvPr/>
        </p:nvSpPr>
        <p:spPr bwMode="auto">
          <a:xfrm flipV="1">
            <a:off x="4459516" y="2773365"/>
            <a:ext cx="1654" cy="477988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39" name="Freeform 239"/>
          <p:cNvSpPr>
            <a:spLocks/>
          </p:cNvSpPr>
          <p:nvPr/>
        </p:nvSpPr>
        <p:spPr bwMode="auto">
          <a:xfrm>
            <a:off x="4421475" y="2725400"/>
            <a:ext cx="77735" cy="67811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29" y="14"/>
              </a:cxn>
              <a:cxn ang="0">
                <a:pos x="38" y="29"/>
              </a:cxn>
              <a:cxn ang="0">
                <a:pos x="47" y="41"/>
              </a:cxn>
              <a:cxn ang="0">
                <a:pos x="23" y="32"/>
              </a:cxn>
              <a:cxn ang="0">
                <a:pos x="0" y="41"/>
              </a:cxn>
              <a:cxn ang="0">
                <a:pos x="14" y="22"/>
              </a:cxn>
              <a:cxn ang="0">
                <a:pos x="23" y="0"/>
              </a:cxn>
            </a:cxnLst>
            <a:rect l="0" t="0" r="r" b="b"/>
            <a:pathLst>
              <a:path w="47" h="41">
                <a:moveTo>
                  <a:pt x="23" y="0"/>
                </a:moveTo>
                <a:lnTo>
                  <a:pt x="29" y="14"/>
                </a:lnTo>
                <a:lnTo>
                  <a:pt x="38" y="29"/>
                </a:lnTo>
                <a:lnTo>
                  <a:pt x="47" y="41"/>
                </a:lnTo>
                <a:lnTo>
                  <a:pt x="23" y="32"/>
                </a:lnTo>
                <a:lnTo>
                  <a:pt x="0" y="41"/>
                </a:lnTo>
                <a:lnTo>
                  <a:pt x="14" y="22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0" name="Line 240"/>
          <p:cNvSpPr>
            <a:spLocks noChangeShapeType="1"/>
          </p:cNvSpPr>
          <p:nvPr/>
        </p:nvSpPr>
        <p:spPr bwMode="auto">
          <a:xfrm flipV="1">
            <a:off x="5226943" y="2773365"/>
            <a:ext cx="1654" cy="477988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1" name="Freeform 241"/>
          <p:cNvSpPr>
            <a:spLocks/>
          </p:cNvSpPr>
          <p:nvPr/>
        </p:nvSpPr>
        <p:spPr bwMode="auto">
          <a:xfrm>
            <a:off x="5187248" y="2725400"/>
            <a:ext cx="77735" cy="67811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33" y="22"/>
              </a:cxn>
              <a:cxn ang="0">
                <a:pos x="47" y="41"/>
              </a:cxn>
              <a:cxn ang="0">
                <a:pos x="24" y="32"/>
              </a:cxn>
              <a:cxn ang="0">
                <a:pos x="0" y="41"/>
              </a:cxn>
              <a:cxn ang="0">
                <a:pos x="13" y="22"/>
              </a:cxn>
              <a:cxn ang="0">
                <a:pos x="24" y="0"/>
              </a:cxn>
            </a:cxnLst>
            <a:rect l="0" t="0" r="r" b="b"/>
            <a:pathLst>
              <a:path w="47" h="41">
                <a:moveTo>
                  <a:pt x="24" y="0"/>
                </a:moveTo>
                <a:lnTo>
                  <a:pt x="33" y="22"/>
                </a:lnTo>
                <a:lnTo>
                  <a:pt x="47" y="41"/>
                </a:lnTo>
                <a:lnTo>
                  <a:pt x="24" y="32"/>
                </a:lnTo>
                <a:lnTo>
                  <a:pt x="0" y="41"/>
                </a:lnTo>
                <a:lnTo>
                  <a:pt x="13" y="22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2" name="Line 242"/>
          <p:cNvSpPr>
            <a:spLocks noChangeShapeType="1"/>
          </p:cNvSpPr>
          <p:nvPr/>
        </p:nvSpPr>
        <p:spPr bwMode="auto">
          <a:xfrm>
            <a:off x="4497556" y="2695629"/>
            <a:ext cx="143893" cy="138931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3" name="Freeform 243"/>
          <p:cNvSpPr>
            <a:spLocks/>
          </p:cNvSpPr>
          <p:nvPr/>
        </p:nvSpPr>
        <p:spPr bwMode="auto">
          <a:xfrm>
            <a:off x="4600100" y="2793212"/>
            <a:ext cx="76081" cy="76081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5" y="16"/>
              </a:cxn>
              <a:cxn ang="0">
                <a:pos x="40" y="31"/>
              </a:cxn>
              <a:cxn ang="0">
                <a:pos x="46" y="46"/>
              </a:cxn>
              <a:cxn ang="0">
                <a:pos x="31" y="40"/>
              </a:cxn>
              <a:cxn ang="0">
                <a:pos x="16" y="36"/>
              </a:cxn>
              <a:cxn ang="0">
                <a:pos x="0" y="32"/>
              </a:cxn>
              <a:cxn ang="0">
                <a:pos x="23" y="23"/>
              </a:cxn>
              <a:cxn ang="0">
                <a:pos x="32" y="0"/>
              </a:cxn>
            </a:cxnLst>
            <a:rect l="0" t="0" r="r" b="b"/>
            <a:pathLst>
              <a:path w="46" h="46">
                <a:moveTo>
                  <a:pt x="32" y="0"/>
                </a:moveTo>
                <a:lnTo>
                  <a:pt x="35" y="16"/>
                </a:lnTo>
                <a:lnTo>
                  <a:pt x="40" y="31"/>
                </a:lnTo>
                <a:lnTo>
                  <a:pt x="46" y="46"/>
                </a:lnTo>
                <a:lnTo>
                  <a:pt x="31" y="40"/>
                </a:lnTo>
                <a:lnTo>
                  <a:pt x="16" y="36"/>
                </a:lnTo>
                <a:lnTo>
                  <a:pt x="0" y="32"/>
                </a:lnTo>
                <a:lnTo>
                  <a:pt x="23" y="23"/>
                </a:lnTo>
                <a:lnTo>
                  <a:pt x="3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4" name="Line 244"/>
          <p:cNvSpPr>
            <a:spLocks noChangeShapeType="1"/>
          </p:cNvSpPr>
          <p:nvPr/>
        </p:nvSpPr>
        <p:spPr bwMode="auto">
          <a:xfrm>
            <a:off x="5298062" y="2695629"/>
            <a:ext cx="143893" cy="138931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5" name="Freeform 245"/>
          <p:cNvSpPr>
            <a:spLocks/>
          </p:cNvSpPr>
          <p:nvPr/>
        </p:nvSpPr>
        <p:spPr bwMode="auto">
          <a:xfrm>
            <a:off x="5400606" y="2793212"/>
            <a:ext cx="76081" cy="76081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35" y="16"/>
              </a:cxn>
              <a:cxn ang="0">
                <a:pos x="40" y="31"/>
              </a:cxn>
              <a:cxn ang="0">
                <a:pos x="46" y="46"/>
              </a:cxn>
              <a:cxn ang="0">
                <a:pos x="31" y="40"/>
              </a:cxn>
              <a:cxn ang="0">
                <a:pos x="16" y="36"/>
              </a:cxn>
              <a:cxn ang="0">
                <a:pos x="0" y="32"/>
              </a:cxn>
              <a:cxn ang="0">
                <a:pos x="23" y="23"/>
              </a:cxn>
              <a:cxn ang="0">
                <a:pos x="34" y="0"/>
              </a:cxn>
            </a:cxnLst>
            <a:rect l="0" t="0" r="r" b="b"/>
            <a:pathLst>
              <a:path w="46" h="46">
                <a:moveTo>
                  <a:pt x="34" y="0"/>
                </a:moveTo>
                <a:lnTo>
                  <a:pt x="35" y="16"/>
                </a:lnTo>
                <a:lnTo>
                  <a:pt x="40" y="31"/>
                </a:lnTo>
                <a:lnTo>
                  <a:pt x="46" y="46"/>
                </a:lnTo>
                <a:lnTo>
                  <a:pt x="31" y="40"/>
                </a:lnTo>
                <a:lnTo>
                  <a:pt x="16" y="36"/>
                </a:lnTo>
                <a:lnTo>
                  <a:pt x="0" y="32"/>
                </a:lnTo>
                <a:lnTo>
                  <a:pt x="23" y="23"/>
                </a:lnTo>
                <a:lnTo>
                  <a:pt x="34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6" name="Line 246"/>
          <p:cNvSpPr>
            <a:spLocks noChangeShapeType="1"/>
          </p:cNvSpPr>
          <p:nvPr/>
        </p:nvSpPr>
        <p:spPr bwMode="auto">
          <a:xfrm>
            <a:off x="4482671" y="3481250"/>
            <a:ext cx="145547" cy="140585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7" name="Freeform 247"/>
          <p:cNvSpPr>
            <a:spLocks/>
          </p:cNvSpPr>
          <p:nvPr/>
        </p:nvSpPr>
        <p:spPr bwMode="auto">
          <a:xfrm>
            <a:off x="4585215" y="3580487"/>
            <a:ext cx="77735" cy="74427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38" y="22"/>
              </a:cxn>
              <a:cxn ang="0">
                <a:pos x="47" y="45"/>
              </a:cxn>
              <a:cxn ang="0">
                <a:pos x="32" y="39"/>
              </a:cxn>
              <a:cxn ang="0">
                <a:pos x="15" y="35"/>
              </a:cxn>
              <a:cxn ang="0">
                <a:pos x="0" y="33"/>
              </a:cxn>
              <a:cxn ang="0">
                <a:pos x="23" y="22"/>
              </a:cxn>
              <a:cxn ang="0">
                <a:pos x="34" y="0"/>
              </a:cxn>
            </a:cxnLst>
            <a:rect l="0" t="0" r="r" b="b"/>
            <a:pathLst>
              <a:path w="47" h="45">
                <a:moveTo>
                  <a:pt x="34" y="0"/>
                </a:moveTo>
                <a:lnTo>
                  <a:pt x="38" y="22"/>
                </a:lnTo>
                <a:lnTo>
                  <a:pt x="47" y="45"/>
                </a:lnTo>
                <a:lnTo>
                  <a:pt x="32" y="39"/>
                </a:lnTo>
                <a:lnTo>
                  <a:pt x="15" y="35"/>
                </a:lnTo>
                <a:lnTo>
                  <a:pt x="0" y="33"/>
                </a:lnTo>
                <a:lnTo>
                  <a:pt x="23" y="22"/>
                </a:lnTo>
                <a:lnTo>
                  <a:pt x="34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8" name="Line 248"/>
          <p:cNvSpPr>
            <a:spLocks noChangeShapeType="1"/>
          </p:cNvSpPr>
          <p:nvPr/>
        </p:nvSpPr>
        <p:spPr bwMode="auto">
          <a:xfrm>
            <a:off x="5284831" y="3481250"/>
            <a:ext cx="143893" cy="140585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9" name="Freeform 249"/>
          <p:cNvSpPr>
            <a:spLocks/>
          </p:cNvSpPr>
          <p:nvPr/>
        </p:nvSpPr>
        <p:spPr bwMode="auto">
          <a:xfrm>
            <a:off x="5385721" y="3580487"/>
            <a:ext cx="79389" cy="74427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38" y="22"/>
              </a:cxn>
              <a:cxn ang="0">
                <a:pos x="48" y="45"/>
              </a:cxn>
              <a:cxn ang="0">
                <a:pos x="32" y="39"/>
              </a:cxn>
              <a:cxn ang="0">
                <a:pos x="15" y="35"/>
              </a:cxn>
              <a:cxn ang="0">
                <a:pos x="0" y="33"/>
              </a:cxn>
              <a:cxn ang="0">
                <a:pos x="23" y="22"/>
              </a:cxn>
              <a:cxn ang="0">
                <a:pos x="34" y="0"/>
              </a:cxn>
            </a:cxnLst>
            <a:rect l="0" t="0" r="r" b="b"/>
            <a:pathLst>
              <a:path w="48" h="45">
                <a:moveTo>
                  <a:pt x="34" y="0"/>
                </a:moveTo>
                <a:lnTo>
                  <a:pt x="38" y="22"/>
                </a:lnTo>
                <a:lnTo>
                  <a:pt x="48" y="45"/>
                </a:lnTo>
                <a:lnTo>
                  <a:pt x="32" y="39"/>
                </a:lnTo>
                <a:lnTo>
                  <a:pt x="15" y="35"/>
                </a:lnTo>
                <a:lnTo>
                  <a:pt x="0" y="33"/>
                </a:lnTo>
                <a:lnTo>
                  <a:pt x="23" y="22"/>
                </a:lnTo>
                <a:lnTo>
                  <a:pt x="34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0" name="Line 250"/>
          <p:cNvSpPr>
            <a:spLocks noChangeShapeType="1"/>
          </p:cNvSpPr>
          <p:nvPr/>
        </p:nvSpPr>
        <p:spPr bwMode="auto">
          <a:xfrm flipH="1">
            <a:off x="4972236" y="2700591"/>
            <a:ext cx="150508" cy="145547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1" name="Freeform 251"/>
          <p:cNvSpPr>
            <a:spLocks/>
          </p:cNvSpPr>
          <p:nvPr/>
        </p:nvSpPr>
        <p:spPr bwMode="auto">
          <a:xfrm>
            <a:off x="4935850" y="2806443"/>
            <a:ext cx="76081" cy="76081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23" y="21"/>
              </a:cxn>
              <a:cxn ang="0">
                <a:pos x="46" y="32"/>
              </a:cxn>
              <a:cxn ang="0">
                <a:pos x="31" y="35"/>
              </a:cxn>
              <a:cxn ang="0">
                <a:pos x="16" y="40"/>
              </a:cxn>
              <a:cxn ang="0">
                <a:pos x="0" y="46"/>
              </a:cxn>
              <a:cxn ang="0">
                <a:pos x="6" y="31"/>
              </a:cxn>
              <a:cxn ang="0">
                <a:pos x="11" y="15"/>
              </a:cxn>
              <a:cxn ang="0">
                <a:pos x="13" y="0"/>
              </a:cxn>
            </a:cxnLst>
            <a:rect l="0" t="0" r="r" b="b"/>
            <a:pathLst>
              <a:path w="46" h="46">
                <a:moveTo>
                  <a:pt x="13" y="0"/>
                </a:moveTo>
                <a:lnTo>
                  <a:pt x="23" y="21"/>
                </a:lnTo>
                <a:lnTo>
                  <a:pt x="46" y="32"/>
                </a:lnTo>
                <a:lnTo>
                  <a:pt x="31" y="35"/>
                </a:lnTo>
                <a:lnTo>
                  <a:pt x="16" y="40"/>
                </a:lnTo>
                <a:lnTo>
                  <a:pt x="0" y="46"/>
                </a:lnTo>
                <a:lnTo>
                  <a:pt x="6" y="31"/>
                </a:lnTo>
                <a:lnTo>
                  <a:pt x="11" y="15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2" name="Line 252"/>
          <p:cNvSpPr>
            <a:spLocks noChangeShapeType="1"/>
          </p:cNvSpPr>
          <p:nvPr/>
        </p:nvSpPr>
        <p:spPr bwMode="auto">
          <a:xfrm flipH="1" flipV="1">
            <a:off x="4945773" y="3107460"/>
            <a:ext cx="170356" cy="16374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3" name="Freeform 253"/>
          <p:cNvSpPr>
            <a:spLocks/>
          </p:cNvSpPr>
          <p:nvPr/>
        </p:nvSpPr>
        <p:spPr bwMode="auto">
          <a:xfrm>
            <a:off x="4911041" y="3071074"/>
            <a:ext cx="77735" cy="7608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" y="10"/>
              </a:cxn>
              <a:cxn ang="0">
                <a:pos x="47" y="14"/>
              </a:cxn>
              <a:cxn ang="0">
                <a:pos x="25" y="23"/>
              </a:cxn>
              <a:cxn ang="0">
                <a:pos x="14" y="46"/>
              </a:cxn>
              <a:cxn ang="0">
                <a:pos x="11" y="31"/>
              </a:cxn>
              <a:cxn ang="0">
                <a:pos x="6" y="16"/>
              </a:cxn>
              <a:cxn ang="0">
                <a:pos x="0" y="0"/>
              </a:cxn>
            </a:cxnLst>
            <a:rect l="0" t="0" r="r" b="b"/>
            <a:pathLst>
              <a:path w="47" h="46">
                <a:moveTo>
                  <a:pt x="0" y="0"/>
                </a:moveTo>
                <a:lnTo>
                  <a:pt x="23" y="10"/>
                </a:lnTo>
                <a:lnTo>
                  <a:pt x="47" y="14"/>
                </a:lnTo>
                <a:lnTo>
                  <a:pt x="25" y="23"/>
                </a:lnTo>
                <a:lnTo>
                  <a:pt x="14" y="46"/>
                </a:lnTo>
                <a:lnTo>
                  <a:pt x="11" y="31"/>
                </a:lnTo>
                <a:lnTo>
                  <a:pt x="6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4" name="Line 254"/>
          <p:cNvSpPr>
            <a:spLocks noChangeShapeType="1"/>
          </p:cNvSpPr>
          <p:nvPr/>
        </p:nvSpPr>
        <p:spPr bwMode="auto">
          <a:xfrm flipV="1">
            <a:off x="4494248" y="3142193"/>
            <a:ext cx="143893" cy="142239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5" name="Freeform 255"/>
          <p:cNvSpPr>
            <a:spLocks/>
          </p:cNvSpPr>
          <p:nvPr/>
        </p:nvSpPr>
        <p:spPr bwMode="auto">
          <a:xfrm>
            <a:off x="4598446" y="3109114"/>
            <a:ext cx="76081" cy="74427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36" y="23"/>
              </a:cxn>
              <a:cxn ang="0">
                <a:pos x="32" y="45"/>
              </a:cxn>
              <a:cxn ang="0">
                <a:pos x="23" y="23"/>
              </a:cxn>
              <a:cxn ang="0">
                <a:pos x="0" y="13"/>
              </a:cxn>
              <a:cxn ang="0">
                <a:pos x="15" y="11"/>
              </a:cxn>
              <a:cxn ang="0">
                <a:pos x="30" y="6"/>
              </a:cxn>
              <a:cxn ang="0">
                <a:pos x="46" y="0"/>
              </a:cxn>
            </a:cxnLst>
            <a:rect l="0" t="0" r="r" b="b"/>
            <a:pathLst>
              <a:path w="46" h="45">
                <a:moveTo>
                  <a:pt x="46" y="0"/>
                </a:moveTo>
                <a:lnTo>
                  <a:pt x="36" y="23"/>
                </a:lnTo>
                <a:lnTo>
                  <a:pt x="32" y="45"/>
                </a:lnTo>
                <a:lnTo>
                  <a:pt x="23" y="23"/>
                </a:lnTo>
                <a:lnTo>
                  <a:pt x="0" y="13"/>
                </a:lnTo>
                <a:lnTo>
                  <a:pt x="15" y="11"/>
                </a:lnTo>
                <a:lnTo>
                  <a:pt x="30" y="6"/>
                </a:lnTo>
                <a:lnTo>
                  <a:pt x="4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6" name="Line 256"/>
          <p:cNvSpPr>
            <a:spLocks noChangeShapeType="1"/>
          </p:cNvSpPr>
          <p:nvPr/>
        </p:nvSpPr>
        <p:spPr bwMode="auto">
          <a:xfrm flipV="1">
            <a:off x="5307986" y="3135577"/>
            <a:ext cx="143893" cy="140585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7" name="Freeform 257"/>
          <p:cNvSpPr>
            <a:spLocks/>
          </p:cNvSpPr>
          <p:nvPr/>
        </p:nvSpPr>
        <p:spPr bwMode="auto">
          <a:xfrm>
            <a:off x="5410530" y="3102498"/>
            <a:ext cx="76081" cy="72773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40" y="14"/>
              </a:cxn>
              <a:cxn ang="0">
                <a:pos x="36" y="29"/>
              </a:cxn>
              <a:cxn ang="0">
                <a:pos x="34" y="44"/>
              </a:cxn>
              <a:cxn ang="0">
                <a:pos x="23" y="23"/>
              </a:cxn>
              <a:cxn ang="0">
                <a:pos x="0" y="12"/>
              </a:cxn>
              <a:cxn ang="0">
                <a:pos x="16" y="10"/>
              </a:cxn>
              <a:cxn ang="0">
                <a:pos x="31" y="6"/>
              </a:cxn>
              <a:cxn ang="0">
                <a:pos x="46" y="0"/>
              </a:cxn>
            </a:cxnLst>
            <a:rect l="0" t="0" r="r" b="b"/>
            <a:pathLst>
              <a:path w="46" h="44">
                <a:moveTo>
                  <a:pt x="46" y="0"/>
                </a:moveTo>
                <a:lnTo>
                  <a:pt x="40" y="14"/>
                </a:lnTo>
                <a:lnTo>
                  <a:pt x="36" y="29"/>
                </a:lnTo>
                <a:lnTo>
                  <a:pt x="34" y="44"/>
                </a:lnTo>
                <a:lnTo>
                  <a:pt x="23" y="23"/>
                </a:lnTo>
                <a:lnTo>
                  <a:pt x="0" y="12"/>
                </a:lnTo>
                <a:lnTo>
                  <a:pt x="16" y="10"/>
                </a:lnTo>
                <a:lnTo>
                  <a:pt x="31" y="6"/>
                </a:lnTo>
                <a:lnTo>
                  <a:pt x="4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8" name="Line 258"/>
          <p:cNvSpPr>
            <a:spLocks noChangeShapeType="1"/>
          </p:cNvSpPr>
          <p:nvPr/>
        </p:nvSpPr>
        <p:spPr bwMode="auto">
          <a:xfrm flipH="1">
            <a:off x="4959005" y="3468019"/>
            <a:ext cx="152162" cy="147201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9" name="Freeform 259"/>
          <p:cNvSpPr>
            <a:spLocks/>
          </p:cNvSpPr>
          <p:nvPr/>
        </p:nvSpPr>
        <p:spPr bwMode="auto">
          <a:xfrm>
            <a:off x="4924272" y="3573871"/>
            <a:ext cx="76081" cy="76081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24" y="23"/>
              </a:cxn>
              <a:cxn ang="0">
                <a:pos x="46" y="33"/>
              </a:cxn>
              <a:cxn ang="0">
                <a:pos x="30" y="36"/>
              </a:cxn>
              <a:cxn ang="0">
                <a:pos x="15" y="40"/>
              </a:cxn>
              <a:cxn ang="0">
                <a:pos x="0" y="46"/>
              </a:cxn>
              <a:cxn ang="0">
                <a:pos x="6" y="31"/>
              </a:cxn>
              <a:cxn ang="0">
                <a:pos x="10" y="16"/>
              </a:cxn>
              <a:cxn ang="0">
                <a:pos x="13" y="0"/>
              </a:cxn>
            </a:cxnLst>
            <a:rect l="0" t="0" r="r" b="b"/>
            <a:pathLst>
              <a:path w="46" h="46">
                <a:moveTo>
                  <a:pt x="13" y="0"/>
                </a:moveTo>
                <a:lnTo>
                  <a:pt x="24" y="23"/>
                </a:lnTo>
                <a:lnTo>
                  <a:pt x="46" y="33"/>
                </a:lnTo>
                <a:lnTo>
                  <a:pt x="30" y="36"/>
                </a:lnTo>
                <a:lnTo>
                  <a:pt x="15" y="40"/>
                </a:lnTo>
                <a:lnTo>
                  <a:pt x="0" y="46"/>
                </a:lnTo>
                <a:lnTo>
                  <a:pt x="6" y="31"/>
                </a:lnTo>
                <a:lnTo>
                  <a:pt x="10" y="16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60" name="Line 260"/>
          <p:cNvSpPr>
            <a:spLocks noChangeShapeType="1"/>
          </p:cNvSpPr>
          <p:nvPr/>
        </p:nvSpPr>
        <p:spPr bwMode="auto">
          <a:xfrm>
            <a:off x="4881270" y="3102498"/>
            <a:ext cx="172010" cy="168702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61" name="Freeform 261"/>
          <p:cNvSpPr>
            <a:spLocks/>
          </p:cNvSpPr>
          <p:nvPr/>
        </p:nvSpPr>
        <p:spPr bwMode="auto">
          <a:xfrm>
            <a:off x="5011931" y="3231506"/>
            <a:ext cx="76081" cy="72773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5" y="15"/>
              </a:cxn>
              <a:cxn ang="0">
                <a:pos x="40" y="30"/>
              </a:cxn>
              <a:cxn ang="0">
                <a:pos x="46" y="44"/>
              </a:cxn>
              <a:cxn ang="0">
                <a:pos x="31" y="38"/>
              </a:cxn>
              <a:cxn ang="0">
                <a:pos x="15" y="33"/>
              </a:cxn>
              <a:cxn ang="0">
                <a:pos x="0" y="32"/>
              </a:cxn>
              <a:cxn ang="0">
                <a:pos x="23" y="21"/>
              </a:cxn>
              <a:cxn ang="0">
                <a:pos x="32" y="0"/>
              </a:cxn>
            </a:cxnLst>
            <a:rect l="0" t="0" r="r" b="b"/>
            <a:pathLst>
              <a:path w="46" h="44">
                <a:moveTo>
                  <a:pt x="32" y="0"/>
                </a:moveTo>
                <a:lnTo>
                  <a:pt x="35" y="15"/>
                </a:lnTo>
                <a:lnTo>
                  <a:pt x="40" y="30"/>
                </a:lnTo>
                <a:lnTo>
                  <a:pt x="46" y="44"/>
                </a:lnTo>
                <a:lnTo>
                  <a:pt x="31" y="38"/>
                </a:lnTo>
                <a:lnTo>
                  <a:pt x="15" y="33"/>
                </a:lnTo>
                <a:lnTo>
                  <a:pt x="0" y="32"/>
                </a:lnTo>
                <a:lnTo>
                  <a:pt x="23" y="21"/>
                </a:lnTo>
                <a:lnTo>
                  <a:pt x="3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62" name="Line 262"/>
          <p:cNvSpPr>
            <a:spLocks noChangeShapeType="1"/>
          </p:cNvSpPr>
          <p:nvPr/>
        </p:nvSpPr>
        <p:spPr bwMode="auto">
          <a:xfrm>
            <a:off x="5385721" y="2594739"/>
            <a:ext cx="525952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63" name="Freeform 263"/>
          <p:cNvSpPr>
            <a:spLocks/>
          </p:cNvSpPr>
          <p:nvPr/>
        </p:nvSpPr>
        <p:spPr bwMode="auto">
          <a:xfrm>
            <a:off x="5893480" y="2556699"/>
            <a:ext cx="62850" cy="7608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9"/>
              </a:cxn>
              <a:cxn ang="0">
                <a:pos x="25" y="17"/>
              </a:cxn>
              <a:cxn ang="0">
                <a:pos x="38" y="23"/>
              </a:cxn>
              <a:cxn ang="0">
                <a:pos x="25" y="29"/>
              </a:cxn>
              <a:cxn ang="0">
                <a:pos x="11" y="36"/>
              </a:cxn>
              <a:cxn ang="0">
                <a:pos x="0" y="46"/>
              </a:cxn>
              <a:cxn ang="0">
                <a:pos x="8" y="23"/>
              </a:cxn>
              <a:cxn ang="0">
                <a:pos x="0" y="0"/>
              </a:cxn>
            </a:cxnLst>
            <a:rect l="0" t="0" r="r" b="b"/>
            <a:pathLst>
              <a:path w="38" h="46">
                <a:moveTo>
                  <a:pt x="0" y="0"/>
                </a:moveTo>
                <a:lnTo>
                  <a:pt x="11" y="9"/>
                </a:lnTo>
                <a:lnTo>
                  <a:pt x="25" y="17"/>
                </a:lnTo>
                <a:lnTo>
                  <a:pt x="38" y="23"/>
                </a:lnTo>
                <a:lnTo>
                  <a:pt x="25" y="29"/>
                </a:lnTo>
                <a:lnTo>
                  <a:pt x="11" y="36"/>
                </a:lnTo>
                <a:lnTo>
                  <a:pt x="0" y="46"/>
                </a:lnTo>
                <a:lnTo>
                  <a:pt x="8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64" name="Line 264"/>
          <p:cNvSpPr>
            <a:spLocks noChangeShapeType="1"/>
          </p:cNvSpPr>
          <p:nvPr/>
        </p:nvSpPr>
        <p:spPr bwMode="auto">
          <a:xfrm>
            <a:off x="5385721" y="3339012"/>
            <a:ext cx="525952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65" name="Freeform 265"/>
          <p:cNvSpPr>
            <a:spLocks/>
          </p:cNvSpPr>
          <p:nvPr/>
        </p:nvSpPr>
        <p:spPr bwMode="auto">
          <a:xfrm>
            <a:off x="5893480" y="3300971"/>
            <a:ext cx="62850" cy="7608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10"/>
              </a:cxn>
              <a:cxn ang="0">
                <a:pos x="25" y="17"/>
              </a:cxn>
              <a:cxn ang="0">
                <a:pos x="38" y="23"/>
              </a:cxn>
              <a:cxn ang="0">
                <a:pos x="25" y="30"/>
              </a:cxn>
              <a:cxn ang="0">
                <a:pos x="11" y="37"/>
              </a:cxn>
              <a:cxn ang="0">
                <a:pos x="0" y="46"/>
              </a:cxn>
              <a:cxn ang="0">
                <a:pos x="8" y="23"/>
              </a:cxn>
              <a:cxn ang="0">
                <a:pos x="0" y="0"/>
              </a:cxn>
            </a:cxnLst>
            <a:rect l="0" t="0" r="r" b="b"/>
            <a:pathLst>
              <a:path w="38" h="46">
                <a:moveTo>
                  <a:pt x="0" y="0"/>
                </a:moveTo>
                <a:lnTo>
                  <a:pt x="11" y="10"/>
                </a:lnTo>
                <a:lnTo>
                  <a:pt x="25" y="17"/>
                </a:lnTo>
                <a:lnTo>
                  <a:pt x="38" y="23"/>
                </a:lnTo>
                <a:lnTo>
                  <a:pt x="25" y="30"/>
                </a:lnTo>
                <a:lnTo>
                  <a:pt x="11" y="37"/>
                </a:lnTo>
                <a:lnTo>
                  <a:pt x="0" y="46"/>
                </a:lnTo>
                <a:lnTo>
                  <a:pt x="8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66" name="Line 266"/>
          <p:cNvSpPr>
            <a:spLocks noChangeShapeType="1"/>
          </p:cNvSpPr>
          <p:nvPr/>
        </p:nvSpPr>
        <p:spPr bwMode="auto">
          <a:xfrm flipH="1">
            <a:off x="5423762" y="2642703"/>
            <a:ext cx="52760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67" name="Freeform 267"/>
          <p:cNvSpPr>
            <a:spLocks/>
          </p:cNvSpPr>
          <p:nvPr/>
        </p:nvSpPr>
        <p:spPr bwMode="auto">
          <a:xfrm>
            <a:off x="5379105" y="2604663"/>
            <a:ext cx="64504" cy="76081"/>
          </a:xfrm>
          <a:custGeom>
            <a:avLst/>
            <a:gdLst/>
            <a:ahLst/>
            <a:cxnLst>
              <a:cxn ang="0">
                <a:pos x="39" y="0"/>
              </a:cxn>
              <a:cxn ang="0">
                <a:pos x="32" y="23"/>
              </a:cxn>
              <a:cxn ang="0">
                <a:pos x="39" y="46"/>
              </a:cxn>
              <a:cxn ang="0">
                <a:pos x="21" y="32"/>
              </a:cxn>
              <a:cxn ang="0">
                <a:pos x="0" y="23"/>
              </a:cxn>
              <a:cxn ang="0">
                <a:pos x="21" y="12"/>
              </a:cxn>
              <a:cxn ang="0">
                <a:pos x="39" y="0"/>
              </a:cxn>
            </a:cxnLst>
            <a:rect l="0" t="0" r="r" b="b"/>
            <a:pathLst>
              <a:path w="39" h="46">
                <a:moveTo>
                  <a:pt x="39" y="0"/>
                </a:moveTo>
                <a:lnTo>
                  <a:pt x="32" y="23"/>
                </a:lnTo>
                <a:lnTo>
                  <a:pt x="39" y="46"/>
                </a:lnTo>
                <a:lnTo>
                  <a:pt x="21" y="32"/>
                </a:lnTo>
                <a:lnTo>
                  <a:pt x="0" y="23"/>
                </a:lnTo>
                <a:lnTo>
                  <a:pt x="21" y="12"/>
                </a:lnTo>
                <a:lnTo>
                  <a:pt x="39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68" name="Line 268"/>
          <p:cNvSpPr>
            <a:spLocks noChangeShapeType="1"/>
          </p:cNvSpPr>
          <p:nvPr/>
        </p:nvSpPr>
        <p:spPr bwMode="auto">
          <a:xfrm flipH="1">
            <a:off x="5423762" y="3395245"/>
            <a:ext cx="52760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69" name="Freeform 269"/>
          <p:cNvSpPr>
            <a:spLocks/>
          </p:cNvSpPr>
          <p:nvPr/>
        </p:nvSpPr>
        <p:spPr bwMode="auto">
          <a:xfrm>
            <a:off x="5379105" y="3357205"/>
            <a:ext cx="64504" cy="72773"/>
          </a:xfrm>
          <a:custGeom>
            <a:avLst/>
            <a:gdLst/>
            <a:ahLst/>
            <a:cxnLst>
              <a:cxn ang="0">
                <a:pos x="39" y="0"/>
              </a:cxn>
              <a:cxn ang="0">
                <a:pos x="32" y="23"/>
              </a:cxn>
              <a:cxn ang="0">
                <a:pos x="39" y="44"/>
              </a:cxn>
              <a:cxn ang="0">
                <a:pos x="21" y="32"/>
              </a:cxn>
              <a:cxn ang="0">
                <a:pos x="0" y="23"/>
              </a:cxn>
              <a:cxn ang="0">
                <a:pos x="21" y="12"/>
              </a:cxn>
              <a:cxn ang="0">
                <a:pos x="39" y="0"/>
              </a:cxn>
            </a:cxnLst>
            <a:rect l="0" t="0" r="r" b="b"/>
            <a:pathLst>
              <a:path w="39" h="44">
                <a:moveTo>
                  <a:pt x="39" y="0"/>
                </a:moveTo>
                <a:lnTo>
                  <a:pt x="32" y="23"/>
                </a:lnTo>
                <a:lnTo>
                  <a:pt x="39" y="44"/>
                </a:lnTo>
                <a:lnTo>
                  <a:pt x="21" y="32"/>
                </a:lnTo>
                <a:lnTo>
                  <a:pt x="0" y="23"/>
                </a:lnTo>
                <a:lnTo>
                  <a:pt x="21" y="12"/>
                </a:lnTo>
                <a:lnTo>
                  <a:pt x="39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0" name="Line 270"/>
          <p:cNvSpPr>
            <a:spLocks noChangeShapeType="1"/>
          </p:cNvSpPr>
          <p:nvPr/>
        </p:nvSpPr>
        <p:spPr bwMode="auto">
          <a:xfrm>
            <a:off x="6040680" y="2720439"/>
            <a:ext cx="1654" cy="489566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1" name="Freeform 271"/>
          <p:cNvSpPr>
            <a:spLocks/>
          </p:cNvSpPr>
          <p:nvPr/>
        </p:nvSpPr>
        <p:spPr bwMode="auto">
          <a:xfrm>
            <a:off x="6002640" y="3190157"/>
            <a:ext cx="77735" cy="62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" y="8"/>
              </a:cxn>
              <a:cxn ang="0">
                <a:pos x="47" y="0"/>
              </a:cxn>
              <a:cxn ang="0">
                <a:pos x="33" y="19"/>
              </a:cxn>
              <a:cxn ang="0">
                <a:pos x="23" y="38"/>
              </a:cxn>
              <a:cxn ang="0">
                <a:pos x="14" y="19"/>
              </a:cxn>
              <a:cxn ang="0">
                <a:pos x="0" y="0"/>
              </a:cxn>
            </a:cxnLst>
            <a:rect l="0" t="0" r="r" b="b"/>
            <a:pathLst>
              <a:path w="47" h="38">
                <a:moveTo>
                  <a:pt x="0" y="0"/>
                </a:moveTo>
                <a:lnTo>
                  <a:pt x="23" y="8"/>
                </a:lnTo>
                <a:lnTo>
                  <a:pt x="47" y="0"/>
                </a:lnTo>
                <a:lnTo>
                  <a:pt x="33" y="19"/>
                </a:lnTo>
                <a:lnTo>
                  <a:pt x="23" y="38"/>
                </a:lnTo>
                <a:lnTo>
                  <a:pt x="14" y="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2" name="Line 272"/>
          <p:cNvSpPr>
            <a:spLocks noChangeShapeType="1"/>
          </p:cNvSpPr>
          <p:nvPr/>
        </p:nvSpPr>
        <p:spPr bwMode="auto">
          <a:xfrm flipV="1">
            <a:off x="6088645" y="2763441"/>
            <a:ext cx="1654" cy="47468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3" name="Freeform 273"/>
          <p:cNvSpPr>
            <a:spLocks/>
          </p:cNvSpPr>
          <p:nvPr/>
        </p:nvSpPr>
        <p:spPr bwMode="auto">
          <a:xfrm>
            <a:off x="6050604" y="2715477"/>
            <a:ext cx="77735" cy="66158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33" y="21"/>
              </a:cxn>
              <a:cxn ang="0">
                <a:pos x="47" y="40"/>
              </a:cxn>
              <a:cxn ang="0">
                <a:pos x="23" y="32"/>
              </a:cxn>
              <a:cxn ang="0">
                <a:pos x="0" y="40"/>
              </a:cxn>
              <a:cxn ang="0">
                <a:pos x="14" y="21"/>
              </a:cxn>
              <a:cxn ang="0">
                <a:pos x="23" y="0"/>
              </a:cxn>
            </a:cxnLst>
            <a:rect l="0" t="0" r="r" b="b"/>
            <a:pathLst>
              <a:path w="47" h="40">
                <a:moveTo>
                  <a:pt x="23" y="0"/>
                </a:moveTo>
                <a:lnTo>
                  <a:pt x="33" y="21"/>
                </a:lnTo>
                <a:lnTo>
                  <a:pt x="47" y="40"/>
                </a:lnTo>
                <a:lnTo>
                  <a:pt x="23" y="32"/>
                </a:lnTo>
                <a:lnTo>
                  <a:pt x="0" y="40"/>
                </a:lnTo>
                <a:lnTo>
                  <a:pt x="14" y="21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4" name="Line 274"/>
          <p:cNvSpPr>
            <a:spLocks noChangeShapeType="1"/>
          </p:cNvSpPr>
          <p:nvPr/>
        </p:nvSpPr>
        <p:spPr bwMode="auto">
          <a:xfrm>
            <a:off x="4403282" y="3515983"/>
            <a:ext cx="1654" cy="49122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5" name="Freeform 275"/>
          <p:cNvSpPr>
            <a:spLocks/>
          </p:cNvSpPr>
          <p:nvPr/>
        </p:nvSpPr>
        <p:spPr bwMode="auto">
          <a:xfrm>
            <a:off x="4365241" y="3989009"/>
            <a:ext cx="79389" cy="62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" y="8"/>
              </a:cxn>
              <a:cxn ang="0">
                <a:pos x="48" y="0"/>
              </a:cxn>
              <a:cxn ang="0">
                <a:pos x="34" y="17"/>
              </a:cxn>
              <a:cxn ang="0">
                <a:pos x="23" y="38"/>
              </a:cxn>
              <a:cxn ang="0">
                <a:pos x="14" y="17"/>
              </a:cxn>
              <a:cxn ang="0">
                <a:pos x="0" y="0"/>
              </a:cxn>
            </a:cxnLst>
            <a:rect l="0" t="0" r="r" b="b"/>
            <a:pathLst>
              <a:path w="48" h="38">
                <a:moveTo>
                  <a:pt x="0" y="0"/>
                </a:moveTo>
                <a:lnTo>
                  <a:pt x="23" y="8"/>
                </a:lnTo>
                <a:lnTo>
                  <a:pt x="48" y="0"/>
                </a:lnTo>
                <a:lnTo>
                  <a:pt x="34" y="17"/>
                </a:lnTo>
                <a:lnTo>
                  <a:pt x="23" y="38"/>
                </a:lnTo>
                <a:lnTo>
                  <a:pt x="14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6" name="Line 276"/>
          <p:cNvSpPr>
            <a:spLocks noChangeShapeType="1"/>
          </p:cNvSpPr>
          <p:nvPr/>
        </p:nvSpPr>
        <p:spPr bwMode="auto">
          <a:xfrm>
            <a:off x="5175671" y="3515983"/>
            <a:ext cx="1654" cy="49122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7" name="Freeform 277"/>
          <p:cNvSpPr>
            <a:spLocks/>
          </p:cNvSpPr>
          <p:nvPr/>
        </p:nvSpPr>
        <p:spPr bwMode="auto">
          <a:xfrm>
            <a:off x="5139284" y="3989009"/>
            <a:ext cx="77735" cy="62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" y="8"/>
              </a:cxn>
              <a:cxn ang="0">
                <a:pos x="47" y="0"/>
              </a:cxn>
              <a:cxn ang="0">
                <a:pos x="33" y="17"/>
              </a:cxn>
              <a:cxn ang="0">
                <a:pos x="22" y="38"/>
              </a:cxn>
              <a:cxn ang="0">
                <a:pos x="13" y="17"/>
              </a:cxn>
              <a:cxn ang="0">
                <a:pos x="0" y="0"/>
              </a:cxn>
            </a:cxnLst>
            <a:rect l="0" t="0" r="r" b="b"/>
            <a:pathLst>
              <a:path w="47" h="38">
                <a:moveTo>
                  <a:pt x="0" y="0"/>
                </a:moveTo>
                <a:lnTo>
                  <a:pt x="22" y="8"/>
                </a:lnTo>
                <a:lnTo>
                  <a:pt x="47" y="0"/>
                </a:lnTo>
                <a:lnTo>
                  <a:pt x="33" y="17"/>
                </a:lnTo>
                <a:lnTo>
                  <a:pt x="22" y="38"/>
                </a:lnTo>
                <a:lnTo>
                  <a:pt x="13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8" name="Line 278"/>
          <p:cNvSpPr>
            <a:spLocks noChangeShapeType="1"/>
          </p:cNvSpPr>
          <p:nvPr/>
        </p:nvSpPr>
        <p:spPr bwMode="auto">
          <a:xfrm flipV="1">
            <a:off x="4459516" y="3558985"/>
            <a:ext cx="1654" cy="477988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9" name="Freeform 279"/>
          <p:cNvSpPr>
            <a:spLocks/>
          </p:cNvSpPr>
          <p:nvPr/>
        </p:nvSpPr>
        <p:spPr bwMode="auto">
          <a:xfrm>
            <a:off x="4421475" y="3511021"/>
            <a:ext cx="77735" cy="69465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29" y="14"/>
              </a:cxn>
              <a:cxn ang="0">
                <a:pos x="38" y="29"/>
              </a:cxn>
              <a:cxn ang="0">
                <a:pos x="47" y="42"/>
              </a:cxn>
              <a:cxn ang="0">
                <a:pos x="23" y="32"/>
              </a:cxn>
              <a:cxn ang="0">
                <a:pos x="0" y="42"/>
              </a:cxn>
              <a:cxn ang="0">
                <a:pos x="14" y="22"/>
              </a:cxn>
              <a:cxn ang="0">
                <a:pos x="23" y="0"/>
              </a:cxn>
            </a:cxnLst>
            <a:rect l="0" t="0" r="r" b="b"/>
            <a:pathLst>
              <a:path w="47" h="42">
                <a:moveTo>
                  <a:pt x="23" y="0"/>
                </a:moveTo>
                <a:lnTo>
                  <a:pt x="29" y="14"/>
                </a:lnTo>
                <a:lnTo>
                  <a:pt x="38" y="29"/>
                </a:lnTo>
                <a:lnTo>
                  <a:pt x="47" y="42"/>
                </a:lnTo>
                <a:lnTo>
                  <a:pt x="23" y="32"/>
                </a:lnTo>
                <a:lnTo>
                  <a:pt x="0" y="42"/>
                </a:lnTo>
                <a:lnTo>
                  <a:pt x="14" y="22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5" name="Line 295"/>
          <p:cNvSpPr>
            <a:spLocks noChangeShapeType="1"/>
          </p:cNvSpPr>
          <p:nvPr/>
        </p:nvSpPr>
        <p:spPr bwMode="auto">
          <a:xfrm flipV="1">
            <a:off x="5226943" y="3558985"/>
            <a:ext cx="1654" cy="477988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6" name="Freeform 296"/>
          <p:cNvSpPr>
            <a:spLocks/>
          </p:cNvSpPr>
          <p:nvPr/>
        </p:nvSpPr>
        <p:spPr bwMode="auto">
          <a:xfrm>
            <a:off x="5187248" y="3511021"/>
            <a:ext cx="77735" cy="6946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33" y="22"/>
              </a:cxn>
              <a:cxn ang="0">
                <a:pos x="47" y="42"/>
              </a:cxn>
              <a:cxn ang="0">
                <a:pos x="24" y="32"/>
              </a:cxn>
              <a:cxn ang="0">
                <a:pos x="0" y="42"/>
              </a:cxn>
              <a:cxn ang="0">
                <a:pos x="13" y="22"/>
              </a:cxn>
              <a:cxn ang="0">
                <a:pos x="24" y="0"/>
              </a:cxn>
            </a:cxnLst>
            <a:rect l="0" t="0" r="r" b="b"/>
            <a:pathLst>
              <a:path w="47" h="42">
                <a:moveTo>
                  <a:pt x="24" y="0"/>
                </a:moveTo>
                <a:lnTo>
                  <a:pt x="33" y="22"/>
                </a:lnTo>
                <a:lnTo>
                  <a:pt x="47" y="42"/>
                </a:lnTo>
                <a:lnTo>
                  <a:pt x="24" y="32"/>
                </a:lnTo>
                <a:lnTo>
                  <a:pt x="0" y="42"/>
                </a:lnTo>
                <a:lnTo>
                  <a:pt x="13" y="22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7" name="Line 297"/>
          <p:cNvSpPr>
            <a:spLocks noChangeShapeType="1"/>
          </p:cNvSpPr>
          <p:nvPr/>
        </p:nvSpPr>
        <p:spPr bwMode="auto">
          <a:xfrm>
            <a:off x="6040680" y="3506059"/>
            <a:ext cx="1654" cy="487912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8" name="Freeform 298"/>
          <p:cNvSpPr>
            <a:spLocks/>
          </p:cNvSpPr>
          <p:nvPr/>
        </p:nvSpPr>
        <p:spPr bwMode="auto">
          <a:xfrm>
            <a:off x="6002640" y="3975778"/>
            <a:ext cx="77735" cy="6450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" y="8"/>
              </a:cxn>
              <a:cxn ang="0">
                <a:pos x="47" y="0"/>
              </a:cxn>
              <a:cxn ang="0">
                <a:pos x="38" y="11"/>
              </a:cxn>
              <a:cxn ang="0">
                <a:pos x="29" y="25"/>
              </a:cxn>
              <a:cxn ang="0">
                <a:pos x="23" y="39"/>
              </a:cxn>
              <a:cxn ang="0">
                <a:pos x="17" y="25"/>
              </a:cxn>
              <a:cxn ang="0">
                <a:pos x="9" y="11"/>
              </a:cxn>
              <a:cxn ang="0">
                <a:pos x="0" y="0"/>
              </a:cxn>
            </a:cxnLst>
            <a:rect l="0" t="0" r="r" b="b"/>
            <a:pathLst>
              <a:path w="47" h="39">
                <a:moveTo>
                  <a:pt x="0" y="0"/>
                </a:moveTo>
                <a:lnTo>
                  <a:pt x="23" y="8"/>
                </a:lnTo>
                <a:lnTo>
                  <a:pt x="47" y="0"/>
                </a:lnTo>
                <a:lnTo>
                  <a:pt x="38" y="11"/>
                </a:lnTo>
                <a:lnTo>
                  <a:pt x="29" y="25"/>
                </a:lnTo>
                <a:lnTo>
                  <a:pt x="23" y="39"/>
                </a:lnTo>
                <a:lnTo>
                  <a:pt x="17" y="25"/>
                </a:lnTo>
                <a:lnTo>
                  <a:pt x="9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9" name="Line 299"/>
          <p:cNvSpPr>
            <a:spLocks noChangeShapeType="1"/>
          </p:cNvSpPr>
          <p:nvPr/>
        </p:nvSpPr>
        <p:spPr bwMode="auto">
          <a:xfrm flipV="1">
            <a:off x="6088645" y="3547408"/>
            <a:ext cx="1654" cy="47633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0" name="Freeform 300"/>
          <p:cNvSpPr>
            <a:spLocks/>
          </p:cNvSpPr>
          <p:nvPr/>
        </p:nvSpPr>
        <p:spPr bwMode="auto">
          <a:xfrm>
            <a:off x="6050604" y="3499444"/>
            <a:ext cx="77735" cy="67811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33" y="21"/>
              </a:cxn>
              <a:cxn ang="0">
                <a:pos x="47" y="41"/>
              </a:cxn>
              <a:cxn ang="0">
                <a:pos x="23" y="33"/>
              </a:cxn>
              <a:cxn ang="0">
                <a:pos x="0" y="41"/>
              </a:cxn>
              <a:cxn ang="0">
                <a:pos x="14" y="21"/>
              </a:cxn>
              <a:cxn ang="0">
                <a:pos x="23" y="0"/>
              </a:cxn>
            </a:cxnLst>
            <a:rect l="0" t="0" r="r" b="b"/>
            <a:pathLst>
              <a:path w="47" h="41">
                <a:moveTo>
                  <a:pt x="23" y="0"/>
                </a:moveTo>
                <a:lnTo>
                  <a:pt x="33" y="21"/>
                </a:lnTo>
                <a:lnTo>
                  <a:pt x="47" y="41"/>
                </a:lnTo>
                <a:lnTo>
                  <a:pt x="23" y="33"/>
                </a:lnTo>
                <a:lnTo>
                  <a:pt x="0" y="41"/>
                </a:lnTo>
                <a:lnTo>
                  <a:pt x="14" y="21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1" name="Line 301"/>
          <p:cNvSpPr>
            <a:spLocks noChangeShapeType="1"/>
          </p:cNvSpPr>
          <p:nvPr/>
        </p:nvSpPr>
        <p:spPr bwMode="auto">
          <a:xfrm>
            <a:off x="6146533" y="3468019"/>
            <a:ext cx="145547" cy="142239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2" name="Freeform 302"/>
          <p:cNvSpPr>
            <a:spLocks/>
          </p:cNvSpPr>
          <p:nvPr/>
        </p:nvSpPr>
        <p:spPr bwMode="auto">
          <a:xfrm>
            <a:off x="6249077" y="3568909"/>
            <a:ext cx="76081" cy="76081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36" y="16"/>
              </a:cxn>
              <a:cxn ang="0">
                <a:pos x="40" y="31"/>
              </a:cxn>
              <a:cxn ang="0">
                <a:pos x="46" y="46"/>
              </a:cxn>
              <a:cxn ang="0">
                <a:pos x="32" y="40"/>
              </a:cxn>
              <a:cxn ang="0">
                <a:pos x="16" y="36"/>
              </a:cxn>
              <a:cxn ang="0">
                <a:pos x="0" y="32"/>
              </a:cxn>
              <a:cxn ang="0">
                <a:pos x="23" y="22"/>
              </a:cxn>
              <a:cxn ang="0">
                <a:pos x="34" y="0"/>
              </a:cxn>
            </a:cxnLst>
            <a:rect l="0" t="0" r="r" b="b"/>
            <a:pathLst>
              <a:path w="46" h="46">
                <a:moveTo>
                  <a:pt x="34" y="0"/>
                </a:moveTo>
                <a:lnTo>
                  <a:pt x="36" y="16"/>
                </a:lnTo>
                <a:lnTo>
                  <a:pt x="40" y="31"/>
                </a:lnTo>
                <a:lnTo>
                  <a:pt x="46" y="46"/>
                </a:lnTo>
                <a:lnTo>
                  <a:pt x="32" y="40"/>
                </a:lnTo>
                <a:lnTo>
                  <a:pt x="16" y="36"/>
                </a:lnTo>
                <a:lnTo>
                  <a:pt x="0" y="32"/>
                </a:lnTo>
                <a:lnTo>
                  <a:pt x="23" y="22"/>
                </a:lnTo>
                <a:lnTo>
                  <a:pt x="34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3" name="Line 303"/>
          <p:cNvSpPr>
            <a:spLocks noChangeShapeType="1"/>
          </p:cNvSpPr>
          <p:nvPr/>
        </p:nvSpPr>
        <p:spPr bwMode="auto">
          <a:xfrm flipH="1">
            <a:off x="5832284" y="2687360"/>
            <a:ext cx="152162" cy="1488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4" name="Freeform 304"/>
          <p:cNvSpPr>
            <a:spLocks/>
          </p:cNvSpPr>
          <p:nvPr/>
        </p:nvSpPr>
        <p:spPr bwMode="auto">
          <a:xfrm>
            <a:off x="5800859" y="2796520"/>
            <a:ext cx="74427" cy="72773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23" y="21"/>
              </a:cxn>
              <a:cxn ang="0">
                <a:pos x="45" y="32"/>
              </a:cxn>
              <a:cxn ang="0">
                <a:pos x="30" y="34"/>
              </a:cxn>
              <a:cxn ang="0">
                <a:pos x="13" y="38"/>
              </a:cxn>
              <a:cxn ang="0">
                <a:pos x="0" y="44"/>
              </a:cxn>
              <a:cxn ang="0">
                <a:pos x="6" y="30"/>
              </a:cxn>
              <a:cxn ang="0">
                <a:pos x="10" y="15"/>
              </a:cxn>
              <a:cxn ang="0">
                <a:pos x="12" y="0"/>
              </a:cxn>
            </a:cxnLst>
            <a:rect l="0" t="0" r="r" b="b"/>
            <a:pathLst>
              <a:path w="45" h="44">
                <a:moveTo>
                  <a:pt x="12" y="0"/>
                </a:moveTo>
                <a:lnTo>
                  <a:pt x="23" y="21"/>
                </a:lnTo>
                <a:lnTo>
                  <a:pt x="45" y="32"/>
                </a:lnTo>
                <a:lnTo>
                  <a:pt x="30" y="34"/>
                </a:lnTo>
                <a:lnTo>
                  <a:pt x="13" y="38"/>
                </a:lnTo>
                <a:lnTo>
                  <a:pt x="0" y="44"/>
                </a:lnTo>
                <a:lnTo>
                  <a:pt x="6" y="30"/>
                </a:lnTo>
                <a:lnTo>
                  <a:pt x="10" y="15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5" name="Line 305"/>
          <p:cNvSpPr>
            <a:spLocks noChangeShapeType="1"/>
          </p:cNvSpPr>
          <p:nvPr/>
        </p:nvSpPr>
        <p:spPr bwMode="auto">
          <a:xfrm flipH="1" flipV="1">
            <a:off x="5810783" y="3094229"/>
            <a:ext cx="168702" cy="16539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6" name="Freeform 306"/>
          <p:cNvSpPr>
            <a:spLocks/>
          </p:cNvSpPr>
          <p:nvPr/>
        </p:nvSpPr>
        <p:spPr bwMode="auto">
          <a:xfrm>
            <a:off x="5774396" y="3061150"/>
            <a:ext cx="76081" cy="7442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6"/>
              </a:cxn>
              <a:cxn ang="0">
                <a:pos x="31" y="11"/>
              </a:cxn>
              <a:cxn ang="0">
                <a:pos x="46" y="13"/>
              </a:cxn>
              <a:cxn ang="0">
                <a:pos x="25" y="23"/>
              </a:cxn>
              <a:cxn ang="0">
                <a:pos x="14" y="45"/>
              </a:cxn>
              <a:cxn ang="0">
                <a:pos x="11" y="29"/>
              </a:cxn>
              <a:cxn ang="0">
                <a:pos x="6" y="14"/>
              </a:cxn>
              <a:cxn ang="0">
                <a:pos x="0" y="0"/>
              </a:cxn>
            </a:cxnLst>
            <a:rect l="0" t="0" r="r" b="b"/>
            <a:pathLst>
              <a:path w="46" h="45">
                <a:moveTo>
                  <a:pt x="0" y="0"/>
                </a:moveTo>
                <a:lnTo>
                  <a:pt x="16" y="6"/>
                </a:lnTo>
                <a:lnTo>
                  <a:pt x="31" y="11"/>
                </a:lnTo>
                <a:lnTo>
                  <a:pt x="46" y="13"/>
                </a:lnTo>
                <a:lnTo>
                  <a:pt x="25" y="23"/>
                </a:lnTo>
                <a:lnTo>
                  <a:pt x="14" y="45"/>
                </a:lnTo>
                <a:lnTo>
                  <a:pt x="11" y="29"/>
                </a:lnTo>
                <a:lnTo>
                  <a:pt x="6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7" name="Line 307"/>
          <p:cNvSpPr>
            <a:spLocks noChangeShapeType="1"/>
          </p:cNvSpPr>
          <p:nvPr/>
        </p:nvSpPr>
        <p:spPr bwMode="auto">
          <a:xfrm flipV="1">
            <a:off x="6186227" y="3157078"/>
            <a:ext cx="147200" cy="142239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8" name="Freeform 308"/>
          <p:cNvSpPr>
            <a:spLocks/>
          </p:cNvSpPr>
          <p:nvPr/>
        </p:nvSpPr>
        <p:spPr bwMode="auto">
          <a:xfrm>
            <a:off x="6290425" y="3122346"/>
            <a:ext cx="76081" cy="76081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40" y="15"/>
              </a:cxn>
              <a:cxn ang="0">
                <a:pos x="35" y="31"/>
              </a:cxn>
              <a:cxn ang="0">
                <a:pos x="33" y="46"/>
              </a:cxn>
              <a:cxn ang="0">
                <a:pos x="23" y="24"/>
              </a:cxn>
              <a:cxn ang="0">
                <a:pos x="0" y="14"/>
              </a:cxn>
              <a:cxn ang="0">
                <a:pos x="15" y="11"/>
              </a:cxn>
              <a:cxn ang="0">
                <a:pos x="32" y="6"/>
              </a:cxn>
              <a:cxn ang="0">
                <a:pos x="46" y="0"/>
              </a:cxn>
            </a:cxnLst>
            <a:rect l="0" t="0" r="r" b="b"/>
            <a:pathLst>
              <a:path w="46" h="46">
                <a:moveTo>
                  <a:pt x="46" y="0"/>
                </a:moveTo>
                <a:lnTo>
                  <a:pt x="40" y="15"/>
                </a:lnTo>
                <a:lnTo>
                  <a:pt x="35" y="31"/>
                </a:lnTo>
                <a:lnTo>
                  <a:pt x="33" y="46"/>
                </a:lnTo>
                <a:lnTo>
                  <a:pt x="23" y="24"/>
                </a:lnTo>
                <a:lnTo>
                  <a:pt x="0" y="14"/>
                </a:lnTo>
                <a:lnTo>
                  <a:pt x="15" y="11"/>
                </a:lnTo>
                <a:lnTo>
                  <a:pt x="32" y="6"/>
                </a:lnTo>
                <a:lnTo>
                  <a:pt x="4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9" name="Line 309"/>
          <p:cNvSpPr>
            <a:spLocks noChangeShapeType="1"/>
          </p:cNvSpPr>
          <p:nvPr/>
        </p:nvSpPr>
        <p:spPr bwMode="auto">
          <a:xfrm>
            <a:off x="6181265" y="4184174"/>
            <a:ext cx="21005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0" name="Freeform 310"/>
          <p:cNvSpPr>
            <a:spLocks/>
          </p:cNvSpPr>
          <p:nvPr/>
        </p:nvSpPr>
        <p:spPr bwMode="auto">
          <a:xfrm>
            <a:off x="6383046" y="4146133"/>
            <a:ext cx="64504" cy="7608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9"/>
              </a:cxn>
              <a:cxn ang="0">
                <a:pos x="25" y="17"/>
              </a:cxn>
              <a:cxn ang="0">
                <a:pos x="39" y="23"/>
              </a:cxn>
              <a:cxn ang="0">
                <a:pos x="25" y="29"/>
              </a:cxn>
              <a:cxn ang="0">
                <a:pos x="11" y="36"/>
              </a:cxn>
              <a:cxn ang="0">
                <a:pos x="0" y="46"/>
              </a:cxn>
              <a:cxn ang="0">
                <a:pos x="8" y="23"/>
              </a:cxn>
              <a:cxn ang="0">
                <a:pos x="0" y="0"/>
              </a:cxn>
            </a:cxnLst>
            <a:rect l="0" t="0" r="r" b="b"/>
            <a:pathLst>
              <a:path w="39" h="46">
                <a:moveTo>
                  <a:pt x="0" y="0"/>
                </a:moveTo>
                <a:lnTo>
                  <a:pt x="11" y="9"/>
                </a:lnTo>
                <a:lnTo>
                  <a:pt x="25" y="17"/>
                </a:lnTo>
                <a:lnTo>
                  <a:pt x="39" y="23"/>
                </a:lnTo>
                <a:lnTo>
                  <a:pt x="25" y="29"/>
                </a:lnTo>
                <a:lnTo>
                  <a:pt x="11" y="36"/>
                </a:lnTo>
                <a:lnTo>
                  <a:pt x="0" y="46"/>
                </a:lnTo>
                <a:lnTo>
                  <a:pt x="8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1" name="Line 311"/>
          <p:cNvSpPr>
            <a:spLocks noChangeShapeType="1"/>
          </p:cNvSpPr>
          <p:nvPr/>
        </p:nvSpPr>
        <p:spPr bwMode="auto">
          <a:xfrm>
            <a:off x="6146533" y="4266871"/>
            <a:ext cx="145547" cy="142239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2" name="Freeform 312"/>
          <p:cNvSpPr>
            <a:spLocks/>
          </p:cNvSpPr>
          <p:nvPr/>
        </p:nvSpPr>
        <p:spPr bwMode="auto">
          <a:xfrm>
            <a:off x="6249077" y="4367761"/>
            <a:ext cx="76081" cy="72773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36" y="15"/>
              </a:cxn>
              <a:cxn ang="0">
                <a:pos x="40" y="29"/>
              </a:cxn>
              <a:cxn ang="0">
                <a:pos x="46" y="44"/>
              </a:cxn>
              <a:cxn ang="0">
                <a:pos x="32" y="38"/>
              </a:cxn>
              <a:cxn ang="0">
                <a:pos x="16" y="34"/>
              </a:cxn>
              <a:cxn ang="0">
                <a:pos x="0" y="32"/>
              </a:cxn>
              <a:cxn ang="0">
                <a:pos x="23" y="22"/>
              </a:cxn>
              <a:cxn ang="0">
                <a:pos x="34" y="0"/>
              </a:cxn>
            </a:cxnLst>
            <a:rect l="0" t="0" r="r" b="b"/>
            <a:pathLst>
              <a:path w="46" h="44">
                <a:moveTo>
                  <a:pt x="34" y="0"/>
                </a:moveTo>
                <a:lnTo>
                  <a:pt x="36" y="15"/>
                </a:lnTo>
                <a:lnTo>
                  <a:pt x="40" y="29"/>
                </a:lnTo>
                <a:lnTo>
                  <a:pt x="46" y="44"/>
                </a:lnTo>
                <a:lnTo>
                  <a:pt x="32" y="38"/>
                </a:lnTo>
                <a:lnTo>
                  <a:pt x="16" y="34"/>
                </a:lnTo>
                <a:lnTo>
                  <a:pt x="0" y="32"/>
                </a:lnTo>
                <a:lnTo>
                  <a:pt x="23" y="22"/>
                </a:lnTo>
                <a:lnTo>
                  <a:pt x="34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3" name="Line 313"/>
          <p:cNvSpPr>
            <a:spLocks noChangeShapeType="1"/>
          </p:cNvSpPr>
          <p:nvPr/>
        </p:nvSpPr>
        <p:spPr bwMode="auto">
          <a:xfrm flipV="1">
            <a:off x="6186227" y="3954277"/>
            <a:ext cx="147200" cy="140585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4" name="Freeform 314"/>
          <p:cNvSpPr>
            <a:spLocks/>
          </p:cNvSpPr>
          <p:nvPr/>
        </p:nvSpPr>
        <p:spPr bwMode="auto">
          <a:xfrm>
            <a:off x="6290425" y="3921198"/>
            <a:ext cx="76081" cy="72773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40" y="15"/>
              </a:cxn>
              <a:cxn ang="0">
                <a:pos x="35" y="29"/>
              </a:cxn>
              <a:cxn ang="0">
                <a:pos x="33" y="44"/>
              </a:cxn>
              <a:cxn ang="0">
                <a:pos x="23" y="23"/>
              </a:cxn>
              <a:cxn ang="0">
                <a:pos x="0" y="12"/>
              </a:cxn>
              <a:cxn ang="0">
                <a:pos x="15" y="10"/>
              </a:cxn>
              <a:cxn ang="0">
                <a:pos x="32" y="6"/>
              </a:cxn>
              <a:cxn ang="0">
                <a:pos x="46" y="0"/>
              </a:cxn>
            </a:cxnLst>
            <a:rect l="0" t="0" r="r" b="b"/>
            <a:pathLst>
              <a:path w="46" h="44">
                <a:moveTo>
                  <a:pt x="46" y="0"/>
                </a:moveTo>
                <a:lnTo>
                  <a:pt x="40" y="15"/>
                </a:lnTo>
                <a:lnTo>
                  <a:pt x="35" y="29"/>
                </a:lnTo>
                <a:lnTo>
                  <a:pt x="33" y="44"/>
                </a:lnTo>
                <a:lnTo>
                  <a:pt x="23" y="23"/>
                </a:lnTo>
                <a:lnTo>
                  <a:pt x="0" y="12"/>
                </a:lnTo>
                <a:lnTo>
                  <a:pt x="15" y="10"/>
                </a:lnTo>
                <a:lnTo>
                  <a:pt x="32" y="6"/>
                </a:lnTo>
                <a:lnTo>
                  <a:pt x="4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5" name="Line 315"/>
          <p:cNvSpPr>
            <a:spLocks noChangeShapeType="1"/>
          </p:cNvSpPr>
          <p:nvPr/>
        </p:nvSpPr>
        <p:spPr bwMode="auto">
          <a:xfrm>
            <a:off x="6181265" y="2606317"/>
            <a:ext cx="21005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6" name="Freeform 316"/>
          <p:cNvSpPr>
            <a:spLocks/>
          </p:cNvSpPr>
          <p:nvPr/>
        </p:nvSpPr>
        <p:spPr bwMode="auto">
          <a:xfrm>
            <a:off x="6383046" y="2568276"/>
            <a:ext cx="64504" cy="7442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10"/>
              </a:cxn>
              <a:cxn ang="0">
                <a:pos x="25" y="17"/>
              </a:cxn>
              <a:cxn ang="0">
                <a:pos x="39" y="23"/>
              </a:cxn>
              <a:cxn ang="0">
                <a:pos x="11" y="36"/>
              </a:cxn>
              <a:cxn ang="0">
                <a:pos x="0" y="45"/>
              </a:cxn>
              <a:cxn ang="0">
                <a:pos x="8" y="23"/>
              </a:cxn>
              <a:cxn ang="0">
                <a:pos x="0" y="0"/>
              </a:cxn>
            </a:cxnLst>
            <a:rect l="0" t="0" r="r" b="b"/>
            <a:pathLst>
              <a:path w="39" h="45">
                <a:moveTo>
                  <a:pt x="0" y="0"/>
                </a:moveTo>
                <a:lnTo>
                  <a:pt x="11" y="10"/>
                </a:lnTo>
                <a:lnTo>
                  <a:pt x="25" y="17"/>
                </a:lnTo>
                <a:lnTo>
                  <a:pt x="39" y="23"/>
                </a:lnTo>
                <a:lnTo>
                  <a:pt x="11" y="36"/>
                </a:lnTo>
                <a:lnTo>
                  <a:pt x="0" y="45"/>
                </a:lnTo>
                <a:lnTo>
                  <a:pt x="8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7" name="Line 317"/>
          <p:cNvSpPr>
            <a:spLocks noChangeShapeType="1"/>
          </p:cNvSpPr>
          <p:nvPr/>
        </p:nvSpPr>
        <p:spPr bwMode="auto">
          <a:xfrm>
            <a:off x="6146533" y="2687360"/>
            <a:ext cx="145547" cy="142239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8" name="Freeform 318"/>
          <p:cNvSpPr>
            <a:spLocks/>
          </p:cNvSpPr>
          <p:nvPr/>
        </p:nvSpPr>
        <p:spPr bwMode="auto">
          <a:xfrm>
            <a:off x="6249077" y="2788250"/>
            <a:ext cx="76081" cy="74427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36" y="16"/>
              </a:cxn>
              <a:cxn ang="0">
                <a:pos x="40" y="31"/>
              </a:cxn>
              <a:cxn ang="0">
                <a:pos x="46" y="45"/>
              </a:cxn>
              <a:cxn ang="0">
                <a:pos x="32" y="40"/>
              </a:cxn>
              <a:cxn ang="0">
                <a:pos x="16" y="35"/>
              </a:cxn>
              <a:cxn ang="0">
                <a:pos x="0" y="32"/>
              </a:cxn>
              <a:cxn ang="0">
                <a:pos x="23" y="22"/>
              </a:cxn>
              <a:cxn ang="0">
                <a:pos x="34" y="0"/>
              </a:cxn>
            </a:cxnLst>
            <a:rect l="0" t="0" r="r" b="b"/>
            <a:pathLst>
              <a:path w="46" h="45">
                <a:moveTo>
                  <a:pt x="34" y="0"/>
                </a:moveTo>
                <a:lnTo>
                  <a:pt x="36" y="16"/>
                </a:lnTo>
                <a:lnTo>
                  <a:pt x="40" y="31"/>
                </a:lnTo>
                <a:lnTo>
                  <a:pt x="46" y="45"/>
                </a:lnTo>
                <a:lnTo>
                  <a:pt x="32" y="40"/>
                </a:lnTo>
                <a:lnTo>
                  <a:pt x="16" y="35"/>
                </a:lnTo>
                <a:lnTo>
                  <a:pt x="0" y="32"/>
                </a:lnTo>
                <a:lnTo>
                  <a:pt x="23" y="22"/>
                </a:lnTo>
                <a:lnTo>
                  <a:pt x="34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9" name="Line 319"/>
          <p:cNvSpPr>
            <a:spLocks noChangeShapeType="1"/>
          </p:cNvSpPr>
          <p:nvPr/>
        </p:nvSpPr>
        <p:spPr bwMode="auto">
          <a:xfrm flipV="1">
            <a:off x="6186227" y="2376419"/>
            <a:ext cx="147200" cy="142239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0" name="Freeform 320"/>
          <p:cNvSpPr>
            <a:spLocks/>
          </p:cNvSpPr>
          <p:nvPr/>
        </p:nvSpPr>
        <p:spPr bwMode="auto">
          <a:xfrm>
            <a:off x="6290425" y="2341687"/>
            <a:ext cx="76081" cy="76081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40" y="15"/>
              </a:cxn>
              <a:cxn ang="0">
                <a:pos x="35" y="31"/>
              </a:cxn>
              <a:cxn ang="0">
                <a:pos x="33" y="46"/>
              </a:cxn>
              <a:cxn ang="0">
                <a:pos x="23" y="23"/>
              </a:cxn>
              <a:cxn ang="0">
                <a:pos x="0" y="14"/>
              </a:cxn>
              <a:cxn ang="0">
                <a:pos x="15" y="11"/>
              </a:cxn>
              <a:cxn ang="0">
                <a:pos x="32" y="6"/>
              </a:cxn>
              <a:cxn ang="0">
                <a:pos x="46" y="0"/>
              </a:cxn>
            </a:cxnLst>
            <a:rect l="0" t="0" r="r" b="b"/>
            <a:pathLst>
              <a:path w="46" h="46">
                <a:moveTo>
                  <a:pt x="46" y="0"/>
                </a:moveTo>
                <a:lnTo>
                  <a:pt x="40" y="15"/>
                </a:lnTo>
                <a:lnTo>
                  <a:pt x="35" y="31"/>
                </a:lnTo>
                <a:lnTo>
                  <a:pt x="33" y="46"/>
                </a:lnTo>
                <a:lnTo>
                  <a:pt x="23" y="23"/>
                </a:lnTo>
                <a:lnTo>
                  <a:pt x="0" y="14"/>
                </a:lnTo>
                <a:lnTo>
                  <a:pt x="15" y="11"/>
                </a:lnTo>
                <a:lnTo>
                  <a:pt x="32" y="6"/>
                </a:lnTo>
                <a:lnTo>
                  <a:pt x="4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1" name="Line 321"/>
          <p:cNvSpPr>
            <a:spLocks noChangeShapeType="1"/>
          </p:cNvSpPr>
          <p:nvPr/>
        </p:nvSpPr>
        <p:spPr bwMode="auto">
          <a:xfrm flipH="1">
            <a:off x="5822361" y="3456441"/>
            <a:ext cx="152162" cy="1488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2" name="Freeform 322"/>
          <p:cNvSpPr>
            <a:spLocks/>
          </p:cNvSpPr>
          <p:nvPr/>
        </p:nvSpPr>
        <p:spPr bwMode="auto">
          <a:xfrm>
            <a:off x="5787628" y="3563947"/>
            <a:ext cx="76081" cy="7442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23" y="22"/>
              </a:cxn>
              <a:cxn ang="0">
                <a:pos x="46" y="32"/>
              </a:cxn>
              <a:cxn ang="0">
                <a:pos x="23" y="37"/>
              </a:cxn>
              <a:cxn ang="0">
                <a:pos x="0" y="45"/>
              </a:cxn>
              <a:cxn ang="0">
                <a:pos x="6" y="31"/>
              </a:cxn>
              <a:cxn ang="0">
                <a:pos x="11" y="16"/>
              </a:cxn>
              <a:cxn ang="0">
                <a:pos x="12" y="0"/>
              </a:cxn>
            </a:cxnLst>
            <a:rect l="0" t="0" r="r" b="b"/>
            <a:pathLst>
              <a:path w="46" h="45">
                <a:moveTo>
                  <a:pt x="12" y="0"/>
                </a:moveTo>
                <a:lnTo>
                  <a:pt x="23" y="22"/>
                </a:lnTo>
                <a:lnTo>
                  <a:pt x="46" y="32"/>
                </a:lnTo>
                <a:lnTo>
                  <a:pt x="23" y="37"/>
                </a:lnTo>
                <a:lnTo>
                  <a:pt x="0" y="45"/>
                </a:lnTo>
                <a:lnTo>
                  <a:pt x="6" y="31"/>
                </a:lnTo>
                <a:lnTo>
                  <a:pt x="11" y="16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3" name="Line 323"/>
          <p:cNvSpPr>
            <a:spLocks noChangeShapeType="1"/>
          </p:cNvSpPr>
          <p:nvPr/>
        </p:nvSpPr>
        <p:spPr bwMode="auto">
          <a:xfrm>
            <a:off x="5744626" y="3092575"/>
            <a:ext cx="172010" cy="167048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4" name="Freeform 324"/>
          <p:cNvSpPr>
            <a:spLocks/>
          </p:cNvSpPr>
          <p:nvPr/>
        </p:nvSpPr>
        <p:spPr bwMode="auto">
          <a:xfrm>
            <a:off x="5875287" y="3218274"/>
            <a:ext cx="76081" cy="76081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6" y="15"/>
              </a:cxn>
              <a:cxn ang="0">
                <a:pos x="40" y="31"/>
              </a:cxn>
              <a:cxn ang="0">
                <a:pos x="46" y="46"/>
              </a:cxn>
              <a:cxn ang="0">
                <a:pos x="31" y="40"/>
              </a:cxn>
              <a:cxn ang="0">
                <a:pos x="16" y="35"/>
              </a:cxn>
              <a:cxn ang="0">
                <a:pos x="0" y="32"/>
              </a:cxn>
              <a:cxn ang="0">
                <a:pos x="22" y="23"/>
              </a:cxn>
              <a:cxn ang="0">
                <a:pos x="32" y="0"/>
              </a:cxn>
            </a:cxnLst>
            <a:rect l="0" t="0" r="r" b="b"/>
            <a:pathLst>
              <a:path w="46" h="46">
                <a:moveTo>
                  <a:pt x="32" y="0"/>
                </a:moveTo>
                <a:lnTo>
                  <a:pt x="36" y="15"/>
                </a:lnTo>
                <a:lnTo>
                  <a:pt x="40" y="31"/>
                </a:lnTo>
                <a:lnTo>
                  <a:pt x="46" y="46"/>
                </a:lnTo>
                <a:lnTo>
                  <a:pt x="31" y="40"/>
                </a:lnTo>
                <a:lnTo>
                  <a:pt x="16" y="35"/>
                </a:lnTo>
                <a:lnTo>
                  <a:pt x="0" y="32"/>
                </a:lnTo>
                <a:lnTo>
                  <a:pt x="22" y="23"/>
                </a:lnTo>
                <a:lnTo>
                  <a:pt x="3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5" name="Line 325"/>
          <p:cNvSpPr>
            <a:spLocks noChangeShapeType="1"/>
          </p:cNvSpPr>
          <p:nvPr/>
        </p:nvSpPr>
        <p:spPr bwMode="auto">
          <a:xfrm flipH="1" flipV="1">
            <a:off x="4945773" y="3903004"/>
            <a:ext cx="170356" cy="163740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6" name="Freeform 326"/>
          <p:cNvSpPr>
            <a:spLocks/>
          </p:cNvSpPr>
          <p:nvPr/>
        </p:nvSpPr>
        <p:spPr bwMode="auto">
          <a:xfrm>
            <a:off x="4911041" y="3868272"/>
            <a:ext cx="77735" cy="7608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" y="9"/>
              </a:cxn>
              <a:cxn ang="0">
                <a:pos x="47" y="13"/>
              </a:cxn>
              <a:cxn ang="0">
                <a:pos x="25" y="24"/>
              </a:cxn>
              <a:cxn ang="0">
                <a:pos x="14" y="46"/>
              </a:cxn>
              <a:cxn ang="0">
                <a:pos x="11" y="30"/>
              </a:cxn>
              <a:cxn ang="0">
                <a:pos x="6" y="15"/>
              </a:cxn>
              <a:cxn ang="0">
                <a:pos x="0" y="0"/>
              </a:cxn>
            </a:cxnLst>
            <a:rect l="0" t="0" r="r" b="b"/>
            <a:pathLst>
              <a:path w="47" h="46">
                <a:moveTo>
                  <a:pt x="0" y="0"/>
                </a:moveTo>
                <a:lnTo>
                  <a:pt x="23" y="9"/>
                </a:lnTo>
                <a:lnTo>
                  <a:pt x="47" y="13"/>
                </a:lnTo>
                <a:lnTo>
                  <a:pt x="25" y="24"/>
                </a:lnTo>
                <a:lnTo>
                  <a:pt x="14" y="46"/>
                </a:lnTo>
                <a:lnTo>
                  <a:pt x="11" y="30"/>
                </a:lnTo>
                <a:lnTo>
                  <a:pt x="6" y="1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7" name="Line 327"/>
          <p:cNvSpPr>
            <a:spLocks noChangeShapeType="1"/>
          </p:cNvSpPr>
          <p:nvPr/>
        </p:nvSpPr>
        <p:spPr bwMode="auto">
          <a:xfrm flipV="1">
            <a:off x="4494248" y="3937737"/>
            <a:ext cx="143893" cy="142239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8" name="Freeform 328"/>
          <p:cNvSpPr>
            <a:spLocks/>
          </p:cNvSpPr>
          <p:nvPr/>
        </p:nvSpPr>
        <p:spPr bwMode="auto">
          <a:xfrm>
            <a:off x="4598446" y="3906312"/>
            <a:ext cx="76081" cy="74427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36" y="23"/>
              </a:cxn>
              <a:cxn ang="0">
                <a:pos x="32" y="45"/>
              </a:cxn>
              <a:cxn ang="0">
                <a:pos x="23" y="23"/>
              </a:cxn>
              <a:cxn ang="0">
                <a:pos x="0" y="12"/>
              </a:cxn>
              <a:cxn ang="0">
                <a:pos x="15" y="10"/>
              </a:cxn>
              <a:cxn ang="0">
                <a:pos x="30" y="6"/>
              </a:cxn>
              <a:cxn ang="0">
                <a:pos x="46" y="0"/>
              </a:cxn>
            </a:cxnLst>
            <a:rect l="0" t="0" r="r" b="b"/>
            <a:pathLst>
              <a:path w="46" h="45">
                <a:moveTo>
                  <a:pt x="46" y="0"/>
                </a:moveTo>
                <a:lnTo>
                  <a:pt x="36" y="23"/>
                </a:lnTo>
                <a:lnTo>
                  <a:pt x="32" y="45"/>
                </a:lnTo>
                <a:lnTo>
                  <a:pt x="23" y="23"/>
                </a:lnTo>
                <a:lnTo>
                  <a:pt x="0" y="12"/>
                </a:lnTo>
                <a:lnTo>
                  <a:pt x="15" y="10"/>
                </a:lnTo>
                <a:lnTo>
                  <a:pt x="30" y="6"/>
                </a:lnTo>
                <a:lnTo>
                  <a:pt x="4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9" name="Line 329"/>
          <p:cNvSpPr>
            <a:spLocks noChangeShapeType="1"/>
          </p:cNvSpPr>
          <p:nvPr/>
        </p:nvSpPr>
        <p:spPr bwMode="auto">
          <a:xfrm flipV="1">
            <a:off x="5307986" y="3931121"/>
            <a:ext cx="143893" cy="140585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0" name="Freeform 330"/>
          <p:cNvSpPr>
            <a:spLocks/>
          </p:cNvSpPr>
          <p:nvPr/>
        </p:nvSpPr>
        <p:spPr bwMode="auto">
          <a:xfrm>
            <a:off x="5410530" y="3898043"/>
            <a:ext cx="76081" cy="72773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40" y="15"/>
              </a:cxn>
              <a:cxn ang="0">
                <a:pos x="36" y="29"/>
              </a:cxn>
              <a:cxn ang="0">
                <a:pos x="34" y="44"/>
              </a:cxn>
              <a:cxn ang="0">
                <a:pos x="23" y="23"/>
              </a:cxn>
              <a:cxn ang="0">
                <a:pos x="0" y="12"/>
              </a:cxn>
              <a:cxn ang="0">
                <a:pos x="16" y="11"/>
              </a:cxn>
              <a:cxn ang="0">
                <a:pos x="31" y="6"/>
              </a:cxn>
              <a:cxn ang="0">
                <a:pos x="46" y="0"/>
              </a:cxn>
            </a:cxnLst>
            <a:rect l="0" t="0" r="r" b="b"/>
            <a:pathLst>
              <a:path w="46" h="44">
                <a:moveTo>
                  <a:pt x="46" y="0"/>
                </a:moveTo>
                <a:lnTo>
                  <a:pt x="40" y="15"/>
                </a:lnTo>
                <a:lnTo>
                  <a:pt x="36" y="29"/>
                </a:lnTo>
                <a:lnTo>
                  <a:pt x="34" y="44"/>
                </a:lnTo>
                <a:lnTo>
                  <a:pt x="23" y="23"/>
                </a:lnTo>
                <a:lnTo>
                  <a:pt x="0" y="12"/>
                </a:lnTo>
                <a:lnTo>
                  <a:pt x="16" y="11"/>
                </a:lnTo>
                <a:lnTo>
                  <a:pt x="31" y="6"/>
                </a:lnTo>
                <a:lnTo>
                  <a:pt x="4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1" name="Line 331"/>
          <p:cNvSpPr>
            <a:spLocks noChangeShapeType="1"/>
          </p:cNvSpPr>
          <p:nvPr/>
        </p:nvSpPr>
        <p:spPr bwMode="auto">
          <a:xfrm>
            <a:off x="4881270" y="3898043"/>
            <a:ext cx="172010" cy="168702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2" name="Freeform 332"/>
          <p:cNvSpPr>
            <a:spLocks/>
          </p:cNvSpPr>
          <p:nvPr/>
        </p:nvSpPr>
        <p:spPr bwMode="auto">
          <a:xfrm>
            <a:off x="5011931" y="4027050"/>
            <a:ext cx="76081" cy="72773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5" y="15"/>
              </a:cxn>
              <a:cxn ang="0">
                <a:pos x="40" y="30"/>
              </a:cxn>
              <a:cxn ang="0">
                <a:pos x="46" y="44"/>
              </a:cxn>
              <a:cxn ang="0">
                <a:pos x="23" y="37"/>
              </a:cxn>
              <a:cxn ang="0">
                <a:pos x="0" y="32"/>
              </a:cxn>
              <a:cxn ang="0">
                <a:pos x="23" y="21"/>
              </a:cxn>
              <a:cxn ang="0">
                <a:pos x="32" y="0"/>
              </a:cxn>
            </a:cxnLst>
            <a:rect l="0" t="0" r="r" b="b"/>
            <a:pathLst>
              <a:path w="46" h="44">
                <a:moveTo>
                  <a:pt x="32" y="0"/>
                </a:moveTo>
                <a:lnTo>
                  <a:pt x="35" y="15"/>
                </a:lnTo>
                <a:lnTo>
                  <a:pt x="40" y="30"/>
                </a:lnTo>
                <a:lnTo>
                  <a:pt x="46" y="44"/>
                </a:lnTo>
                <a:lnTo>
                  <a:pt x="23" y="37"/>
                </a:lnTo>
                <a:lnTo>
                  <a:pt x="0" y="32"/>
                </a:lnTo>
                <a:lnTo>
                  <a:pt x="23" y="21"/>
                </a:lnTo>
                <a:lnTo>
                  <a:pt x="3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3" name="Line 333"/>
          <p:cNvSpPr>
            <a:spLocks noChangeShapeType="1"/>
          </p:cNvSpPr>
          <p:nvPr/>
        </p:nvSpPr>
        <p:spPr bwMode="auto">
          <a:xfrm flipH="1" flipV="1">
            <a:off x="5810783" y="3889773"/>
            <a:ext cx="168702" cy="167048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4" name="Freeform 334"/>
          <p:cNvSpPr>
            <a:spLocks/>
          </p:cNvSpPr>
          <p:nvPr/>
        </p:nvSpPr>
        <p:spPr bwMode="auto">
          <a:xfrm>
            <a:off x="5774396" y="3858348"/>
            <a:ext cx="76081" cy="7277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6"/>
              </a:cxn>
              <a:cxn ang="0">
                <a:pos x="31" y="10"/>
              </a:cxn>
              <a:cxn ang="0">
                <a:pos x="46" y="12"/>
              </a:cxn>
              <a:cxn ang="0">
                <a:pos x="25" y="22"/>
              </a:cxn>
              <a:cxn ang="0">
                <a:pos x="14" y="44"/>
              </a:cxn>
              <a:cxn ang="0">
                <a:pos x="10" y="22"/>
              </a:cxn>
              <a:cxn ang="0">
                <a:pos x="0" y="0"/>
              </a:cxn>
            </a:cxnLst>
            <a:rect l="0" t="0" r="r" b="b"/>
            <a:pathLst>
              <a:path w="46" h="44">
                <a:moveTo>
                  <a:pt x="0" y="0"/>
                </a:moveTo>
                <a:lnTo>
                  <a:pt x="16" y="6"/>
                </a:lnTo>
                <a:lnTo>
                  <a:pt x="31" y="10"/>
                </a:lnTo>
                <a:lnTo>
                  <a:pt x="46" y="12"/>
                </a:lnTo>
                <a:lnTo>
                  <a:pt x="25" y="22"/>
                </a:lnTo>
                <a:lnTo>
                  <a:pt x="14" y="44"/>
                </a:lnTo>
                <a:lnTo>
                  <a:pt x="10" y="2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5" name="Line 335"/>
          <p:cNvSpPr>
            <a:spLocks noChangeShapeType="1"/>
          </p:cNvSpPr>
          <p:nvPr/>
        </p:nvSpPr>
        <p:spPr bwMode="auto">
          <a:xfrm>
            <a:off x="5744626" y="3888119"/>
            <a:ext cx="172010" cy="168702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6" name="Freeform 336"/>
          <p:cNvSpPr>
            <a:spLocks/>
          </p:cNvSpPr>
          <p:nvPr/>
        </p:nvSpPr>
        <p:spPr bwMode="auto">
          <a:xfrm>
            <a:off x="5875287" y="4013818"/>
            <a:ext cx="76081" cy="76081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6" y="16"/>
              </a:cxn>
              <a:cxn ang="0">
                <a:pos x="40" y="31"/>
              </a:cxn>
              <a:cxn ang="0">
                <a:pos x="46" y="46"/>
              </a:cxn>
              <a:cxn ang="0">
                <a:pos x="31" y="40"/>
              </a:cxn>
              <a:cxn ang="0">
                <a:pos x="16" y="35"/>
              </a:cxn>
              <a:cxn ang="0">
                <a:pos x="0" y="32"/>
              </a:cxn>
              <a:cxn ang="0">
                <a:pos x="22" y="23"/>
              </a:cxn>
              <a:cxn ang="0">
                <a:pos x="32" y="0"/>
              </a:cxn>
            </a:cxnLst>
            <a:rect l="0" t="0" r="r" b="b"/>
            <a:pathLst>
              <a:path w="46" h="46">
                <a:moveTo>
                  <a:pt x="32" y="0"/>
                </a:moveTo>
                <a:lnTo>
                  <a:pt x="36" y="16"/>
                </a:lnTo>
                <a:lnTo>
                  <a:pt x="40" y="31"/>
                </a:lnTo>
                <a:lnTo>
                  <a:pt x="46" y="46"/>
                </a:lnTo>
                <a:lnTo>
                  <a:pt x="31" y="40"/>
                </a:lnTo>
                <a:lnTo>
                  <a:pt x="16" y="35"/>
                </a:lnTo>
                <a:lnTo>
                  <a:pt x="0" y="32"/>
                </a:lnTo>
                <a:lnTo>
                  <a:pt x="22" y="23"/>
                </a:lnTo>
                <a:lnTo>
                  <a:pt x="3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7" name="Line 337"/>
          <p:cNvSpPr>
            <a:spLocks noChangeShapeType="1"/>
          </p:cNvSpPr>
          <p:nvPr/>
        </p:nvSpPr>
        <p:spPr bwMode="auto">
          <a:xfrm>
            <a:off x="4522365" y="4127940"/>
            <a:ext cx="525952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8" name="Freeform 338"/>
          <p:cNvSpPr>
            <a:spLocks/>
          </p:cNvSpPr>
          <p:nvPr/>
        </p:nvSpPr>
        <p:spPr bwMode="auto">
          <a:xfrm>
            <a:off x="5030124" y="4093207"/>
            <a:ext cx="62850" cy="7277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9"/>
              </a:cxn>
              <a:cxn ang="0">
                <a:pos x="38" y="21"/>
              </a:cxn>
              <a:cxn ang="0">
                <a:pos x="24" y="27"/>
              </a:cxn>
              <a:cxn ang="0">
                <a:pos x="11" y="35"/>
              </a:cxn>
              <a:cxn ang="0">
                <a:pos x="0" y="44"/>
              </a:cxn>
              <a:cxn ang="0">
                <a:pos x="8" y="21"/>
              </a:cxn>
              <a:cxn ang="0">
                <a:pos x="0" y="0"/>
              </a:cxn>
            </a:cxnLst>
            <a:rect l="0" t="0" r="r" b="b"/>
            <a:pathLst>
              <a:path w="38" h="44">
                <a:moveTo>
                  <a:pt x="0" y="0"/>
                </a:moveTo>
                <a:lnTo>
                  <a:pt x="11" y="9"/>
                </a:lnTo>
                <a:lnTo>
                  <a:pt x="38" y="21"/>
                </a:lnTo>
                <a:lnTo>
                  <a:pt x="24" y="27"/>
                </a:lnTo>
                <a:lnTo>
                  <a:pt x="11" y="35"/>
                </a:lnTo>
                <a:lnTo>
                  <a:pt x="0" y="44"/>
                </a:lnTo>
                <a:lnTo>
                  <a:pt x="8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9" name="Line 339"/>
          <p:cNvSpPr>
            <a:spLocks noChangeShapeType="1"/>
          </p:cNvSpPr>
          <p:nvPr/>
        </p:nvSpPr>
        <p:spPr bwMode="auto">
          <a:xfrm flipH="1">
            <a:off x="4562060" y="4184174"/>
            <a:ext cx="525952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0" name="Freeform 340"/>
          <p:cNvSpPr>
            <a:spLocks/>
          </p:cNvSpPr>
          <p:nvPr/>
        </p:nvSpPr>
        <p:spPr bwMode="auto">
          <a:xfrm>
            <a:off x="4514096" y="4146133"/>
            <a:ext cx="66158" cy="76081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32" y="23"/>
              </a:cxn>
              <a:cxn ang="0">
                <a:pos x="40" y="46"/>
              </a:cxn>
              <a:cxn ang="0">
                <a:pos x="22" y="32"/>
              </a:cxn>
              <a:cxn ang="0">
                <a:pos x="0" y="23"/>
              </a:cxn>
              <a:cxn ang="0">
                <a:pos x="14" y="17"/>
              </a:cxn>
              <a:cxn ang="0">
                <a:pos x="29" y="9"/>
              </a:cxn>
              <a:cxn ang="0">
                <a:pos x="40" y="0"/>
              </a:cxn>
            </a:cxnLst>
            <a:rect l="0" t="0" r="r" b="b"/>
            <a:pathLst>
              <a:path w="40" h="46">
                <a:moveTo>
                  <a:pt x="40" y="0"/>
                </a:moveTo>
                <a:lnTo>
                  <a:pt x="32" y="23"/>
                </a:lnTo>
                <a:lnTo>
                  <a:pt x="40" y="46"/>
                </a:lnTo>
                <a:lnTo>
                  <a:pt x="22" y="32"/>
                </a:lnTo>
                <a:lnTo>
                  <a:pt x="0" y="23"/>
                </a:lnTo>
                <a:lnTo>
                  <a:pt x="14" y="17"/>
                </a:lnTo>
                <a:lnTo>
                  <a:pt x="29" y="9"/>
                </a:lnTo>
                <a:lnTo>
                  <a:pt x="4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1" name="Line 341"/>
          <p:cNvSpPr>
            <a:spLocks noChangeShapeType="1"/>
          </p:cNvSpPr>
          <p:nvPr/>
        </p:nvSpPr>
        <p:spPr bwMode="auto">
          <a:xfrm>
            <a:off x="5385721" y="4118016"/>
            <a:ext cx="525952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2" name="Freeform 342"/>
          <p:cNvSpPr>
            <a:spLocks/>
          </p:cNvSpPr>
          <p:nvPr/>
        </p:nvSpPr>
        <p:spPr bwMode="auto">
          <a:xfrm>
            <a:off x="5893480" y="4079976"/>
            <a:ext cx="62850" cy="7608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9"/>
              </a:cxn>
              <a:cxn ang="0">
                <a:pos x="25" y="17"/>
              </a:cxn>
              <a:cxn ang="0">
                <a:pos x="38" y="23"/>
              </a:cxn>
              <a:cxn ang="0">
                <a:pos x="25" y="29"/>
              </a:cxn>
              <a:cxn ang="0">
                <a:pos x="11" y="37"/>
              </a:cxn>
              <a:cxn ang="0">
                <a:pos x="0" y="46"/>
              </a:cxn>
              <a:cxn ang="0">
                <a:pos x="8" y="23"/>
              </a:cxn>
              <a:cxn ang="0">
                <a:pos x="0" y="0"/>
              </a:cxn>
            </a:cxnLst>
            <a:rect l="0" t="0" r="r" b="b"/>
            <a:pathLst>
              <a:path w="38" h="46">
                <a:moveTo>
                  <a:pt x="0" y="0"/>
                </a:moveTo>
                <a:lnTo>
                  <a:pt x="11" y="9"/>
                </a:lnTo>
                <a:lnTo>
                  <a:pt x="25" y="17"/>
                </a:lnTo>
                <a:lnTo>
                  <a:pt x="38" y="23"/>
                </a:lnTo>
                <a:lnTo>
                  <a:pt x="25" y="29"/>
                </a:lnTo>
                <a:lnTo>
                  <a:pt x="11" y="37"/>
                </a:lnTo>
                <a:lnTo>
                  <a:pt x="0" y="46"/>
                </a:lnTo>
                <a:lnTo>
                  <a:pt x="8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3" name="Line 343"/>
          <p:cNvSpPr>
            <a:spLocks noChangeShapeType="1"/>
          </p:cNvSpPr>
          <p:nvPr/>
        </p:nvSpPr>
        <p:spPr bwMode="auto">
          <a:xfrm flipH="1">
            <a:off x="5423762" y="4170943"/>
            <a:ext cx="52760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4" name="Freeform 344"/>
          <p:cNvSpPr>
            <a:spLocks/>
          </p:cNvSpPr>
          <p:nvPr/>
        </p:nvSpPr>
        <p:spPr bwMode="auto">
          <a:xfrm>
            <a:off x="5379105" y="4132902"/>
            <a:ext cx="64504" cy="76081"/>
          </a:xfrm>
          <a:custGeom>
            <a:avLst/>
            <a:gdLst/>
            <a:ahLst/>
            <a:cxnLst>
              <a:cxn ang="0">
                <a:pos x="39" y="0"/>
              </a:cxn>
              <a:cxn ang="0">
                <a:pos x="32" y="23"/>
              </a:cxn>
              <a:cxn ang="0">
                <a:pos x="39" y="46"/>
              </a:cxn>
              <a:cxn ang="0">
                <a:pos x="21" y="34"/>
              </a:cxn>
              <a:cxn ang="0">
                <a:pos x="0" y="23"/>
              </a:cxn>
              <a:cxn ang="0">
                <a:pos x="21" y="14"/>
              </a:cxn>
              <a:cxn ang="0">
                <a:pos x="39" y="0"/>
              </a:cxn>
            </a:cxnLst>
            <a:rect l="0" t="0" r="r" b="b"/>
            <a:pathLst>
              <a:path w="39" h="46">
                <a:moveTo>
                  <a:pt x="39" y="0"/>
                </a:moveTo>
                <a:lnTo>
                  <a:pt x="32" y="23"/>
                </a:lnTo>
                <a:lnTo>
                  <a:pt x="39" y="46"/>
                </a:lnTo>
                <a:lnTo>
                  <a:pt x="21" y="34"/>
                </a:lnTo>
                <a:lnTo>
                  <a:pt x="0" y="23"/>
                </a:lnTo>
                <a:lnTo>
                  <a:pt x="21" y="14"/>
                </a:lnTo>
                <a:lnTo>
                  <a:pt x="39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5" name="Freeform 345"/>
          <p:cNvSpPr>
            <a:spLocks noEditPoints="1"/>
          </p:cNvSpPr>
          <p:nvPr/>
        </p:nvSpPr>
        <p:spPr bwMode="auto">
          <a:xfrm>
            <a:off x="6536862" y="2295376"/>
            <a:ext cx="99236" cy="84351"/>
          </a:xfrm>
          <a:custGeom>
            <a:avLst/>
            <a:gdLst/>
            <a:ahLst/>
            <a:cxnLst>
              <a:cxn ang="0">
                <a:pos x="7" y="8"/>
              </a:cxn>
              <a:cxn ang="0">
                <a:pos x="7" y="16"/>
              </a:cxn>
              <a:cxn ang="0">
                <a:pos x="8" y="22"/>
              </a:cxn>
              <a:cxn ang="0">
                <a:pos x="8" y="26"/>
              </a:cxn>
              <a:cxn ang="0">
                <a:pos x="10" y="29"/>
              </a:cxn>
              <a:cxn ang="0">
                <a:pos x="11" y="34"/>
              </a:cxn>
              <a:cxn ang="0">
                <a:pos x="14" y="37"/>
              </a:cxn>
              <a:cxn ang="0">
                <a:pos x="19" y="40"/>
              </a:cxn>
              <a:cxn ang="0">
                <a:pos x="23" y="42"/>
              </a:cxn>
              <a:cxn ang="0">
                <a:pos x="29" y="43"/>
              </a:cxn>
              <a:cxn ang="0">
                <a:pos x="37" y="42"/>
              </a:cxn>
              <a:cxn ang="0">
                <a:pos x="42" y="40"/>
              </a:cxn>
              <a:cxn ang="0">
                <a:pos x="46" y="37"/>
              </a:cxn>
              <a:cxn ang="0">
                <a:pos x="49" y="33"/>
              </a:cxn>
              <a:cxn ang="0">
                <a:pos x="51" y="29"/>
              </a:cxn>
              <a:cxn ang="0">
                <a:pos x="52" y="25"/>
              </a:cxn>
              <a:cxn ang="0">
                <a:pos x="52" y="8"/>
              </a:cxn>
              <a:cxn ang="0">
                <a:pos x="7" y="8"/>
              </a:cxn>
              <a:cxn ang="0">
                <a:pos x="0" y="0"/>
              </a:cxn>
              <a:cxn ang="0">
                <a:pos x="60" y="0"/>
              </a:cxn>
              <a:cxn ang="0">
                <a:pos x="60" y="23"/>
              </a:cxn>
              <a:cxn ang="0">
                <a:pos x="59" y="29"/>
              </a:cxn>
              <a:cxn ang="0">
                <a:pos x="55" y="39"/>
              </a:cxn>
              <a:cxn ang="0">
                <a:pos x="51" y="43"/>
              </a:cxn>
              <a:cxn ang="0">
                <a:pos x="45" y="48"/>
              </a:cxn>
              <a:cxn ang="0">
                <a:pos x="36" y="51"/>
              </a:cxn>
              <a:cxn ang="0">
                <a:pos x="29" y="51"/>
              </a:cxn>
              <a:cxn ang="0">
                <a:pos x="22" y="49"/>
              </a:cxn>
              <a:cxn ang="0">
                <a:pos x="16" y="48"/>
              </a:cxn>
              <a:cxn ang="0">
                <a:pos x="11" y="45"/>
              </a:cxn>
              <a:cxn ang="0">
                <a:pos x="8" y="42"/>
              </a:cxn>
              <a:cxn ang="0">
                <a:pos x="5" y="37"/>
              </a:cxn>
              <a:cxn ang="0">
                <a:pos x="4" y="34"/>
              </a:cxn>
              <a:cxn ang="0">
                <a:pos x="2" y="29"/>
              </a:cxn>
              <a:cxn ang="0">
                <a:pos x="0" y="23"/>
              </a:cxn>
              <a:cxn ang="0">
                <a:pos x="0" y="0"/>
              </a:cxn>
            </a:cxnLst>
            <a:rect l="0" t="0" r="r" b="b"/>
            <a:pathLst>
              <a:path w="60" h="51">
                <a:moveTo>
                  <a:pt x="7" y="8"/>
                </a:moveTo>
                <a:lnTo>
                  <a:pt x="7" y="16"/>
                </a:lnTo>
                <a:lnTo>
                  <a:pt x="8" y="22"/>
                </a:lnTo>
                <a:lnTo>
                  <a:pt x="8" y="26"/>
                </a:lnTo>
                <a:lnTo>
                  <a:pt x="10" y="29"/>
                </a:lnTo>
                <a:lnTo>
                  <a:pt x="11" y="34"/>
                </a:lnTo>
                <a:lnTo>
                  <a:pt x="14" y="37"/>
                </a:lnTo>
                <a:lnTo>
                  <a:pt x="19" y="40"/>
                </a:lnTo>
                <a:lnTo>
                  <a:pt x="23" y="42"/>
                </a:lnTo>
                <a:lnTo>
                  <a:pt x="29" y="43"/>
                </a:lnTo>
                <a:lnTo>
                  <a:pt x="37" y="42"/>
                </a:lnTo>
                <a:lnTo>
                  <a:pt x="42" y="40"/>
                </a:lnTo>
                <a:lnTo>
                  <a:pt x="46" y="37"/>
                </a:lnTo>
                <a:lnTo>
                  <a:pt x="49" y="33"/>
                </a:lnTo>
                <a:lnTo>
                  <a:pt x="51" y="29"/>
                </a:lnTo>
                <a:lnTo>
                  <a:pt x="52" y="25"/>
                </a:lnTo>
                <a:lnTo>
                  <a:pt x="52" y="8"/>
                </a:lnTo>
                <a:lnTo>
                  <a:pt x="7" y="8"/>
                </a:lnTo>
                <a:close/>
                <a:moveTo>
                  <a:pt x="0" y="0"/>
                </a:moveTo>
                <a:lnTo>
                  <a:pt x="60" y="0"/>
                </a:lnTo>
                <a:lnTo>
                  <a:pt x="60" y="23"/>
                </a:lnTo>
                <a:lnTo>
                  <a:pt x="59" y="29"/>
                </a:lnTo>
                <a:lnTo>
                  <a:pt x="55" y="39"/>
                </a:lnTo>
                <a:lnTo>
                  <a:pt x="51" y="43"/>
                </a:lnTo>
                <a:lnTo>
                  <a:pt x="45" y="48"/>
                </a:lnTo>
                <a:lnTo>
                  <a:pt x="36" y="51"/>
                </a:lnTo>
                <a:lnTo>
                  <a:pt x="29" y="51"/>
                </a:lnTo>
                <a:lnTo>
                  <a:pt x="22" y="49"/>
                </a:lnTo>
                <a:lnTo>
                  <a:pt x="16" y="48"/>
                </a:lnTo>
                <a:lnTo>
                  <a:pt x="11" y="45"/>
                </a:lnTo>
                <a:lnTo>
                  <a:pt x="8" y="42"/>
                </a:lnTo>
                <a:lnTo>
                  <a:pt x="5" y="37"/>
                </a:lnTo>
                <a:lnTo>
                  <a:pt x="4" y="34"/>
                </a:lnTo>
                <a:lnTo>
                  <a:pt x="2" y="29"/>
                </a:lnTo>
                <a:lnTo>
                  <a:pt x="0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6" name="Freeform 346"/>
          <p:cNvSpPr>
            <a:spLocks/>
          </p:cNvSpPr>
          <p:nvPr/>
        </p:nvSpPr>
        <p:spPr bwMode="auto">
          <a:xfrm>
            <a:off x="6510399" y="2392959"/>
            <a:ext cx="100890" cy="69465"/>
          </a:xfrm>
          <a:custGeom>
            <a:avLst/>
            <a:gdLst/>
            <a:ahLst/>
            <a:cxnLst>
              <a:cxn ang="0">
                <a:pos x="61" y="0"/>
              </a:cxn>
              <a:cxn ang="0">
                <a:pos x="61" y="7"/>
              </a:cxn>
              <a:cxn ang="0">
                <a:pos x="29" y="21"/>
              </a:cxn>
              <a:cxn ang="0">
                <a:pos x="61" y="35"/>
              </a:cxn>
              <a:cxn ang="0">
                <a:pos x="61" y="42"/>
              </a:cxn>
              <a:cxn ang="0">
                <a:pos x="0" y="16"/>
              </a:cxn>
              <a:cxn ang="0">
                <a:pos x="0" y="9"/>
              </a:cxn>
              <a:cxn ang="0">
                <a:pos x="18" y="16"/>
              </a:cxn>
              <a:cxn ang="0">
                <a:pos x="61" y="0"/>
              </a:cxn>
            </a:cxnLst>
            <a:rect l="0" t="0" r="r" b="b"/>
            <a:pathLst>
              <a:path w="61" h="42">
                <a:moveTo>
                  <a:pt x="61" y="0"/>
                </a:moveTo>
                <a:lnTo>
                  <a:pt x="61" y="7"/>
                </a:lnTo>
                <a:lnTo>
                  <a:pt x="29" y="21"/>
                </a:lnTo>
                <a:lnTo>
                  <a:pt x="61" y="35"/>
                </a:lnTo>
                <a:lnTo>
                  <a:pt x="61" y="42"/>
                </a:lnTo>
                <a:lnTo>
                  <a:pt x="0" y="16"/>
                </a:lnTo>
                <a:lnTo>
                  <a:pt x="0" y="9"/>
                </a:lnTo>
                <a:lnTo>
                  <a:pt x="18" y="16"/>
                </a:lnTo>
                <a:lnTo>
                  <a:pt x="6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7" name="Freeform 347"/>
          <p:cNvSpPr>
            <a:spLocks/>
          </p:cNvSpPr>
          <p:nvPr/>
        </p:nvSpPr>
        <p:spPr bwMode="auto">
          <a:xfrm>
            <a:off x="6535208" y="2475656"/>
            <a:ext cx="104198" cy="76081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15" y="0"/>
              </a:cxn>
              <a:cxn ang="0">
                <a:pos x="15" y="1"/>
              </a:cxn>
              <a:cxn ang="0">
                <a:pos x="9" y="11"/>
              </a:cxn>
              <a:cxn ang="0">
                <a:pos x="8" y="17"/>
              </a:cxn>
              <a:cxn ang="0">
                <a:pos x="8" y="27"/>
              </a:cxn>
              <a:cxn ang="0">
                <a:pos x="11" y="34"/>
              </a:cxn>
              <a:cxn ang="0">
                <a:pos x="14" y="37"/>
              </a:cxn>
              <a:cxn ang="0">
                <a:pos x="17" y="38"/>
              </a:cxn>
              <a:cxn ang="0">
                <a:pos x="20" y="38"/>
              </a:cxn>
              <a:cxn ang="0">
                <a:pos x="24" y="34"/>
              </a:cxn>
              <a:cxn ang="0">
                <a:pos x="27" y="27"/>
              </a:cxn>
              <a:cxn ang="0">
                <a:pos x="27" y="20"/>
              </a:cxn>
              <a:cxn ang="0">
                <a:pos x="29" y="17"/>
              </a:cxn>
              <a:cxn ang="0">
                <a:pos x="30" y="11"/>
              </a:cxn>
              <a:cxn ang="0">
                <a:pos x="32" y="8"/>
              </a:cxn>
              <a:cxn ang="0">
                <a:pos x="37" y="3"/>
              </a:cxn>
              <a:cxn ang="0">
                <a:pos x="41" y="1"/>
              </a:cxn>
              <a:cxn ang="0">
                <a:pos x="44" y="0"/>
              </a:cxn>
              <a:cxn ang="0">
                <a:pos x="50" y="1"/>
              </a:cxn>
              <a:cxn ang="0">
                <a:pos x="53" y="3"/>
              </a:cxn>
              <a:cxn ang="0">
                <a:pos x="58" y="8"/>
              </a:cxn>
              <a:cxn ang="0">
                <a:pos x="61" y="17"/>
              </a:cxn>
              <a:cxn ang="0">
                <a:pos x="63" y="23"/>
              </a:cxn>
              <a:cxn ang="0">
                <a:pos x="61" y="29"/>
              </a:cxn>
              <a:cxn ang="0">
                <a:pos x="61" y="35"/>
              </a:cxn>
              <a:cxn ang="0">
                <a:pos x="58" y="44"/>
              </a:cxn>
              <a:cxn ang="0">
                <a:pos x="49" y="44"/>
              </a:cxn>
              <a:cxn ang="0">
                <a:pos x="49" y="43"/>
              </a:cxn>
              <a:cxn ang="0">
                <a:pos x="52" y="40"/>
              </a:cxn>
              <a:cxn ang="0">
                <a:pos x="53" y="34"/>
              </a:cxn>
              <a:cxn ang="0">
                <a:pos x="55" y="29"/>
              </a:cxn>
              <a:cxn ang="0">
                <a:pos x="55" y="17"/>
              </a:cxn>
              <a:cxn ang="0">
                <a:pos x="52" y="12"/>
              </a:cxn>
              <a:cxn ang="0">
                <a:pos x="49" y="9"/>
              </a:cxn>
              <a:cxn ang="0">
                <a:pos x="43" y="9"/>
              </a:cxn>
              <a:cxn ang="0">
                <a:pos x="40" y="11"/>
              </a:cxn>
              <a:cxn ang="0">
                <a:pos x="38" y="12"/>
              </a:cxn>
              <a:cxn ang="0">
                <a:pos x="38" y="15"/>
              </a:cxn>
              <a:cxn ang="0">
                <a:pos x="37" y="18"/>
              </a:cxn>
              <a:cxn ang="0">
                <a:pos x="37" y="20"/>
              </a:cxn>
              <a:cxn ang="0">
                <a:pos x="35" y="24"/>
              </a:cxn>
              <a:cxn ang="0">
                <a:pos x="35" y="29"/>
              </a:cxn>
              <a:cxn ang="0">
                <a:pos x="34" y="32"/>
              </a:cxn>
              <a:cxn ang="0">
                <a:pos x="32" y="38"/>
              </a:cxn>
              <a:cxn ang="0">
                <a:pos x="29" y="43"/>
              </a:cxn>
              <a:cxn ang="0">
                <a:pos x="23" y="46"/>
              </a:cxn>
              <a:cxn ang="0">
                <a:pos x="15" y="46"/>
              </a:cxn>
              <a:cxn ang="0">
                <a:pos x="9" y="43"/>
              </a:cxn>
              <a:cxn ang="0">
                <a:pos x="3" y="37"/>
              </a:cxn>
              <a:cxn ang="0">
                <a:pos x="1" y="32"/>
              </a:cxn>
              <a:cxn ang="0">
                <a:pos x="1" y="27"/>
              </a:cxn>
              <a:cxn ang="0">
                <a:pos x="0" y="23"/>
              </a:cxn>
              <a:cxn ang="0">
                <a:pos x="0" y="17"/>
              </a:cxn>
              <a:cxn ang="0">
                <a:pos x="1" y="11"/>
              </a:cxn>
              <a:cxn ang="0">
                <a:pos x="3" y="6"/>
              </a:cxn>
              <a:cxn ang="0">
                <a:pos x="5" y="0"/>
              </a:cxn>
            </a:cxnLst>
            <a:rect l="0" t="0" r="r" b="b"/>
            <a:pathLst>
              <a:path w="63" h="46">
                <a:moveTo>
                  <a:pt x="5" y="0"/>
                </a:moveTo>
                <a:lnTo>
                  <a:pt x="15" y="0"/>
                </a:lnTo>
                <a:lnTo>
                  <a:pt x="15" y="1"/>
                </a:lnTo>
                <a:lnTo>
                  <a:pt x="9" y="11"/>
                </a:lnTo>
                <a:lnTo>
                  <a:pt x="8" y="17"/>
                </a:lnTo>
                <a:lnTo>
                  <a:pt x="8" y="27"/>
                </a:lnTo>
                <a:lnTo>
                  <a:pt x="11" y="34"/>
                </a:lnTo>
                <a:lnTo>
                  <a:pt x="14" y="37"/>
                </a:lnTo>
                <a:lnTo>
                  <a:pt x="17" y="38"/>
                </a:lnTo>
                <a:lnTo>
                  <a:pt x="20" y="38"/>
                </a:lnTo>
                <a:lnTo>
                  <a:pt x="24" y="34"/>
                </a:lnTo>
                <a:lnTo>
                  <a:pt x="27" y="27"/>
                </a:lnTo>
                <a:lnTo>
                  <a:pt x="27" y="20"/>
                </a:lnTo>
                <a:lnTo>
                  <a:pt x="29" y="17"/>
                </a:lnTo>
                <a:lnTo>
                  <a:pt x="30" y="11"/>
                </a:lnTo>
                <a:lnTo>
                  <a:pt x="32" y="8"/>
                </a:lnTo>
                <a:lnTo>
                  <a:pt x="37" y="3"/>
                </a:lnTo>
                <a:lnTo>
                  <a:pt x="41" y="1"/>
                </a:lnTo>
                <a:lnTo>
                  <a:pt x="44" y="0"/>
                </a:lnTo>
                <a:lnTo>
                  <a:pt x="50" y="1"/>
                </a:lnTo>
                <a:lnTo>
                  <a:pt x="53" y="3"/>
                </a:lnTo>
                <a:lnTo>
                  <a:pt x="58" y="8"/>
                </a:lnTo>
                <a:lnTo>
                  <a:pt x="61" y="17"/>
                </a:lnTo>
                <a:lnTo>
                  <a:pt x="63" y="23"/>
                </a:lnTo>
                <a:lnTo>
                  <a:pt x="61" y="29"/>
                </a:lnTo>
                <a:lnTo>
                  <a:pt x="61" y="35"/>
                </a:lnTo>
                <a:lnTo>
                  <a:pt x="58" y="44"/>
                </a:lnTo>
                <a:lnTo>
                  <a:pt x="49" y="44"/>
                </a:lnTo>
                <a:lnTo>
                  <a:pt x="49" y="43"/>
                </a:lnTo>
                <a:lnTo>
                  <a:pt x="52" y="40"/>
                </a:lnTo>
                <a:lnTo>
                  <a:pt x="53" y="34"/>
                </a:lnTo>
                <a:lnTo>
                  <a:pt x="55" y="29"/>
                </a:lnTo>
                <a:lnTo>
                  <a:pt x="55" y="17"/>
                </a:lnTo>
                <a:lnTo>
                  <a:pt x="52" y="12"/>
                </a:lnTo>
                <a:lnTo>
                  <a:pt x="49" y="9"/>
                </a:lnTo>
                <a:lnTo>
                  <a:pt x="43" y="9"/>
                </a:lnTo>
                <a:lnTo>
                  <a:pt x="40" y="11"/>
                </a:lnTo>
                <a:lnTo>
                  <a:pt x="38" y="12"/>
                </a:lnTo>
                <a:lnTo>
                  <a:pt x="38" y="15"/>
                </a:lnTo>
                <a:lnTo>
                  <a:pt x="37" y="18"/>
                </a:lnTo>
                <a:lnTo>
                  <a:pt x="37" y="20"/>
                </a:lnTo>
                <a:lnTo>
                  <a:pt x="35" y="24"/>
                </a:lnTo>
                <a:lnTo>
                  <a:pt x="35" y="29"/>
                </a:lnTo>
                <a:lnTo>
                  <a:pt x="34" y="32"/>
                </a:lnTo>
                <a:lnTo>
                  <a:pt x="32" y="38"/>
                </a:lnTo>
                <a:lnTo>
                  <a:pt x="29" y="43"/>
                </a:lnTo>
                <a:lnTo>
                  <a:pt x="23" y="46"/>
                </a:lnTo>
                <a:lnTo>
                  <a:pt x="15" y="46"/>
                </a:lnTo>
                <a:lnTo>
                  <a:pt x="9" y="43"/>
                </a:lnTo>
                <a:lnTo>
                  <a:pt x="3" y="37"/>
                </a:lnTo>
                <a:lnTo>
                  <a:pt x="1" y="32"/>
                </a:lnTo>
                <a:lnTo>
                  <a:pt x="1" y="27"/>
                </a:lnTo>
                <a:lnTo>
                  <a:pt x="0" y="23"/>
                </a:lnTo>
                <a:lnTo>
                  <a:pt x="0" y="17"/>
                </a:lnTo>
                <a:lnTo>
                  <a:pt x="1" y="11"/>
                </a:lnTo>
                <a:lnTo>
                  <a:pt x="3" y="6"/>
                </a:lnTo>
                <a:lnTo>
                  <a:pt x="5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8" name="Freeform 348"/>
          <p:cNvSpPr>
            <a:spLocks/>
          </p:cNvSpPr>
          <p:nvPr/>
        </p:nvSpPr>
        <p:spPr bwMode="auto">
          <a:xfrm>
            <a:off x="6536862" y="2573238"/>
            <a:ext cx="99236" cy="6450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" y="0"/>
              </a:cxn>
              <a:cxn ang="0">
                <a:pos x="60" y="39"/>
              </a:cxn>
              <a:cxn ang="0">
                <a:pos x="52" y="39"/>
              </a:cxn>
              <a:cxn ang="0">
                <a:pos x="52" y="8"/>
              </a:cxn>
              <a:cxn ang="0">
                <a:pos x="37" y="8"/>
              </a:cxn>
              <a:cxn ang="0">
                <a:pos x="37" y="39"/>
              </a:cxn>
              <a:cxn ang="0">
                <a:pos x="29" y="39"/>
              </a:cxn>
              <a:cxn ang="0">
                <a:pos x="29" y="8"/>
              </a:cxn>
              <a:cxn ang="0">
                <a:pos x="8" y="8"/>
              </a:cxn>
              <a:cxn ang="0">
                <a:pos x="8" y="39"/>
              </a:cxn>
              <a:cxn ang="0">
                <a:pos x="0" y="39"/>
              </a:cxn>
              <a:cxn ang="0">
                <a:pos x="0" y="0"/>
              </a:cxn>
            </a:cxnLst>
            <a:rect l="0" t="0" r="r" b="b"/>
            <a:pathLst>
              <a:path w="60" h="39">
                <a:moveTo>
                  <a:pt x="0" y="0"/>
                </a:moveTo>
                <a:lnTo>
                  <a:pt x="60" y="0"/>
                </a:lnTo>
                <a:lnTo>
                  <a:pt x="60" y="39"/>
                </a:lnTo>
                <a:lnTo>
                  <a:pt x="52" y="39"/>
                </a:lnTo>
                <a:lnTo>
                  <a:pt x="52" y="8"/>
                </a:lnTo>
                <a:lnTo>
                  <a:pt x="37" y="8"/>
                </a:lnTo>
                <a:lnTo>
                  <a:pt x="37" y="39"/>
                </a:lnTo>
                <a:lnTo>
                  <a:pt x="29" y="39"/>
                </a:lnTo>
                <a:lnTo>
                  <a:pt x="29" y="8"/>
                </a:lnTo>
                <a:lnTo>
                  <a:pt x="8" y="8"/>
                </a:lnTo>
                <a:lnTo>
                  <a:pt x="8" y="39"/>
                </a:lnTo>
                <a:lnTo>
                  <a:pt x="0" y="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9" name="Freeform 349"/>
          <p:cNvSpPr>
            <a:spLocks noEditPoints="1"/>
          </p:cNvSpPr>
          <p:nvPr/>
        </p:nvSpPr>
        <p:spPr bwMode="auto">
          <a:xfrm>
            <a:off x="6536862" y="2657589"/>
            <a:ext cx="99236" cy="82697"/>
          </a:xfrm>
          <a:custGeom>
            <a:avLst/>
            <a:gdLst/>
            <a:ahLst/>
            <a:cxnLst>
              <a:cxn ang="0">
                <a:pos x="31" y="9"/>
              </a:cxn>
              <a:cxn ang="0">
                <a:pos x="31" y="23"/>
              </a:cxn>
              <a:cxn ang="0">
                <a:pos x="33" y="26"/>
              </a:cxn>
              <a:cxn ang="0">
                <a:pos x="37" y="30"/>
              </a:cxn>
              <a:cxn ang="0">
                <a:pos x="40" y="30"/>
              </a:cxn>
              <a:cxn ang="0">
                <a:pos x="43" y="32"/>
              </a:cxn>
              <a:cxn ang="0">
                <a:pos x="46" y="30"/>
              </a:cxn>
              <a:cxn ang="0">
                <a:pos x="48" y="30"/>
              </a:cxn>
              <a:cxn ang="0">
                <a:pos x="52" y="26"/>
              </a:cxn>
              <a:cxn ang="0">
                <a:pos x="52" y="9"/>
              </a:cxn>
              <a:cxn ang="0">
                <a:pos x="31" y="9"/>
              </a:cxn>
              <a:cxn ang="0">
                <a:pos x="0" y="0"/>
              </a:cxn>
              <a:cxn ang="0">
                <a:pos x="60" y="0"/>
              </a:cxn>
              <a:cxn ang="0">
                <a:pos x="60" y="23"/>
              </a:cxn>
              <a:cxn ang="0">
                <a:pos x="59" y="26"/>
              </a:cxn>
              <a:cxn ang="0">
                <a:pos x="59" y="29"/>
              </a:cxn>
              <a:cxn ang="0">
                <a:pos x="57" y="32"/>
              </a:cxn>
              <a:cxn ang="0">
                <a:pos x="51" y="38"/>
              </a:cxn>
              <a:cxn ang="0">
                <a:pos x="48" y="40"/>
              </a:cxn>
              <a:cxn ang="0">
                <a:pos x="43" y="40"/>
              </a:cxn>
              <a:cxn ang="0">
                <a:pos x="37" y="38"/>
              </a:cxn>
              <a:cxn ang="0">
                <a:pos x="33" y="37"/>
              </a:cxn>
              <a:cxn ang="0">
                <a:pos x="26" y="27"/>
              </a:cxn>
              <a:cxn ang="0">
                <a:pos x="0" y="50"/>
              </a:cxn>
              <a:cxn ang="0">
                <a:pos x="0" y="40"/>
              </a:cxn>
              <a:cxn ang="0">
                <a:pos x="23" y="20"/>
              </a:cxn>
              <a:cxn ang="0">
                <a:pos x="23" y="9"/>
              </a:cxn>
              <a:cxn ang="0">
                <a:pos x="0" y="9"/>
              </a:cxn>
              <a:cxn ang="0">
                <a:pos x="0" y="0"/>
              </a:cxn>
            </a:cxnLst>
            <a:rect l="0" t="0" r="r" b="b"/>
            <a:pathLst>
              <a:path w="60" h="50">
                <a:moveTo>
                  <a:pt x="31" y="9"/>
                </a:moveTo>
                <a:lnTo>
                  <a:pt x="31" y="23"/>
                </a:lnTo>
                <a:lnTo>
                  <a:pt x="33" y="26"/>
                </a:lnTo>
                <a:lnTo>
                  <a:pt x="37" y="30"/>
                </a:lnTo>
                <a:lnTo>
                  <a:pt x="40" y="30"/>
                </a:lnTo>
                <a:lnTo>
                  <a:pt x="43" y="32"/>
                </a:lnTo>
                <a:lnTo>
                  <a:pt x="46" y="30"/>
                </a:lnTo>
                <a:lnTo>
                  <a:pt x="48" y="30"/>
                </a:lnTo>
                <a:lnTo>
                  <a:pt x="52" y="26"/>
                </a:lnTo>
                <a:lnTo>
                  <a:pt x="52" y="9"/>
                </a:lnTo>
                <a:lnTo>
                  <a:pt x="31" y="9"/>
                </a:lnTo>
                <a:close/>
                <a:moveTo>
                  <a:pt x="0" y="0"/>
                </a:moveTo>
                <a:lnTo>
                  <a:pt x="60" y="0"/>
                </a:lnTo>
                <a:lnTo>
                  <a:pt x="60" y="23"/>
                </a:lnTo>
                <a:lnTo>
                  <a:pt x="59" y="26"/>
                </a:lnTo>
                <a:lnTo>
                  <a:pt x="59" y="29"/>
                </a:lnTo>
                <a:lnTo>
                  <a:pt x="57" y="32"/>
                </a:lnTo>
                <a:lnTo>
                  <a:pt x="51" y="38"/>
                </a:lnTo>
                <a:lnTo>
                  <a:pt x="48" y="40"/>
                </a:lnTo>
                <a:lnTo>
                  <a:pt x="43" y="40"/>
                </a:lnTo>
                <a:lnTo>
                  <a:pt x="37" y="38"/>
                </a:lnTo>
                <a:lnTo>
                  <a:pt x="33" y="37"/>
                </a:lnTo>
                <a:lnTo>
                  <a:pt x="26" y="27"/>
                </a:lnTo>
                <a:lnTo>
                  <a:pt x="0" y="50"/>
                </a:lnTo>
                <a:lnTo>
                  <a:pt x="0" y="40"/>
                </a:lnTo>
                <a:lnTo>
                  <a:pt x="23" y="20"/>
                </a:lnTo>
                <a:lnTo>
                  <a:pt x="23" y="9"/>
                </a:lnTo>
                <a:lnTo>
                  <a:pt x="0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0" name="Freeform 350"/>
          <p:cNvSpPr>
            <a:spLocks noEditPoints="1"/>
          </p:cNvSpPr>
          <p:nvPr/>
        </p:nvSpPr>
        <p:spPr bwMode="auto">
          <a:xfrm>
            <a:off x="6535208" y="2793212"/>
            <a:ext cx="104198" cy="90967"/>
          </a:xfrm>
          <a:custGeom>
            <a:avLst/>
            <a:gdLst/>
            <a:ahLst/>
            <a:cxnLst>
              <a:cxn ang="0">
                <a:pos x="24" y="10"/>
              </a:cxn>
              <a:cxn ang="0">
                <a:pos x="18" y="11"/>
              </a:cxn>
              <a:cxn ang="0">
                <a:pos x="14" y="14"/>
              </a:cxn>
              <a:cxn ang="0">
                <a:pos x="8" y="23"/>
              </a:cxn>
              <a:cxn ang="0">
                <a:pos x="8" y="34"/>
              </a:cxn>
              <a:cxn ang="0">
                <a:pos x="11" y="39"/>
              </a:cxn>
              <a:cxn ang="0">
                <a:pos x="14" y="42"/>
              </a:cxn>
              <a:cxn ang="0">
                <a:pos x="18" y="45"/>
              </a:cxn>
              <a:cxn ang="0">
                <a:pos x="24" y="48"/>
              </a:cxn>
              <a:cxn ang="0">
                <a:pos x="38" y="48"/>
              </a:cxn>
              <a:cxn ang="0">
                <a:pos x="44" y="46"/>
              </a:cxn>
              <a:cxn ang="0">
                <a:pos x="49" y="43"/>
              </a:cxn>
              <a:cxn ang="0">
                <a:pos x="55" y="34"/>
              </a:cxn>
              <a:cxn ang="0">
                <a:pos x="55" y="23"/>
              </a:cxn>
              <a:cxn ang="0">
                <a:pos x="49" y="14"/>
              </a:cxn>
              <a:cxn ang="0">
                <a:pos x="46" y="13"/>
              </a:cxn>
              <a:cxn ang="0">
                <a:pos x="41" y="10"/>
              </a:cxn>
              <a:cxn ang="0">
                <a:pos x="24" y="10"/>
              </a:cxn>
              <a:cxn ang="0">
                <a:pos x="24" y="0"/>
              </a:cxn>
              <a:cxn ang="0">
                <a:pos x="38" y="0"/>
              </a:cxn>
              <a:cxn ang="0">
                <a:pos x="44" y="2"/>
              </a:cxn>
              <a:cxn ang="0">
                <a:pos x="53" y="8"/>
              </a:cxn>
              <a:cxn ang="0">
                <a:pos x="58" y="13"/>
              </a:cxn>
              <a:cxn ang="0">
                <a:pos x="61" y="22"/>
              </a:cxn>
              <a:cxn ang="0">
                <a:pos x="63" y="28"/>
              </a:cxn>
              <a:cxn ang="0">
                <a:pos x="60" y="40"/>
              </a:cxn>
              <a:cxn ang="0">
                <a:pos x="56" y="46"/>
              </a:cxn>
              <a:cxn ang="0">
                <a:pos x="53" y="48"/>
              </a:cxn>
              <a:cxn ang="0">
                <a:pos x="50" y="52"/>
              </a:cxn>
              <a:cxn ang="0">
                <a:pos x="44" y="54"/>
              </a:cxn>
              <a:cxn ang="0">
                <a:pos x="40" y="55"/>
              </a:cxn>
              <a:cxn ang="0">
                <a:pos x="24" y="55"/>
              </a:cxn>
              <a:cxn ang="0">
                <a:pos x="18" y="54"/>
              </a:cxn>
              <a:cxn ang="0">
                <a:pos x="12" y="51"/>
              </a:cxn>
              <a:cxn ang="0">
                <a:pos x="8" y="48"/>
              </a:cxn>
              <a:cxn ang="0">
                <a:pos x="5" y="45"/>
              </a:cxn>
              <a:cxn ang="0">
                <a:pos x="3" y="40"/>
              </a:cxn>
              <a:cxn ang="0">
                <a:pos x="0" y="28"/>
              </a:cxn>
              <a:cxn ang="0">
                <a:pos x="0" y="25"/>
              </a:cxn>
              <a:cxn ang="0">
                <a:pos x="1" y="20"/>
              </a:cxn>
              <a:cxn ang="0">
                <a:pos x="3" y="17"/>
              </a:cxn>
              <a:cxn ang="0">
                <a:pos x="5" y="13"/>
              </a:cxn>
              <a:cxn ang="0">
                <a:pos x="8" y="8"/>
              </a:cxn>
              <a:cxn ang="0">
                <a:pos x="12" y="5"/>
              </a:cxn>
              <a:cxn ang="0">
                <a:pos x="18" y="2"/>
              </a:cxn>
              <a:cxn ang="0">
                <a:pos x="24" y="0"/>
              </a:cxn>
            </a:cxnLst>
            <a:rect l="0" t="0" r="r" b="b"/>
            <a:pathLst>
              <a:path w="63" h="55">
                <a:moveTo>
                  <a:pt x="24" y="10"/>
                </a:moveTo>
                <a:lnTo>
                  <a:pt x="18" y="11"/>
                </a:lnTo>
                <a:lnTo>
                  <a:pt x="14" y="14"/>
                </a:lnTo>
                <a:lnTo>
                  <a:pt x="8" y="23"/>
                </a:lnTo>
                <a:lnTo>
                  <a:pt x="8" y="34"/>
                </a:lnTo>
                <a:lnTo>
                  <a:pt x="11" y="39"/>
                </a:lnTo>
                <a:lnTo>
                  <a:pt x="14" y="42"/>
                </a:lnTo>
                <a:lnTo>
                  <a:pt x="18" y="45"/>
                </a:lnTo>
                <a:lnTo>
                  <a:pt x="24" y="48"/>
                </a:lnTo>
                <a:lnTo>
                  <a:pt x="38" y="48"/>
                </a:lnTo>
                <a:lnTo>
                  <a:pt x="44" y="46"/>
                </a:lnTo>
                <a:lnTo>
                  <a:pt x="49" y="43"/>
                </a:lnTo>
                <a:lnTo>
                  <a:pt x="55" y="34"/>
                </a:lnTo>
                <a:lnTo>
                  <a:pt x="55" y="23"/>
                </a:lnTo>
                <a:lnTo>
                  <a:pt x="49" y="14"/>
                </a:lnTo>
                <a:lnTo>
                  <a:pt x="46" y="13"/>
                </a:lnTo>
                <a:lnTo>
                  <a:pt x="41" y="10"/>
                </a:lnTo>
                <a:lnTo>
                  <a:pt x="24" y="10"/>
                </a:lnTo>
                <a:close/>
                <a:moveTo>
                  <a:pt x="24" y="0"/>
                </a:moveTo>
                <a:lnTo>
                  <a:pt x="38" y="0"/>
                </a:lnTo>
                <a:lnTo>
                  <a:pt x="44" y="2"/>
                </a:lnTo>
                <a:lnTo>
                  <a:pt x="53" y="8"/>
                </a:lnTo>
                <a:lnTo>
                  <a:pt x="58" y="13"/>
                </a:lnTo>
                <a:lnTo>
                  <a:pt x="61" y="22"/>
                </a:lnTo>
                <a:lnTo>
                  <a:pt x="63" y="28"/>
                </a:lnTo>
                <a:lnTo>
                  <a:pt x="60" y="40"/>
                </a:lnTo>
                <a:lnTo>
                  <a:pt x="56" y="46"/>
                </a:lnTo>
                <a:lnTo>
                  <a:pt x="53" y="48"/>
                </a:lnTo>
                <a:lnTo>
                  <a:pt x="50" y="52"/>
                </a:lnTo>
                <a:lnTo>
                  <a:pt x="44" y="54"/>
                </a:lnTo>
                <a:lnTo>
                  <a:pt x="40" y="55"/>
                </a:lnTo>
                <a:lnTo>
                  <a:pt x="24" y="55"/>
                </a:lnTo>
                <a:lnTo>
                  <a:pt x="18" y="54"/>
                </a:lnTo>
                <a:lnTo>
                  <a:pt x="12" y="51"/>
                </a:lnTo>
                <a:lnTo>
                  <a:pt x="8" y="48"/>
                </a:lnTo>
                <a:lnTo>
                  <a:pt x="5" y="45"/>
                </a:lnTo>
                <a:lnTo>
                  <a:pt x="3" y="40"/>
                </a:lnTo>
                <a:lnTo>
                  <a:pt x="0" y="28"/>
                </a:lnTo>
                <a:lnTo>
                  <a:pt x="0" y="25"/>
                </a:lnTo>
                <a:lnTo>
                  <a:pt x="1" y="20"/>
                </a:lnTo>
                <a:lnTo>
                  <a:pt x="3" y="17"/>
                </a:lnTo>
                <a:lnTo>
                  <a:pt x="5" y="13"/>
                </a:lnTo>
                <a:lnTo>
                  <a:pt x="8" y="8"/>
                </a:lnTo>
                <a:lnTo>
                  <a:pt x="12" y="5"/>
                </a:lnTo>
                <a:lnTo>
                  <a:pt x="18" y="2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1" name="Freeform 351"/>
          <p:cNvSpPr>
            <a:spLocks/>
          </p:cNvSpPr>
          <p:nvPr/>
        </p:nvSpPr>
        <p:spPr bwMode="auto">
          <a:xfrm>
            <a:off x="6535208" y="2905680"/>
            <a:ext cx="100890" cy="74427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61" y="0"/>
              </a:cxn>
              <a:cxn ang="0">
                <a:pos x="61" y="7"/>
              </a:cxn>
              <a:cxn ang="0">
                <a:pos x="21" y="7"/>
              </a:cxn>
              <a:cxn ang="0">
                <a:pos x="12" y="10"/>
              </a:cxn>
              <a:cxn ang="0">
                <a:pos x="11" y="12"/>
              </a:cxn>
              <a:cxn ang="0">
                <a:pos x="8" y="18"/>
              </a:cxn>
              <a:cxn ang="0">
                <a:pos x="8" y="27"/>
              </a:cxn>
              <a:cxn ang="0">
                <a:pos x="9" y="30"/>
              </a:cxn>
              <a:cxn ang="0">
                <a:pos x="11" y="32"/>
              </a:cxn>
              <a:cxn ang="0">
                <a:pos x="12" y="35"/>
              </a:cxn>
              <a:cxn ang="0">
                <a:pos x="15" y="36"/>
              </a:cxn>
              <a:cxn ang="0">
                <a:pos x="17" y="36"/>
              </a:cxn>
              <a:cxn ang="0">
                <a:pos x="21" y="38"/>
              </a:cxn>
              <a:cxn ang="0">
                <a:pos x="61" y="38"/>
              </a:cxn>
              <a:cxn ang="0">
                <a:pos x="61" y="45"/>
              </a:cxn>
              <a:cxn ang="0">
                <a:pos x="20" y="45"/>
              </a:cxn>
              <a:cxn ang="0">
                <a:pos x="14" y="44"/>
              </a:cxn>
              <a:cxn ang="0">
                <a:pos x="9" y="42"/>
              </a:cxn>
              <a:cxn ang="0">
                <a:pos x="3" y="36"/>
              </a:cxn>
              <a:cxn ang="0">
                <a:pos x="0" y="27"/>
              </a:cxn>
              <a:cxn ang="0">
                <a:pos x="0" y="18"/>
              </a:cxn>
              <a:cxn ang="0">
                <a:pos x="3" y="9"/>
              </a:cxn>
              <a:cxn ang="0">
                <a:pos x="9" y="3"/>
              </a:cxn>
              <a:cxn ang="0">
                <a:pos x="14" y="1"/>
              </a:cxn>
              <a:cxn ang="0">
                <a:pos x="20" y="0"/>
              </a:cxn>
            </a:cxnLst>
            <a:rect l="0" t="0" r="r" b="b"/>
            <a:pathLst>
              <a:path w="61" h="45">
                <a:moveTo>
                  <a:pt x="20" y="0"/>
                </a:moveTo>
                <a:lnTo>
                  <a:pt x="61" y="0"/>
                </a:lnTo>
                <a:lnTo>
                  <a:pt x="61" y="7"/>
                </a:lnTo>
                <a:lnTo>
                  <a:pt x="21" y="7"/>
                </a:lnTo>
                <a:lnTo>
                  <a:pt x="12" y="10"/>
                </a:lnTo>
                <a:lnTo>
                  <a:pt x="11" y="12"/>
                </a:lnTo>
                <a:lnTo>
                  <a:pt x="8" y="18"/>
                </a:lnTo>
                <a:lnTo>
                  <a:pt x="8" y="27"/>
                </a:lnTo>
                <a:lnTo>
                  <a:pt x="9" y="30"/>
                </a:lnTo>
                <a:lnTo>
                  <a:pt x="11" y="32"/>
                </a:lnTo>
                <a:lnTo>
                  <a:pt x="12" y="35"/>
                </a:lnTo>
                <a:lnTo>
                  <a:pt x="15" y="36"/>
                </a:lnTo>
                <a:lnTo>
                  <a:pt x="17" y="36"/>
                </a:lnTo>
                <a:lnTo>
                  <a:pt x="21" y="38"/>
                </a:lnTo>
                <a:lnTo>
                  <a:pt x="61" y="38"/>
                </a:lnTo>
                <a:lnTo>
                  <a:pt x="61" y="45"/>
                </a:lnTo>
                <a:lnTo>
                  <a:pt x="20" y="45"/>
                </a:lnTo>
                <a:lnTo>
                  <a:pt x="14" y="44"/>
                </a:lnTo>
                <a:lnTo>
                  <a:pt x="9" y="42"/>
                </a:lnTo>
                <a:lnTo>
                  <a:pt x="3" y="36"/>
                </a:lnTo>
                <a:lnTo>
                  <a:pt x="0" y="27"/>
                </a:lnTo>
                <a:lnTo>
                  <a:pt x="0" y="18"/>
                </a:lnTo>
                <a:lnTo>
                  <a:pt x="3" y="9"/>
                </a:lnTo>
                <a:lnTo>
                  <a:pt x="9" y="3"/>
                </a:lnTo>
                <a:lnTo>
                  <a:pt x="14" y="1"/>
                </a:lnTo>
                <a:lnTo>
                  <a:pt x="2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2" name="Freeform 352"/>
          <p:cNvSpPr>
            <a:spLocks/>
          </p:cNvSpPr>
          <p:nvPr/>
        </p:nvSpPr>
        <p:spPr bwMode="auto">
          <a:xfrm>
            <a:off x="6536862" y="2993338"/>
            <a:ext cx="99236" cy="84351"/>
          </a:xfrm>
          <a:custGeom>
            <a:avLst/>
            <a:gdLst/>
            <a:ahLst/>
            <a:cxnLst>
              <a:cxn ang="0">
                <a:pos x="52" y="0"/>
              </a:cxn>
              <a:cxn ang="0">
                <a:pos x="60" y="0"/>
              </a:cxn>
              <a:cxn ang="0">
                <a:pos x="60" y="51"/>
              </a:cxn>
              <a:cxn ang="0">
                <a:pos x="52" y="51"/>
              </a:cxn>
              <a:cxn ang="0">
                <a:pos x="52" y="29"/>
              </a:cxn>
              <a:cxn ang="0">
                <a:pos x="0" y="29"/>
              </a:cxn>
              <a:cxn ang="0">
                <a:pos x="0" y="20"/>
              </a:cxn>
              <a:cxn ang="0">
                <a:pos x="52" y="20"/>
              </a:cxn>
              <a:cxn ang="0">
                <a:pos x="52" y="0"/>
              </a:cxn>
            </a:cxnLst>
            <a:rect l="0" t="0" r="r" b="b"/>
            <a:pathLst>
              <a:path w="60" h="51">
                <a:moveTo>
                  <a:pt x="52" y="0"/>
                </a:moveTo>
                <a:lnTo>
                  <a:pt x="60" y="0"/>
                </a:lnTo>
                <a:lnTo>
                  <a:pt x="60" y="51"/>
                </a:lnTo>
                <a:lnTo>
                  <a:pt x="52" y="51"/>
                </a:lnTo>
                <a:lnTo>
                  <a:pt x="52" y="29"/>
                </a:lnTo>
                <a:lnTo>
                  <a:pt x="0" y="29"/>
                </a:lnTo>
                <a:lnTo>
                  <a:pt x="0" y="20"/>
                </a:lnTo>
                <a:lnTo>
                  <a:pt x="52" y="20"/>
                </a:lnTo>
                <a:lnTo>
                  <a:pt x="5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3" name="Freeform 353"/>
          <p:cNvSpPr>
            <a:spLocks noEditPoints="1"/>
          </p:cNvSpPr>
          <p:nvPr/>
        </p:nvSpPr>
        <p:spPr bwMode="auto">
          <a:xfrm>
            <a:off x="6536862" y="3089267"/>
            <a:ext cx="99236" cy="62850"/>
          </a:xfrm>
          <a:custGeom>
            <a:avLst/>
            <a:gdLst/>
            <a:ahLst/>
            <a:cxnLst>
              <a:cxn ang="0">
                <a:pos x="29" y="8"/>
              </a:cxn>
              <a:cxn ang="0">
                <a:pos x="29" y="20"/>
              </a:cxn>
              <a:cxn ang="0">
                <a:pos x="31" y="22"/>
              </a:cxn>
              <a:cxn ang="0">
                <a:pos x="31" y="25"/>
              </a:cxn>
              <a:cxn ang="0">
                <a:pos x="36" y="29"/>
              </a:cxn>
              <a:cxn ang="0">
                <a:pos x="37" y="29"/>
              </a:cxn>
              <a:cxn ang="0">
                <a:pos x="42" y="31"/>
              </a:cxn>
              <a:cxn ang="0">
                <a:pos x="45" y="31"/>
              </a:cxn>
              <a:cxn ang="0">
                <a:pos x="48" y="29"/>
              </a:cxn>
              <a:cxn ang="0">
                <a:pos x="52" y="25"/>
              </a:cxn>
              <a:cxn ang="0">
                <a:pos x="52" y="8"/>
              </a:cxn>
              <a:cxn ang="0">
                <a:pos x="29" y="8"/>
              </a:cxn>
              <a:cxn ang="0">
                <a:pos x="0" y="0"/>
              </a:cxn>
              <a:cxn ang="0">
                <a:pos x="60" y="0"/>
              </a:cxn>
              <a:cxn ang="0">
                <a:pos x="60" y="20"/>
              </a:cxn>
              <a:cxn ang="0">
                <a:pos x="59" y="25"/>
              </a:cxn>
              <a:cxn ang="0">
                <a:pos x="59" y="28"/>
              </a:cxn>
              <a:cxn ang="0">
                <a:pos x="57" y="31"/>
              </a:cxn>
              <a:cxn ang="0">
                <a:pos x="51" y="37"/>
              </a:cxn>
              <a:cxn ang="0">
                <a:pos x="46" y="38"/>
              </a:cxn>
              <a:cxn ang="0">
                <a:pos x="39" y="38"/>
              </a:cxn>
              <a:cxn ang="0">
                <a:pos x="34" y="37"/>
              </a:cxn>
              <a:cxn ang="0">
                <a:pos x="31" y="35"/>
              </a:cxn>
              <a:cxn ang="0">
                <a:pos x="26" y="31"/>
              </a:cxn>
              <a:cxn ang="0">
                <a:pos x="25" y="26"/>
              </a:cxn>
              <a:cxn ang="0">
                <a:pos x="23" y="23"/>
              </a:cxn>
              <a:cxn ang="0">
                <a:pos x="23" y="8"/>
              </a:cxn>
              <a:cxn ang="0">
                <a:pos x="0" y="8"/>
              </a:cxn>
              <a:cxn ang="0">
                <a:pos x="0" y="0"/>
              </a:cxn>
            </a:cxnLst>
            <a:rect l="0" t="0" r="r" b="b"/>
            <a:pathLst>
              <a:path w="60" h="38">
                <a:moveTo>
                  <a:pt x="29" y="8"/>
                </a:moveTo>
                <a:lnTo>
                  <a:pt x="29" y="20"/>
                </a:lnTo>
                <a:lnTo>
                  <a:pt x="31" y="22"/>
                </a:lnTo>
                <a:lnTo>
                  <a:pt x="31" y="25"/>
                </a:lnTo>
                <a:lnTo>
                  <a:pt x="36" y="29"/>
                </a:lnTo>
                <a:lnTo>
                  <a:pt x="37" y="29"/>
                </a:lnTo>
                <a:lnTo>
                  <a:pt x="42" y="31"/>
                </a:lnTo>
                <a:lnTo>
                  <a:pt x="45" y="31"/>
                </a:lnTo>
                <a:lnTo>
                  <a:pt x="48" y="29"/>
                </a:lnTo>
                <a:lnTo>
                  <a:pt x="52" y="25"/>
                </a:lnTo>
                <a:lnTo>
                  <a:pt x="52" y="8"/>
                </a:lnTo>
                <a:lnTo>
                  <a:pt x="29" y="8"/>
                </a:lnTo>
                <a:close/>
                <a:moveTo>
                  <a:pt x="0" y="0"/>
                </a:moveTo>
                <a:lnTo>
                  <a:pt x="60" y="0"/>
                </a:lnTo>
                <a:lnTo>
                  <a:pt x="60" y="20"/>
                </a:lnTo>
                <a:lnTo>
                  <a:pt x="59" y="25"/>
                </a:lnTo>
                <a:lnTo>
                  <a:pt x="59" y="28"/>
                </a:lnTo>
                <a:lnTo>
                  <a:pt x="57" y="31"/>
                </a:lnTo>
                <a:lnTo>
                  <a:pt x="51" y="37"/>
                </a:lnTo>
                <a:lnTo>
                  <a:pt x="46" y="38"/>
                </a:lnTo>
                <a:lnTo>
                  <a:pt x="39" y="38"/>
                </a:lnTo>
                <a:lnTo>
                  <a:pt x="34" y="37"/>
                </a:lnTo>
                <a:lnTo>
                  <a:pt x="31" y="35"/>
                </a:lnTo>
                <a:lnTo>
                  <a:pt x="26" y="31"/>
                </a:lnTo>
                <a:lnTo>
                  <a:pt x="25" y="26"/>
                </a:lnTo>
                <a:lnTo>
                  <a:pt x="23" y="23"/>
                </a:lnTo>
                <a:lnTo>
                  <a:pt x="23" y="8"/>
                </a:lnTo>
                <a:lnTo>
                  <a:pt x="0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4" name="Freeform 354"/>
          <p:cNvSpPr>
            <a:spLocks/>
          </p:cNvSpPr>
          <p:nvPr/>
        </p:nvSpPr>
        <p:spPr bwMode="auto">
          <a:xfrm>
            <a:off x="6535208" y="3168656"/>
            <a:ext cx="100890" cy="74427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61" y="0"/>
              </a:cxn>
              <a:cxn ang="0">
                <a:pos x="61" y="9"/>
              </a:cxn>
              <a:cxn ang="0">
                <a:pos x="17" y="9"/>
              </a:cxn>
              <a:cxn ang="0">
                <a:pos x="12" y="10"/>
              </a:cxn>
              <a:cxn ang="0">
                <a:pos x="11" y="12"/>
              </a:cxn>
              <a:cxn ang="0">
                <a:pos x="9" y="15"/>
              </a:cxn>
              <a:cxn ang="0">
                <a:pos x="9" y="16"/>
              </a:cxn>
              <a:cxn ang="0">
                <a:pos x="8" y="19"/>
              </a:cxn>
              <a:cxn ang="0">
                <a:pos x="8" y="27"/>
              </a:cxn>
              <a:cxn ang="0">
                <a:pos x="11" y="33"/>
              </a:cxn>
              <a:cxn ang="0">
                <a:pos x="12" y="35"/>
              </a:cxn>
              <a:cxn ang="0">
                <a:pos x="15" y="36"/>
              </a:cxn>
              <a:cxn ang="0">
                <a:pos x="17" y="38"/>
              </a:cxn>
              <a:cxn ang="0">
                <a:pos x="61" y="38"/>
              </a:cxn>
              <a:cxn ang="0">
                <a:pos x="61" y="45"/>
              </a:cxn>
              <a:cxn ang="0">
                <a:pos x="20" y="45"/>
              </a:cxn>
              <a:cxn ang="0">
                <a:pos x="14" y="44"/>
              </a:cxn>
              <a:cxn ang="0">
                <a:pos x="9" y="42"/>
              </a:cxn>
              <a:cxn ang="0">
                <a:pos x="3" y="36"/>
              </a:cxn>
              <a:cxn ang="0">
                <a:pos x="1" y="33"/>
              </a:cxn>
              <a:cxn ang="0">
                <a:pos x="0" y="29"/>
              </a:cxn>
              <a:cxn ang="0">
                <a:pos x="0" y="18"/>
              </a:cxn>
              <a:cxn ang="0">
                <a:pos x="3" y="9"/>
              </a:cxn>
              <a:cxn ang="0">
                <a:pos x="6" y="6"/>
              </a:cxn>
              <a:cxn ang="0">
                <a:pos x="9" y="4"/>
              </a:cxn>
              <a:cxn ang="0">
                <a:pos x="14" y="1"/>
              </a:cxn>
              <a:cxn ang="0">
                <a:pos x="20" y="1"/>
              </a:cxn>
              <a:cxn ang="0">
                <a:pos x="26" y="0"/>
              </a:cxn>
            </a:cxnLst>
            <a:rect l="0" t="0" r="r" b="b"/>
            <a:pathLst>
              <a:path w="61" h="45">
                <a:moveTo>
                  <a:pt x="26" y="0"/>
                </a:moveTo>
                <a:lnTo>
                  <a:pt x="61" y="0"/>
                </a:lnTo>
                <a:lnTo>
                  <a:pt x="61" y="9"/>
                </a:lnTo>
                <a:lnTo>
                  <a:pt x="17" y="9"/>
                </a:lnTo>
                <a:lnTo>
                  <a:pt x="12" y="10"/>
                </a:lnTo>
                <a:lnTo>
                  <a:pt x="11" y="12"/>
                </a:lnTo>
                <a:lnTo>
                  <a:pt x="9" y="15"/>
                </a:lnTo>
                <a:lnTo>
                  <a:pt x="9" y="16"/>
                </a:lnTo>
                <a:lnTo>
                  <a:pt x="8" y="19"/>
                </a:lnTo>
                <a:lnTo>
                  <a:pt x="8" y="27"/>
                </a:lnTo>
                <a:lnTo>
                  <a:pt x="11" y="33"/>
                </a:lnTo>
                <a:lnTo>
                  <a:pt x="12" y="35"/>
                </a:lnTo>
                <a:lnTo>
                  <a:pt x="15" y="36"/>
                </a:lnTo>
                <a:lnTo>
                  <a:pt x="17" y="38"/>
                </a:lnTo>
                <a:lnTo>
                  <a:pt x="61" y="38"/>
                </a:lnTo>
                <a:lnTo>
                  <a:pt x="61" y="45"/>
                </a:lnTo>
                <a:lnTo>
                  <a:pt x="20" y="45"/>
                </a:lnTo>
                <a:lnTo>
                  <a:pt x="14" y="44"/>
                </a:lnTo>
                <a:lnTo>
                  <a:pt x="9" y="42"/>
                </a:lnTo>
                <a:lnTo>
                  <a:pt x="3" y="36"/>
                </a:lnTo>
                <a:lnTo>
                  <a:pt x="1" y="33"/>
                </a:lnTo>
                <a:lnTo>
                  <a:pt x="0" y="29"/>
                </a:lnTo>
                <a:lnTo>
                  <a:pt x="0" y="18"/>
                </a:lnTo>
                <a:lnTo>
                  <a:pt x="3" y="9"/>
                </a:lnTo>
                <a:lnTo>
                  <a:pt x="6" y="6"/>
                </a:lnTo>
                <a:lnTo>
                  <a:pt x="9" y="4"/>
                </a:lnTo>
                <a:lnTo>
                  <a:pt x="14" y="1"/>
                </a:lnTo>
                <a:lnTo>
                  <a:pt x="20" y="1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5" name="Freeform 355"/>
          <p:cNvSpPr>
            <a:spLocks/>
          </p:cNvSpPr>
          <p:nvPr/>
        </p:nvSpPr>
        <p:spPr bwMode="auto">
          <a:xfrm>
            <a:off x="6536862" y="3256315"/>
            <a:ext cx="99236" cy="82697"/>
          </a:xfrm>
          <a:custGeom>
            <a:avLst/>
            <a:gdLst/>
            <a:ahLst/>
            <a:cxnLst>
              <a:cxn ang="0">
                <a:pos x="52" y="0"/>
              </a:cxn>
              <a:cxn ang="0">
                <a:pos x="60" y="0"/>
              </a:cxn>
              <a:cxn ang="0">
                <a:pos x="60" y="50"/>
              </a:cxn>
              <a:cxn ang="0">
                <a:pos x="52" y="50"/>
              </a:cxn>
              <a:cxn ang="0">
                <a:pos x="52" y="29"/>
              </a:cxn>
              <a:cxn ang="0">
                <a:pos x="0" y="29"/>
              </a:cxn>
              <a:cxn ang="0">
                <a:pos x="0" y="21"/>
              </a:cxn>
              <a:cxn ang="0">
                <a:pos x="52" y="21"/>
              </a:cxn>
              <a:cxn ang="0">
                <a:pos x="52" y="0"/>
              </a:cxn>
            </a:cxnLst>
            <a:rect l="0" t="0" r="r" b="b"/>
            <a:pathLst>
              <a:path w="60" h="50">
                <a:moveTo>
                  <a:pt x="52" y="0"/>
                </a:moveTo>
                <a:lnTo>
                  <a:pt x="60" y="0"/>
                </a:lnTo>
                <a:lnTo>
                  <a:pt x="60" y="50"/>
                </a:lnTo>
                <a:lnTo>
                  <a:pt x="52" y="50"/>
                </a:lnTo>
                <a:lnTo>
                  <a:pt x="52" y="29"/>
                </a:lnTo>
                <a:lnTo>
                  <a:pt x="0" y="29"/>
                </a:lnTo>
                <a:lnTo>
                  <a:pt x="0" y="21"/>
                </a:lnTo>
                <a:lnTo>
                  <a:pt x="52" y="21"/>
                </a:lnTo>
                <a:lnTo>
                  <a:pt x="5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6" name="Freeform 356"/>
          <p:cNvSpPr>
            <a:spLocks/>
          </p:cNvSpPr>
          <p:nvPr/>
        </p:nvSpPr>
        <p:spPr bwMode="auto">
          <a:xfrm>
            <a:off x="6536862" y="3395245"/>
            <a:ext cx="99236" cy="3969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" y="0"/>
              </a:cxn>
              <a:cxn ang="0">
                <a:pos x="7" y="8"/>
              </a:cxn>
              <a:cxn ang="0">
                <a:pos x="54" y="8"/>
              </a:cxn>
              <a:cxn ang="0">
                <a:pos x="54" y="0"/>
              </a:cxn>
              <a:cxn ang="0">
                <a:pos x="60" y="0"/>
              </a:cxn>
              <a:cxn ang="0">
                <a:pos x="60" y="24"/>
              </a:cxn>
              <a:cxn ang="0">
                <a:pos x="54" y="24"/>
              </a:cxn>
              <a:cxn ang="0">
                <a:pos x="54" y="17"/>
              </a:cxn>
              <a:cxn ang="0">
                <a:pos x="7" y="17"/>
              </a:cxn>
              <a:cxn ang="0">
                <a:pos x="7" y="24"/>
              </a:cxn>
              <a:cxn ang="0">
                <a:pos x="0" y="24"/>
              </a:cxn>
              <a:cxn ang="0">
                <a:pos x="0" y="0"/>
              </a:cxn>
            </a:cxnLst>
            <a:rect l="0" t="0" r="r" b="b"/>
            <a:pathLst>
              <a:path w="60" h="24">
                <a:moveTo>
                  <a:pt x="0" y="0"/>
                </a:moveTo>
                <a:lnTo>
                  <a:pt x="7" y="0"/>
                </a:lnTo>
                <a:lnTo>
                  <a:pt x="7" y="8"/>
                </a:lnTo>
                <a:lnTo>
                  <a:pt x="54" y="8"/>
                </a:lnTo>
                <a:lnTo>
                  <a:pt x="54" y="0"/>
                </a:lnTo>
                <a:lnTo>
                  <a:pt x="60" y="0"/>
                </a:lnTo>
                <a:lnTo>
                  <a:pt x="60" y="24"/>
                </a:lnTo>
                <a:lnTo>
                  <a:pt x="54" y="24"/>
                </a:lnTo>
                <a:lnTo>
                  <a:pt x="54" y="17"/>
                </a:lnTo>
                <a:lnTo>
                  <a:pt x="7" y="17"/>
                </a:lnTo>
                <a:lnTo>
                  <a:pt x="7" y="24"/>
                </a:lnTo>
                <a:lnTo>
                  <a:pt x="0" y="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7" name="Freeform 357"/>
          <p:cNvSpPr>
            <a:spLocks/>
          </p:cNvSpPr>
          <p:nvPr/>
        </p:nvSpPr>
        <p:spPr bwMode="auto">
          <a:xfrm>
            <a:off x="6536862" y="3458095"/>
            <a:ext cx="99236" cy="7442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" y="0"/>
              </a:cxn>
              <a:cxn ang="0">
                <a:pos x="60" y="12"/>
              </a:cxn>
              <a:cxn ang="0">
                <a:pos x="11" y="37"/>
              </a:cxn>
              <a:cxn ang="0">
                <a:pos x="60" y="37"/>
              </a:cxn>
              <a:cxn ang="0">
                <a:pos x="60" y="45"/>
              </a:cxn>
              <a:cxn ang="0">
                <a:pos x="0" y="45"/>
              </a:cxn>
              <a:cxn ang="0">
                <a:pos x="0" y="35"/>
              </a:cxn>
              <a:cxn ang="0">
                <a:pos x="54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0" h="45">
                <a:moveTo>
                  <a:pt x="0" y="0"/>
                </a:moveTo>
                <a:lnTo>
                  <a:pt x="60" y="0"/>
                </a:lnTo>
                <a:lnTo>
                  <a:pt x="60" y="12"/>
                </a:lnTo>
                <a:lnTo>
                  <a:pt x="11" y="37"/>
                </a:lnTo>
                <a:lnTo>
                  <a:pt x="60" y="37"/>
                </a:lnTo>
                <a:lnTo>
                  <a:pt x="60" y="45"/>
                </a:lnTo>
                <a:lnTo>
                  <a:pt x="0" y="45"/>
                </a:lnTo>
                <a:lnTo>
                  <a:pt x="0" y="35"/>
                </a:lnTo>
                <a:lnTo>
                  <a:pt x="54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8" name="Freeform 358"/>
          <p:cNvSpPr>
            <a:spLocks/>
          </p:cNvSpPr>
          <p:nvPr/>
        </p:nvSpPr>
        <p:spPr bwMode="auto">
          <a:xfrm>
            <a:off x="6536862" y="3544100"/>
            <a:ext cx="99236" cy="84351"/>
          </a:xfrm>
          <a:custGeom>
            <a:avLst/>
            <a:gdLst/>
            <a:ahLst/>
            <a:cxnLst>
              <a:cxn ang="0">
                <a:pos x="52" y="0"/>
              </a:cxn>
              <a:cxn ang="0">
                <a:pos x="60" y="0"/>
              </a:cxn>
              <a:cxn ang="0">
                <a:pos x="60" y="51"/>
              </a:cxn>
              <a:cxn ang="0">
                <a:pos x="52" y="51"/>
              </a:cxn>
              <a:cxn ang="0">
                <a:pos x="52" y="29"/>
              </a:cxn>
              <a:cxn ang="0">
                <a:pos x="0" y="29"/>
              </a:cxn>
              <a:cxn ang="0">
                <a:pos x="0" y="22"/>
              </a:cxn>
              <a:cxn ang="0">
                <a:pos x="52" y="22"/>
              </a:cxn>
              <a:cxn ang="0">
                <a:pos x="52" y="0"/>
              </a:cxn>
            </a:cxnLst>
            <a:rect l="0" t="0" r="r" b="b"/>
            <a:pathLst>
              <a:path w="60" h="51">
                <a:moveTo>
                  <a:pt x="52" y="0"/>
                </a:moveTo>
                <a:lnTo>
                  <a:pt x="60" y="0"/>
                </a:lnTo>
                <a:lnTo>
                  <a:pt x="60" y="51"/>
                </a:lnTo>
                <a:lnTo>
                  <a:pt x="52" y="51"/>
                </a:lnTo>
                <a:lnTo>
                  <a:pt x="52" y="29"/>
                </a:lnTo>
                <a:lnTo>
                  <a:pt x="0" y="29"/>
                </a:lnTo>
                <a:lnTo>
                  <a:pt x="0" y="22"/>
                </a:lnTo>
                <a:lnTo>
                  <a:pt x="52" y="22"/>
                </a:lnTo>
                <a:lnTo>
                  <a:pt x="5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9" name="Freeform 359"/>
          <p:cNvSpPr>
            <a:spLocks/>
          </p:cNvSpPr>
          <p:nvPr/>
        </p:nvSpPr>
        <p:spPr bwMode="auto">
          <a:xfrm>
            <a:off x="6536862" y="3643336"/>
            <a:ext cx="99236" cy="62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" y="0"/>
              </a:cxn>
              <a:cxn ang="0">
                <a:pos x="60" y="38"/>
              </a:cxn>
              <a:cxn ang="0">
                <a:pos x="52" y="38"/>
              </a:cxn>
              <a:cxn ang="0">
                <a:pos x="52" y="7"/>
              </a:cxn>
              <a:cxn ang="0">
                <a:pos x="37" y="7"/>
              </a:cxn>
              <a:cxn ang="0">
                <a:pos x="37" y="38"/>
              </a:cxn>
              <a:cxn ang="0">
                <a:pos x="29" y="38"/>
              </a:cxn>
              <a:cxn ang="0">
                <a:pos x="29" y="7"/>
              </a:cxn>
              <a:cxn ang="0">
                <a:pos x="8" y="7"/>
              </a:cxn>
              <a:cxn ang="0">
                <a:pos x="8" y="38"/>
              </a:cxn>
              <a:cxn ang="0">
                <a:pos x="0" y="38"/>
              </a:cxn>
              <a:cxn ang="0">
                <a:pos x="0" y="0"/>
              </a:cxn>
            </a:cxnLst>
            <a:rect l="0" t="0" r="r" b="b"/>
            <a:pathLst>
              <a:path w="60" h="38">
                <a:moveTo>
                  <a:pt x="0" y="0"/>
                </a:moveTo>
                <a:lnTo>
                  <a:pt x="60" y="0"/>
                </a:lnTo>
                <a:lnTo>
                  <a:pt x="60" y="38"/>
                </a:lnTo>
                <a:lnTo>
                  <a:pt x="52" y="38"/>
                </a:lnTo>
                <a:lnTo>
                  <a:pt x="52" y="7"/>
                </a:lnTo>
                <a:lnTo>
                  <a:pt x="37" y="7"/>
                </a:lnTo>
                <a:lnTo>
                  <a:pt x="37" y="38"/>
                </a:lnTo>
                <a:lnTo>
                  <a:pt x="29" y="38"/>
                </a:lnTo>
                <a:lnTo>
                  <a:pt x="29" y="7"/>
                </a:lnTo>
                <a:lnTo>
                  <a:pt x="8" y="7"/>
                </a:lnTo>
                <a:lnTo>
                  <a:pt x="8" y="38"/>
                </a:lnTo>
                <a:lnTo>
                  <a:pt x="0" y="3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0" name="Freeform 360"/>
          <p:cNvSpPr>
            <a:spLocks noEditPoints="1"/>
          </p:cNvSpPr>
          <p:nvPr/>
        </p:nvSpPr>
        <p:spPr bwMode="auto">
          <a:xfrm>
            <a:off x="6536862" y="3726033"/>
            <a:ext cx="99236" cy="84351"/>
          </a:xfrm>
          <a:custGeom>
            <a:avLst/>
            <a:gdLst/>
            <a:ahLst/>
            <a:cxnLst>
              <a:cxn ang="0">
                <a:pos x="31" y="9"/>
              </a:cxn>
              <a:cxn ang="0">
                <a:pos x="31" y="23"/>
              </a:cxn>
              <a:cxn ang="0">
                <a:pos x="33" y="26"/>
              </a:cxn>
              <a:cxn ang="0">
                <a:pos x="37" y="31"/>
              </a:cxn>
              <a:cxn ang="0">
                <a:pos x="40" y="31"/>
              </a:cxn>
              <a:cxn ang="0">
                <a:pos x="43" y="32"/>
              </a:cxn>
              <a:cxn ang="0">
                <a:pos x="46" y="31"/>
              </a:cxn>
              <a:cxn ang="0">
                <a:pos x="48" y="31"/>
              </a:cxn>
              <a:cxn ang="0">
                <a:pos x="52" y="26"/>
              </a:cxn>
              <a:cxn ang="0">
                <a:pos x="52" y="9"/>
              </a:cxn>
              <a:cxn ang="0">
                <a:pos x="31" y="9"/>
              </a:cxn>
              <a:cxn ang="0">
                <a:pos x="0" y="0"/>
              </a:cxn>
              <a:cxn ang="0">
                <a:pos x="60" y="0"/>
              </a:cxn>
              <a:cxn ang="0">
                <a:pos x="60" y="22"/>
              </a:cxn>
              <a:cxn ang="0">
                <a:pos x="59" y="26"/>
              </a:cxn>
              <a:cxn ang="0">
                <a:pos x="59" y="29"/>
              </a:cxn>
              <a:cxn ang="0">
                <a:pos x="57" y="32"/>
              </a:cxn>
              <a:cxn ang="0">
                <a:pos x="51" y="38"/>
              </a:cxn>
              <a:cxn ang="0">
                <a:pos x="48" y="40"/>
              </a:cxn>
              <a:cxn ang="0">
                <a:pos x="43" y="40"/>
              </a:cxn>
              <a:cxn ang="0">
                <a:pos x="37" y="38"/>
              </a:cxn>
              <a:cxn ang="0">
                <a:pos x="33" y="37"/>
              </a:cxn>
              <a:cxn ang="0">
                <a:pos x="26" y="28"/>
              </a:cxn>
              <a:cxn ang="0">
                <a:pos x="0" y="51"/>
              </a:cxn>
              <a:cxn ang="0">
                <a:pos x="0" y="40"/>
              </a:cxn>
              <a:cxn ang="0">
                <a:pos x="23" y="20"/>
              </a:cxn>
              <a:cxn ang="0">
                <a:pos x="23" y="9"/>
              </a:cxn>
              <a:cxn ang="0">
                <a:pos x="0" y="9"/>
              </a:cxn>
              <a:cxn ang="0">
                <a:pos x="0" y="0"/>
              </a:cxn>
            </a:cxnLst>
            <a:rect l="0" t="0" r="r" b="b"/>
            <a:pathLst>
              <a:path w="60" h="51">
                <a:moveTo>
                  <a:pt x="31" y="9"/>
                </a:moveTo>
                <a:lnTo>
                  <a:pt x="31" y="23"/>
                </a:lnTo>
                <a:lnTo>
                  <a:pt x="33" y="26"/>
                </a:lnTo>
                <a:lnTo>
                  <a:pt x="37" y="31"/>
                </a:lnTo>
                <a:lnTo>
                  <a:pt x="40" y="31"/>
                </a:lnTo>
                <a:lnTo>
                  <a:pt x="43" y="32"/>
                </a:lnTo>
                <a:lnTo>
                  <a:pt x="46" y="31"/>
                </a:lnTo>
                <a:lnTo>
                  <a:pt x="48" y="31"/>
                </a:lnTo>
                <a:lnTo>
                  <a:pt x="52" y="26"/>
                </a:lnTo>
                <a:lnTo>
                  <a:pt x="52" y="9"/>
                </a:lnTo>
                <a:lnTo>
                  <a:pt x="31" y="9"/>
                </a:lnTo>
                <a:close/>
                <a:moveTo>
                  <a:pt x="0" y="0"/>
                </a:moveTo>
                <a:lnTo>
                  <a:pt x="60" y="0"/>
                </a:lnTo>
                <a:lnTo>
                  <a:pt x="60" y="22"/>
                </a:lnTo>
                <a:lnTo>
                  <a:pt x="59" y="26"/>
                </a:lnTo>
                <a:lnTo>
                  <a:pt x="59" y="29"/>
                </a:lnTo>
                <a:lnTo>
                  <a:pt x="57" y="32"/>
                </a:lnTo>
                <a:lnTo>
                  <a:pt x="51" y="38"/>
                </a:lnTo>
                <a:lnTo>
                  <a:pt x="48" y="40"/>
                </a:lnTo>
                <a:lnTo>
                  <a:pt x="43" y="40"/>
                </a:lnTo>
                <a:lnTo>
                  <a:pt x="37" y="38"/>
                </a:lnTo>
                <a:lnTo>
                  <a:pt x="33" y="37"/>
                </a:lnTo>
                <a:lnTo>
                  <a:pt x="26" y="28"/>
                </a:lnTo>
                <a:lnTo>
                  <a:pt x="0" y="51"/>
                </a:lnTo>
                <a:lnTo>
                  <a:pt x="0" y="40"/>
                </a:lnTo>
                <a:lnTo>
                  <a:pt x="23" y="20"/>
                </a:lnTo>
                <a:lnTo>
                  <a:pt x="23" y="9"/>
                </a:lnTo>
                <a:lnTo>
                  <a:pt x="0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1" name="Freeform 361"/>
          <p:cNvSpPr>
            <a:spLocks/>
          </p:cNvSpPr>
          <p:nvPr/>
        </p:nvSpPr>
        <p:spPr bwMode="auto">
          <a:xfrm>
            <a:off x="6536862" y="3821962"/>
            <a:ext cx="99236" cy="611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" y="0"/>
              </a:cxn>
              <a:cxn ang="0">
                <a:pos x="60" y="37"/>
              </a:cxn>
              <a:cxn ang="0">
                <a:pos x="52" y="37"/>
              </a:cxn>
              <a:cxn ang="0">
                <a:pos x="52" y="8"/>
              </a:cxn>
              <a:cxn ang="0">
                <a:pos x="36" y="8"/>
              </a:cxn>
              <a:cxn ang="0">
                <a:pos x="36" y="34"/>
              </a:cxn>
              <a:cxn ang="0">
                <a:pos x="29" y="34"/>
              </a:cxn>
              <a:cxn ang="0">
                <a:pos x="29" y="8"/>
              </a:cxn>
              <a:cxn ang="0">
                <a:pos x="0" y="8"/>
              </a:cxn>
              <a:cxn ang="0">
                <a:pos x="0" y="0"/>
              </a:cxn>
            </a:cxnLst>
            <a:rect l="0" t="0" r="r" b="b"/>
            <a:pathLst>
              <a:path w="60" h="37">
                <a:moveTo>
                  <a:pt x="0" y="0"/>
                </a:moveTo>
                <a:lnTo>
                  <a:pt x="60" y="0"/>
                </a:lnTo>
                <a:lnTo>
                  <a:pt x="60" y="37"/>
                </a:lnTo>
                <a:lnTo>
                  <a:pt x="52" y="37"/>
                </a:lnTo>
                <a:lnTo>
                  <a:pt x="52" y="8"/>
                </a:lnTo>
                <a:lnTo>
                  <a:pt x="36" y="8"/>
                </a:lnTo>
                <a:lnTo>
                  <a:pt x="36" y="34"/>
                </a:lnTo>
                <a:lnTo>
                  <a:pt x="29" y="34"/>
                </a:lnTo>
                <a:lnTo>
                  <a:pt x="29" y="8"/>
                </a:lnTo>
                <a:lnTo>
                  <a:pt x="0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2" name="Freeform 362"/>
          <p:cNvSpPr>
            <a:spLocks noEditPoints="1"/>
          </p:cNvSpPr>
          <p:nvPr/>
        </p:nvSpPr>
        <p:spPr bwMode="auto">
          <a:xfrm>
            <a:off x="6536862" y="3888119"/>
            <a:ext cx="99236" cy="87659"/>
          </a:xfrm>
          <a:custGeom>
            <a:avLst/>
            <a:gdLst/>
            <a:ahLst/>
            <a:cxnLst>
              <a:cxn ang="0">
                <a:pos x="23" y="15"/>
              </a:cxn>
              <a:cxn ang="0">
                <a:pos x="23" y="37"/>
              </a:cxn>
              <a:cxn ang="0">
                <a:pos x="52" y="26"/>
              </a:cxn>
              <a:cxn ang="0">
                <a:pos x="23" y="15"/>
              </a:cxn>
              <a:cxn ang="0">
                <a:pos x="0" y="0"/>
              </a:cxn>
              <a:cxn ang="0">
                <a:pos x="60" y="21"/>
              </a:cxn>
              <a:cxn ang="0">
                <a:pos x="60" y="32"/>
              </a:cxn>
              <a:cxn ang="0">
                <a:pos x="0" y="53"/>
              </a:cxn>
              <a:cxn ang="0">
                <a:pos x="0" y="46"/>
              </a:cxn>
              <a:cxn ang="0">
                <a:pos x="17" y="40"/>
              </a:cxn>
              <a:cxn ang="0">
                <a:pos x="17" y="14"/>
              </a:cxn>
              <a:cxn ang="0">
                <a:pos x="0" y="8"/>
              </a:cxn>
              <a:cxn ang="0">
                <a:pos x="0" y="0"/>
              </a:cxn>
            </a:cxnLst>
            <a:rect l="0" t="0" r="r" b="b"/>
            <a:pathLst>
              <a:path w="60" h="53">
                <a:moveTo>
                  <a:pt x="23" y="15"/>
                </a:moveTo>
                <a:lnTo>
                  <a:pt x="23" y="37"/>
                </a:lnTo>
                <a:lnTo>
                  <a:pt x="52" y="26"/>
                </a:lnTo>
                <a:lnTo>
                  <a:pt x="23" y="15"/>
                </a:lnTo>
                <a:close/>
                <a:moveTo>
                  <a:pt x="0" y="0"/>
                </a:moveTo>
                <a:lnTo>
                  <a:pt x="60" y="21"/>
                </a:lnTo>
                <a:lnTo>
                  <a:pt x="60" y="32"/>
                </a:lnTo>
                <a:lnTo>
                  <a:pt x="0" y="53"/>
                </a:lnTo>
                <a:lnTo>
                  <a:pt x="0" y="46"/>
                </a:lnTo>
                <a:lnTo>
                  <a:pt x="17" y="40"/>
                </a:lnTo>
                <a:lnTo>
                  <a:pt x="17" y="14"/>
                </a:lnTo>
                <a:lnTo>
                  <a:pt x="0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3" name="Freeform 363"/>
          <p:cNvSpPr>
            <a:spLocks/>
          </p:cNvSpPr>
          <p:nvPr/>
        </p:nvSpPr>
        <p:spPr bwMode="auto">
          <a:xfrm>
            <a:off x="6535208" y="3985701"/>
            <a:ext cx="104198" cy="81043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38" y="0"/>
              </a:cxn>
              <a:cxn ang="0">
                <a:pos x="44" y="2"/>
              </a:cxn>
              <a:cxn ang="0">
                <a:pos x="53" y="8"/>
              </a:cxn>
              <a:cxn ang="0">
                <a:pos x="58" y="13"/>
              </a:cxn>
              <a:cxn ang="0">
                <a:pos x="60" y="17"/>
              </a:cxn>
              <a:cxn ang="0">
                <a:pos x="63" y="30"/>
              </a:cxn>
              <a:cxn ang="0">
                <a:pos x="61" y="39"/>
              </a:cxn>
              <a:cxn ang="0">
                <a:pos x="60" y="43"/>
              </a:cxn>
              <a:cxn ang="0">
                <a:pos x="56" y="49"/>
              </a:cxn>
              <a:cxn ang="0">
                <a:pos x="47" y="49"/>
              </a:cxn>
              <a:cxn ang="0">
                <a:pos x="50" y="43"/>
              </a:cxn>
              <a:cxn ang="0">
                <a:pos x="53" y="39"/>
              </a:cxn>
              <a:cxn ang="0">
                <a:pos x="55" y="34"/>
              </a:cxn>
              <a:cxn ang="0">
                <a:pos x="55" y="25"/>
              </a:cxn>
              <a:cxn ang="0">
                <a:pos x="53" y="20"/>
              </a:cxn>
              <a:cxn ang="0">
                <a:pos x="52" y="17"/>
              </a:cxn>
              <a:cxn ang="0">
                <a:pos x="46" y="11"/>
              </a:cxn>
              <a:cxn ang="0">
                <a:pos x="37" y="8"/>
              </a:cxn>
              <a:cxn ang="0">
                <a:pos x="26" y="8"/>
              </a:cxn>
              <a:cxn ang="0">
                <a:pos x="20" y="10"/>
              </a:cxn>
              <a:cxn ang="0">
                <a:pos x="17" y="11"/>
              </a:cxn>
              <a:cxn ang="0">
                <a:pos x="11" y="17"/>
              </a:cxn>
              <a:cxn ang="0">
                <a:pos x="9" y="20"/>
              </a:cxn>
              <a:cxn ang="0">
                <a:pos x="8" y="25"/>
              </a:cxn>
              <a:cxn ang="0">
                <a:pos x="8" y="34"/>
              </a:cxn>
              <a:cxn ang="0">
                <a:pos x="9" y="39"/>
              </a:cxn>
              <a:cxn ang="0">
                <a:pos x="12" y="45"/>
              </a:cxn>
              <a:cxn ang="0">
                <a:pos x="15" y="49"/>
              </a:cxn>
              <a:cxn ang="0">
                <a:pos x="6" y="49"/>
              </a:cxn>
              <a:cxn ang="0">
                <a:pos x="5" y="48"/>
              </a:cxn>
              <a:cxn ang="0">
                <a:pos x="5" y="45"/>
              </a:cxn>
              <a:cxn ang="0">
                <a:pos x="3" y="43"/>
              </a:cxn>
              <a:cxn ang="0">
                <a:pos x="1" y="40"/>
              </a:cxn>
              <a:cxn ang="0">
                <a:pos x="1" y="36"/>
              </a:cxn>
              <a:cxn ang="0">
                <a:pos x="0" y="33"/>
              </a:cxn>
              <a:cxn ang="0">
                <a:pos x="0" y="30"/>
              </a:cxn>
              <a:cxn ang="0">
                <a:pos x="1" y="23"/>
              </a:cxn>
              <a:cxn ang="0">
                <a:pos x="1" y="17"/>
              </a:cxn>
              <a:cxn ang="0">
                <a:pos x="8" y="8"/>
              </a:cxn>
              <a:cxn ang="0">
                <a:pos x="12" y="5"/>
              </a:cxn>
              <a:cxn ang="0">
                <a:pos x="18" y="2"/>
              </a:cxn>
              <a:cxn ang="0">
                <a:pos x="24" y="0"/>
              </a:cxn>
            </a:cxnLst>
            <a:rect l="0" t="0" r="r" b="b"/>
            <a:pathLst>
              <a:path w="63" h="49">
                <a:moveTo>
                  <a:pt x="24" y="0"/>
                </a:moveTo>
                <a:lnTo>
                  <a:pt x="38" y="0"/>
                </a:lnTo>
                <a:lnTo>
                  <a:pt x="44" y="2"/>
                </a:lnTo>
                <a:lnTo>
                  <a:pt x="53" y="8"/>
                </a:lnTo>
                <a:lnTo>
                  <a:pt x="58" y="13"/>
                </a:lnTo>
                <a:lnTo>
                  <a:pt x="60" y="17"/>
                </a:lnTo>
                <a:lnTo>
                  <a:pt x="63" y="30"/>
                </a:lnTo>
                <a:lnTo>
                  <a:pt x="61" y="39"/>
                </a:lnTo>
                <a:lnTo>
                  <a:pt x="60" y="43"/>
                </a:lnTo>
                <a:lnTo>
                  <a:pt x="56" y="49"/>
                </a:lnTo>
                <a:lnTo>
                  <a:pt x="47" y="49"/>
                </a:lnTo>
                <a:lnTo>
                  <a:pt x="50" y="43"/>
                </a:lnTo>
                <a:lnTo>
                  <a:pt x="53" y="39"/>
                </a:lnTo>
                <a:lnTo>
                  <a:pt x="55" y="34"/>
                </a:lnTo>
                <a:lnTo>
                  <a:pt x="55" y="25"/>
                </a:lnTo>
                <a:lnTo>
                  <a:pt x="53" y="20"/>
                </a:lnTo>
                <a:lnTo>
                  <a:pt x="52" y="17"/>
                </a:lnTo>
                <a:lnTo>
                  <a:pt x="46" y="11"/>
                </a:lnTo>
                <a:lnTo>
                  <a:pt x="37" y="8"/>
                </a:lnTo>
                <a:lnTo>
                  <a:pt x="26" y="8"/>
                </a:lnTo>
                <a:lnTo>
                  <a:pt x="20" y="10"/>
                </a:lnTo>
                <a:lnTo>
                  <a:pt x="17" y="11"/>
                </a:lnTo>
                <a:lnTo>
                  <a:pt x="11" y="17"/>
                </a:lnTo>
                <a:lnTo>
                  <a:pt x="9" y="20"/>
                </a:lnTo>
                <a:lnTo>
                  <a:pt x="8" y="25"/>
                </a:lnTo>
                <a:lnTo>
                  <a:pt x="8" y="34"/>
                </a:lnTo>
                <a:lnTo>
                  <a:pt x="9" y="39"/>
                </a:lnTo>
                <a:lnTo>
                  <a:pt x="12" y="45"/>
                </a:lnTo>
                <a:lnTo>
                  <a:pt x="15" y="49"/>
                </a:lnTo>
                <a:lnTo>
                  <a:pt x="6" y="49"/>
                </a:lnTo>
                <a:lnTo>
                  <a:pt x="5" y="48"/>
                </a:lnTo>
                <a:lnTo>
                  <a:pt x="5" y="45"/>
                </a:lnTo>
                <a:lnTo>
                  <a:pt x="3" y="43"/>
                </a:lnTo>
                <a:lnTo>
                  <a:pt x="1" y="40"/>
                </a:lnTo>
                <a:lnTo>
                  <a:pt x="1" y="36"/>
                </a:lnTo>
                <a:lnTo>
                  <a:pt x="0" y="33"/>
                </a:lnTo>
                <a:lnTo>
                  <a:pt x="0" y="30"/>
                </a:lnTo>
                <a:lnTo>
                  <a:pt x="1" y="23"/>
                </a:lnTo>
                <a:lnTo>
                  <a:pt x="1" y="17"/>
                </a:lnTo>
                <a:lnTo>
                  <a:pt x="8" y="8"/>
                </a:lnTo>
                <a:lnTo>
                  <a:pt x="12" y="5"/>
                </a:lnTo>
                <a:lnTo>
                  <a:pt x="18" y="2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4" name="Freeform 364"/>
          <p:cNvSpPr>
            <a:spLocks/>
          </p:cNvSpPr>
          <p:nvPr/>
        </p:nvSpPr>
        <p:spPr bwMode="auto">
          <a:xfrm>
            <a:off x="6536862" y="4084938"/>
            <a:ext cx="99236" cy="6615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" y="0"/>
              </a:cxn>
              <a:cxn ang="0">
                <a:pos x="60" y="40"/>
              </a:cxn>
              <a:cxn ang="0">
                <a:pos x="52" y="40"/>
              </a:cxn>
              <a:cxn ang="0">
                <a:pos x="52" y="8"/>
              </a:cxn>
              <a:cxn ang="0">
                <a:pos x="37" y="8"/>
              </a:cxn>
              <a:cxn ang="0">
                <a:pos x="37" y="40"/>
              </a:cxn>
              <a:cxn ang="0">
                <a:pos x="29" y="40"/>
              </a:cxn>
              <a:cxn ang="0">
                <a:pos x="29" y="8"/>
              </a:cxn>
              <a:cxn ang="0">
                <a:pos x="8" y="8"/>
              </a:cxn>
              <a:cxn ang="0">
                <a:pos x="8" y="40"/>
              </a:cxn>
              <a:cxn ang="0">
                <a:pos x="0" y="40"/>
              </a:cxn>
              <a:cxn ang="0">
                <a:pos x="0" y="0"/>
              </a:cxn>
            </a:cxnLst>
            <a:rect l="0" t="0" r="r" b="b"/>
            <a:pathLst>
              <a:path w="60" h="40">
                <a:moveTo>
                  <a:pt x="0" y="0"/>
                </a:moveTo>
                <a:lnTo>
                  <a:pt x="60" y="0"/>
                </a:lnTo>
                <a:lnTo>
                  <a:pt x="60" y="40"/>
                </a:lnTo>
                <a:lnTo>
                  <a:pt x="52" y="40"/>
                </a:lnTo>
                <a:lnTo>
                  <a:pt x="52" y="8"/>
                </a:lnTo>
                <a:lnTo>
                  <a:pt x="37" y="8"/>
                </a:lnTo>
                <a:lnTo>
                  <a:pt x="37" y="40"/>
                </a:lnTo>
                <a:lnTo>
                  <a:pt x="29" y="40"/>
                </a:lnTo>
                <a:lnTo>
                  <a:pt x="29" y="8"/>
                </a:lnTo>
                <a:lnTo>
                  <a:pt x="8" y="8"/>
                </a:lnTo>
                <a:lnTo>
                  <a:pt x="8" y="40"/>
                </a:lnTo>
                <a:lnTo>
                  <a:pt x="0" y="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5" name="Freeform 365"/>
          <p:cNvSpPr>
            <a:spLocks noEditPoints="1"/>
          </p:cNvSpPr>
          <p:nvPr/>
        </p:nvSpPr>
        <p:spPr bwMode="auto">
          <a:xfrm>
            <a:off x="3759900" y="2247412"/>
            <a:ext cx="97582" cy="84351"/>
          </a:xfrm>
          <a:custGeom>
            <a:avLst/>
            <a:gdLst/>
            <a:ahLst/>
            <a:cxnLst>
              <a:cxn ang="0">
                <a:pos x="6" y="8"/>
              </a:cxn>
              <a:cxn ang="0">
                <a:pos x="6" y="16"/>
              </a:cxn>
              <a:cxn ang="0">
                <a:pos x="7" y="22"/>
              </a:cxn>
              <a:cxn ang="0">
                <a:pos x="7" y="26"/>
              </a:cxn>
              <a:cxn ang="0">
                <a:pos x="9" y="29"/>
              </a:cxn>
              <a:cxn ang="0">
                <a:pos x="11" y="34"/>
              </a:cxn>
              <a:cxn ang="0">
                <a:pos x="14" y="37"/>
              </a:cxn>
              <a:cxn ang="0">
                <a:pos x="18" y="40"/>
              </a:cxn>
              <a:cxn ang="0">
                <a:pos x="23" y="42"/>
              </a:cxn>
              <a:cxn ang="0">
                <a:pos x="29" y="43"/>
              </a:cxn>
              <a:cxn ang="0">
                <a:pos x="36" y="42"/>
              </a:cxn>
              <a:cxn ang="0">
                <a:pos x="41" y="40"/>
              </a:cxn>
              <a:cxn ang="0">
                <a:pos x="44" y="39"/>
              </a:cxn>
              <a:cxn ang="0">
                <a:pos x="47" y="36"/>
              </a:cxn>
              <a:cxn ang="0">
                <a:pos x="50" y="29"/>
              </a:cxn>
              <a:cxn ang="0">
                <a:pos x="52" y="25"/>
              </a:cxn>
              <a:cxn ang="0">
                <a:pos x="52" y="8"/>
              </a:cxn>
              <a:cxn ang="0">
                <a:pos x="6" y="8"/>
              </a:cxn>
              <a:cxn ang="0">
                <a:pos x="0" y="0"/>
              </a:cxn>
              <a:cxn ang="0">
                <a:pos x="59" y="0"/>
              </a:cxn>
              <a:cxn ang="0">
                <a:pos x="59" y="23"/>
              </a:cxn>
              <a:cxn ang="0">
                <a:pos x="58" y="29"/>
              </a:cxn>
              <a:cxn ang="0">
                <a:pos x="55" y="39"/>
              </a:cxn>
              <a:cxn ang="0">
                <a:pos x="50" y="43"/>
              </a:cxn>
              <a:cxn ang="0">
                <a:pos x="44" y="48"/>
              </a:cxn>
              <a:cxn ang="0">
                <a:pos x="35" y="51"/>
              </a:cxn>
              <a:cxn ang="0">
                <a:pos x="21" y="51"/>
              </a:cxn>
              <a:cxn ang="0">
                <a:pos x="15" y="48"/>
              </a:cxn>
              <a:cxn ang="0">
                <a:pos x="9" y="43"/>
              </a:cxn>
              <a:cxn ang="0">
                <a:pos x="4" y="39"/>
              </a:cxn>
              <a:cxn ang="0">
                <a:pos x="1" y="29"/>
              </a:cxn>
              <a:cxn ang="0">
                <a:pos x="0" y="23"/>
              </a:cxn>
              <a:cxn ang="0">
                <a:pos x="0" y="0"/>
              </a:cxn>
            </a:cxnLst>
            <a:rect l="0" t="0" r="r" b="b"/>
            <a:pathLst>
              <a:path w="59" h="51">
                <a:moveTo>
                  <a:pt x="6" y="8"/>
                </a:moveTo>
                <a:lnTo>
                  <a:pt x="6" y="16"/>
                </a:lnTo>
                <a:lnTo>
                  <a:pt x="7" y="22"/>
                </a:lnTo>
                <a:lnTo>
                  <a:pt x="7" y="26"/>
                </a:lnTo>
                <a:lnTo>
                  <a:pt x="9" y="29"/>
                </a:lnTo>
                <a:lnTo>
                  <a:pt x="11" y="34"/>
                </a:lnTo>
                <a:lnTo>
                  <a:pt x="14" y="37"/>
                </a:lnTo>
                <a:lnTo>
                  <a:pt x="18" y="40"/>
                </a:lnTo>
                <a:lnTo>
                  <a:pt x="23" y="42"/>
                </a:lnTo>
                <a:lnTo>
                  <a:pt x="29" y="43"/>
                </a:lnTo>
                <a:lnTo>
                  <a:pt x="36" y="42"/>
                </a:lnTo>
                <a:lnTo>
                  <a:pt x="41" y="40"/>
                </a:lnTo>
                <a:lnTo>
                  <a:pt x="44" y="39"/>
                </a:lnTo>
                <a:lnTo>
                  <a:pt x="47" y="36"/>
                </a:lnTo>
                <a:lnTo>
                  <a:pt x="50" y="29"/>
                </a:lnTo>
                <a:lnTo>
                  <a:pt x="52" y="25"/>
                </a:lnTo>
                <a:lnTo>
                  <a:pt x="52" y="8"/>
                </a:lnTo>
                <a:lnTo>
                  <a:pt x="6" y="8"/>
                </a:lnTo>
                <a:close/>
                <a:moveTo>
                  <a:pt x="0" y="0"/>
                </a:moveTo>
                <a:lnTo>
                  <a:pt x="59" y="0"/>
                </a:lnTo>
                <a:lnTo>
                  <a:pt x="59" y="23"/>
                </a:lnTo>
                <a:lnTo>
                  <a:pt x="58" y="29"/>
                </a:lnTo>
                <a:lnTo>
                  <a:pt x="55" y="39"/>
                </a:lnTo>
                <a:lnTo>
                  <a:pt x="50" y="43"/>
                </a:lnTo>
                <a:lnTo>
                  <a:pt x="44" y="48"/>
                </a:lnTo>
                <a:lnTo>
                  <a:pt x="35" y="51"/>
                </a:lnTo>
                <a:lnTo>
                  <a:pt x="21" y="51"/>
                </a:lnTo>
                <a:lnTo>
                  <a:pt x="15" y="48"/>
                </a:lnTo>
                <a:lnTo>
                  <a:pt x="9" y="43"/>
                </a:lnTo>
                <a:lnTo>
                  <a:pt x="4" y="39"/>
                </a:lnTo>
                <a:lnTo>
                  <a:pt x="1" y="29"/>
                </a:lnTo>
                <a:lnTo>
                  <a:pt x="0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6" name="Freeform 366"/>
          <p:cNvSpPr>
            <a:spLocks/>
          </p:cNvSpPr>
          <p:nvPr/>
        </p:nvSpPr>
        <p:spPr bwMode="auto">
          <a:xfrm>
            <a:off x="3731783" y="2343341"/>
            <a:ext cx="100890" cy="71119"/>
          </a:xfrm>
          <a:custGeom>
            <a:avLst/>
            <a:gdLst/>
            <a:ahLst/>
            <a:cxnLst>
              <a:cxn ang="0">
                <a:pos x="61" y="0"/>
              </a:cxn>
              <a:cxn ang="0">
                <a:pos x="61" y="8"/>
              </a:cxn>
              <a:cxn ang="0">
                <a:pos x="29" y="22"/>
              </a:cxn>
              <a:cxn ang="0">
                <a:pos x="61" y="36"/>
              </a:cxn>
              <a:cxn ang="0">
                <a:pos x="61" y="43"/>
              </a:cxn>
              <a:cxn ang="0">
                <a:pos x="0" y="17"/>
              </a:cxn>
              <a:cxn ang="0">
                <a:pos x="0" y="10"/>
              </a:cxn>
              <a:cxn ang="0">
                <a:pos x="18" y="17"/>
              </a:cxn>
              <a:cxn ang="0">
                <a:pos x="61" y="0"/>
              </a:cxn>
            </a:cxnLst>
            <a:rect l="0" t="0" r="r" b="b"/>
            <a:pathLst>
              <a:path w="61" h="43">
                <a:moveTo>
                  <a:pt x="61" y="0"/>
                </a:moveTo>
                <a:lnTo>
                  <a:pt x="61" y="8"/>
                </a:lnTo>
                <a:lnTo>
                  <a:pt x="29" y="22"/>
                </a:lnTo>
                <a:lnTo>
                  <a:pt x="61" y="36"/>
                </a:lnTo>
                <a:lnTo>
                  <a:pt x="61" y="43"/>
                </a:lnTo>
                <a:lnTo>
                  <a:pt x="0" y="17"/>
                </a:lnTo>
                <a:lnTo>
                  <a:pt x="0" y="10"/>
                </a:lnTo>
                <a:lnTo>
                  <a:pt x="18" y="17"/>
                </a:lnTo>
                <a:lnTo>
                  <a:pt x="6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7" name="Freeform 367"/>
          <p:cNvSpPr>
            <a:spLocks/>
          </p:cNvSpPr>
          <p:nvPr/>
        </p:nvSpPr>
        <p:spPr bwMode="auto">
          <a:xfrm>
            <a:off x="3756592" y="2427691"/>
            <a:ext cx="104198" cy="76081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16" y="0"/>
              </a:cxn>
              <a:cxn ang="0">
                <a:pos x="16" y="1"/>
              </a:cxn>
              <a:cxn ang="0">
                <a:pos x="13" y="6"/>
              </a:cxn>
              <a:cxn ang="0">
                <a:pos x="9" y="12"/>
              </a:cxn>
              <a:cxn ang="0">
                <a:pos x="8" y="17"/>
              </a:cxn>
              <a:cxn ang="0">
                <a:pos x="8" y="27"/>
              </a:cxn>
              <a:cxn ang="0">
                <a:pos x="11" y="33"/>
              </a:cxn>
              <a:cxn ang="0">
                <a:pos x="14" y="37"/>
              </a:cxn>
              <a:cxn ang="0">
                <a:pos x="17" y="38"/>
              </a:cxn>
              <a:cxn ang="0">
                <a:pos x="22" y="38"/>
              </a:cxn>
              <a:cxn ang="0">
                <a:pos x="23" y="37"/>
              </a:cxn>
              <a:cxn ang="0">
                <a:pos x="26" y="30"/>
              </a:cxn>
              <a:cxn ang="0">
                <a:pos x="28" y="24"/>
              </a:cxn>
              <a:cxn ang="0">
                <a:pos x="29" y="17"/>
              </a:cxn>
              <a:cxn ang="0">
                <a:pos x="32" y="8"/>
              </a:cxn>
              <a:cxn ang="0">
                <a:pos x="37" y="3"/>
              </a:cxn>
              <a:cxn ang="0">
                <a:pos x="42" y="1"/>
              </a:cxn>
              <a:cxn ang="0">
                <a:pos x="51" y="1"/>
              </a:cxn>
              <a:cxn ang="0">
                <a:pos x="54" y="4"/>
              </a:cxn>
              <a:cxn ang="0">
                <a:pos x="58" y="8"/>
              </a:cxn>
              <a:cxn ang="0">
                <a:pos x="61" y="17"/>
              </a:cxn>
              <a:cxn ang="0">
                <a:pos x="63" y="23"/>
              </a:cxn>
              <a:cxn ang="0">
                <a:pos x="61" y="29"/>
              </a:cxn>
              <a:cxn ang="0">
                <a:pos x="61" y="35"/>
              </a:cxn>
              <a:cxn ang="0">
                <a:pos x="58" y="44"/>
              </a:cxn>
              <a:cxn ang="0">
                <a:pos x="49" y="44"/>
              </a:cxn>
              <a:cxn ang="0">
                <a:pos x="49" y="43"/>
              </a:cxn>
              <a:cxn ang="0">
                <a:pos x="52" y="40"/>
              </a:cxn>
              <a:cxn ang="0">
                <a:pos x="54" y="35"/>
              </a:cxn>
              <a:cxn ang="0">
                <a:pos x="55" y="29"/>
              </a:cxn>
              <a:cxn ang="0">
                <a:pos x="55" y="20"/>
              </a:cxn>
              <a:cxn ang="0">
                <a:pos x="52" y="14"/>
              </a:cxn>
              <a:cxn ang="0">
                <a:pos x="49" y="11"/>
              </a:cxn>
              <a:cxn ang="0">
                <a:pos x="46" y="9"/>
              </a:cxn>
              <a:cxn ang="0">
                <a:pos x="43" y="9"/>
              </a:cxn>
              <a:cxn ang="0">
                <a:pos x="40" y="11"/>
              </a:cxn>
              <a:cxn ang="0">
                <a:pos x="38" y="14"/>
              </a:cxn>
              <a:cxn ang="0">
                <a:pos x="37" y="18"/>
              </a:cxn>
              <a:cxn ang="0">
                <a:pos x="37" y="21"/>
              </a:cxn>
              <a:cxn ang="0">
                <a:pos x="35" y="24"/>
              </a:cxn>
              <a:cxn ang="0">
                <a:pos x="35" y="29"/>
              </a:cxn>
              <a:cxn ang="0">
                <a:pos x="32" y="38"/>
              </a:cxn>
              <a:cxn ang="0">
                <a:pos x="29" y="43"/>
              </a:cxn>
              <a:cxn ang="0">
                <a:pos x="23" y="46"/>
              </a:cxn>
              <a:cxn ang="0">
                <a:pos x="16" y="46"/>
              </a:cxn>
              <a:cxn ang="0">
                <a:pos x="9" y="43"/>
              </a:cxn>
              <a:cxn ang="0">
                <a:pos x="3" y="37"/>
              </a:cxn>
              <a:cxn ang="0">
                <a:pos x="2" y="32"/>
              </a:cxn>
              <a:cxn ang="0">
                <a:pos x="2" y="27"/>
              </a:cxn>
              <a:cxn ang="0">
                <a:pos x="0" y="23"/>
              </a:cxn>
              <a:cxn ang="0">
                <a:pos x="0" y="17"/>
              </a:cxn>
              <a:cxn ang="0">
                <a:pos x="2" y="11"/>
              </a:cxn>
              <a:cxn ang="0">
                <a:pos x="3" y="6"/>
              </a:cxn>
              <a:cxn ang="0">
                <a:pos x="5" y="0"/>
              </a:cxn>
            </a:cxnLst>
            <a:rect l="0" t="0" r="r" b="b"/>
            <a:pathLst>
              <a:path w="63" h="46">
                <a:moveTo>
                  <a:pt x="5" y="0"/>
                </a:moveTo>
                <a:lnTo>
                  <a:pt x="16" y="0"/>
                </a:lnTo>
                <a:lnTo>
                  <a:pt x="16" y="1"/>
                </a:lnTo>
                <a:lnTo>
                  <a:pt x="13" y="6"/>
                </a:lnTo>
                <a:lnTo>
                  <a:pt x="9" y="12"/>
                </a:lnTo>
                <a:lnTo>
                  <a:pt x="8" y="17"/>
                </a:lnTo>
                <a:lnTo>
                  <a:pt x="8" y="27"/>
                </a:lnTo>
                <a:lnTo>
                  <a:pt x="11" y="33"/>
                </a:lnTo>
                <a:lnTo>
                  <a:pt x="14" y="37"/>
                </a:lnTo>
                <a:lnTo>
                  <a:pt x="17" y="38"/>
                </a:lnTo>
                <a:lnTo>
                  <a:pt x="22" y="38"/>
                </a:lnTo>
                <a:lnTo>
                  <a:pt x="23" y="37"/>
                </a:lnTo>
                <a:lnTo>
                  <a:pt x="26" y="30"/>
                </a:lnTo>
                <a:lnTo>
                  <a:pt x="28" y="24"/>
                </a:lnTo>
                <a:lnTo>
                  <a:pt x="29" y="17"/>
                </a:lnTo>
                <a:lnTo>
                  <a:pt x="32" y="8"/>
                </a:lnTo>
                <a:lnTo>
                  <a:pt x="37" y="3"/>
                </a:lnTo>
                <a:lnTo>
                  <a:pt x="42" y="1"/>
                </a:lnTo>
                <a:lnTo>
                  <a:pt x="51" y="1"/>
                </a:lnTo>
                <a:lnTo>
                  <a:pt x="54" y="4"/>
                </a:lnTo>
                <a:lnTo>
                  <a:pt x="58" y="8"/>
                </a:lnTo>
                <a:lnTo>
                  <a:pt x="61" y="17"/>
                </a:lnTo>
                <a:lnTo>
                  <a:pt x="63" y="23"/>
                </a:lnTo>
                <a:lnTo>
                  <a:pt x="61" y="29"/>
                </a:lnTo>
                <a:lnTo>
                  <a:pt x="61" y="35"/>
                </a:lnTo>
                <a:lnTo>
                  <a:pt x="58" y="44"/>
                </a:lnTo>
                <a:lnTo>
                  <a:pt x="49" y="44"/>
                </a:lnTo>
                <a:lnTo>
                  <a:pt x="49" y="43"/>
                </a:lnTo>
                <a:lnTo>
                  <a:pt x="52" y="40"/>
                </a:lnTo>
                <a:lnTo>
                  <a:pt x="54" y="35"/>
                </a:lnTo>
                <a:lnTo>
                  <a:pt x="55" y="29"/>
                </a:lnTo>
                <a:lnTo>
                  <a:pt x="55" y="20"/>
                </a:lnTo>
                <a:lnTo>
                  <a:pt x="52" y="14"/>
                </a:lnTo>
                <a:lnTo>
                  <a:pt x="49" y="11"/>
                </a:lnTo>
                <a:lnTo>
                  <a:pt x="46" y="9"/>
                </a:lnTo>
                <a:lnTo>
                  <a:pt x="43" y="9"/>
                </a:lnTo>
                <a:lnTo>
                  <a:pt x="40" y="11"/>
                </a:lnTo>
                <a:lnTo>
                  <a:pt x="38" y="14"/>
                </a:lnTo>
                <a:lnTo>
                  <a:pt x="37" y="18"/>
                </a:lnTo>
                <a:lnTo>
                  <a:pt x="37" y="21"/>
                </a:lnTo>
                <a:lnTo>
                  <a:pt x="35" y="24"/>
                </a:lnTo>
                <a:lnTo>
                  <a:pt x="35" y="29"/>
                </a:lnTo>
                <a:lnTo>
                  <a:pt x="32" y="38"/>
                </a:lnTo>
                <a:lnTo>
                  <a:pt x="29" y="43"/>
                </a:lnTo>
                <a:lnTo>
                  <a:pt x="23" y="46"/>
                </a:lnTo>
                <a:lnTo>
                  <a:pt x="16" y="46"/>
                </a:lnTo>
                <a:lnTo>
                  <a:pt x="9" y="43"/>
                </a:lnTo>
                <a:lnTo>
                  <a:pt x="3" y="37"/>
                </a:lnTo>
                <a:lnTo>
                  <a:pt x="2" y="32"/>
                </a:lnTo>
                <a:lnTo>
                  <a:pt x="2" y="27"/>
                </a:lnTo>
                <a:lnTo>
                  <a:pt x="0" y="23"/>
                </a:lnTo>
                <a:lnTo>
                  <a:pt x="0" y="17"/>
                </a:lnTo>
                <a:lnTo>
                  <a:pt x="2" y="11"/>
                </a:lnTo>
                <a:lnTo>
                  <a:pt x="3" y="6"/>
                </a:lnTo>
                <a:lnTo>
                  <a:pt x="5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8" name="Freeform 368"/>
          <p:cNvSpPr>
            <a:spLocks/>
          </p:cNvSpPr>
          <p:nvPr/>
        </p:nvSpPr>
        <p:spPr bwMode="auto">
          <a:xfrm>
            <a:off x="3759900" y="2525274"/>
            <a:ext cx="97582" cy="6450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" y="0"/>
              </a:cxn>
              <a:cxn ang="0">
                <a:pos x="59" y="39"/>
              </a:cxn>
              <a:cxn ang="0">
                <a:pos x="52" y="39"/>
              </a:cxn>
              <a:cxn ang="0">
                <a:pos x="52" y="8"/>
              </a:cxn>
              <a:cxn ang="0">
                <a:pos x="36" y="8"/>
              </a:cxn>
              <a:cxn ang="0">
                <a:pos x="36" y="39"/>
              </a:cxn>
              <a:cxn ang="0">
                <a:pos x="29" y="39"/>
              </a:cxn>
              <a:cxn ang="0">
                <a:pos x="29" y="8"/>
              </a:cxn>
              <a:cxn ang="0">
                <a:pos x="7" y="8"/>
              </a:cxn>
              <a:cxn ang="0">
                <a:pos x="7" y="39"/>
              </a:cxn>
              <a:cxn ang="0">
                <a:pos x="0" y="39"/>
              </a:cxn>
              <a:cxn ang="0">
                <a:pos x="0" y="0"/>
              </a:cxn>
            </a:cxnLst>
            <a:rect l="0" t="0" r="r" b="b"/>
            <a:pathLst>
              <a:path w="59" h="39">
                <a:moveTo>
                  <a:pt x="0" y="0"/>
                </a:moveTo>
                <a:lnTo>
                  <a:pt x="59" y="0"/>
                </a:lnTo>
                <a:lnTo>
                  <a:pt x="59" y="39"/>
                </a:lnTo>
                <a:lnTo>
                  <a:pt x="52" y="39"/>
                </a:lnTo>
                <a:lnTo>
                  <a:pt x="52" y="8"/>
                </a:lnTo>
                <a:lnTo>
                  <a:pt x="36" y="8"/>
                </a:lnTo>
                <a:lnTo>
                  <a:pt x="36" y="39"/>
                </a:lnTo>
                <a:lnTo>
                  <a:pt x="29" y="39"/>
                </a:lnTo>
                <a:lnTo>
                  <a:pt x="29" y="8"/>
                </a:lnTo>
                <a:lnTo>
                  <a:pt x="7" y="8"/>
                </a:lnTo>
                <a:lnTo>
                  <a:pt x="7" y="39"/>
                </a:lnTo>
                <a:lnTo>
                  <a:pt x="0" y="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9" name="Freeform 369"/>
          <p:cNvSpPr>
            <a:spLocks noEditPoints="1"/>
          </p:cNvSpPr>
          <p:nvPr/>
        </p:nvSpPr>
        <p:spPr bwMode="auto">
          <a:xfrm>
            <a:off x="3759900" y="2611279"/>
            <a:ext cx="97582" cy="81043"/>
          </a:xfrm>
          <a:custGeom>
            <a:avLst/>
            <a:gdLst/>
            <a:ahLst/>
            <a:cxnLst>
              <a:cxn ang="0">
                <a:pos x="30" y="8"/>
              </a:cxn>
              <a:cxn ang="0">
                <a:pos x="30" y="22"/>
              </a:cxn>
              <a:cxn ang="0">
                <a:pos x="32" y="25"/>
              </a:cxn>
              <a:cxn ang="0">
                <a:pos x="36" y="29"/>
              </a:cxn>
              <a:cxn ang="0">
                <a:pos x="40" y="31"/>
              </a:cxn>
              <a:cxn ang="0">
                <a:pos x="46" y="31"/>
              </a:cxn>
              <a:cxn ang="0">
                <a:pos x="52" y="25"/>
              </a:cxn>
              <a:cxn ang="0">
                <a:pos x="52" y="8"/>
              </a:cxn>
              <a:cxn ang="0">
                <a:pos x="30" y="8"/>
              </a:cxn>
              <a:cxn ang="0">
                <a:pos x="0" y="0"/>
              </a:cxn>
              <a:cxn ang="0">
                <a:pos x="59" y="0"/>
              </a:cxn>
              <a:cxn ang="0">
                <a:pos x="59" y="22"/>
              </a:cxn>
              <a:cxn ang="0">
                <a:pos x="58" y="25"/>
              </a:cxn>
              <a:cxn ang="0">
                <a:pos x="58" y="29"/>
              </a:cxn>
              <a:cxn ang="0">
                <a:pos x="56" y="32"/>
              </a:cxn>
              <a:cxn ang="0">
                <a:pos x="53" y="36"/>
              </a:cxn>
              <a:cxn ang="0">
                <a:pos x="47" y="39"/>
              </a:cxn>
              <a:cxn ang="0">
                <a:pos x="36" y="39"/>
              </a:cxn>
              <a:cxn ang="0">
                <a:pos x="32" y="36"/>
              </a:cxn>
              <a:cxn ang="0">
                <a:pos x="26" y="26"/>
              </a:cxn>
              <a:cxn ang="0">
                <a:pos x="0" y="49"/>
              </a:cxn>
              <a:cxn ang="0">
                <a:pos x="0" y="39"/>
              </a:cxn>
              <a:cxn ang="0">
                <a:pos x="23" y="19"/>
              </a:cxn>
              <a:cxn ang="0">
                <a:pos x="23" y="8"/>
              </a:cxn>
              <a:cxn ang="0">
                <a:pos x="0" y="8"/>
              </a:cxn>
              <a:cxn ang="0">
                <a:pos x="0" y="0"/>
              </a:cxn>
            </a:cxnLst>
            <a:rect l="0" t="0" r="r" b="b"/>
            <a:pathLst>
              <a:path w="59" h="49">
                <a:moveTo>
                  <a:pt x="30" y="8"/>
                </a:moveTo>
                <a:lnTo>
                  <a:pt x="30" y="22"/>
                </a:lnTo>
                <a:lnTo>
                  <a:pt x="32" y="25"/>
                </a:lnTo>
                <a:lnTo>
                  <a:pt x="36" y="29"/>
                </a:lnTo>
                <a:lnTo>
                  <a:pt x="40" y="31"/>
                </a:lnTo>
                <a:lnTo>
                  <a:pt x="46" y="31"/>
                </a:lnTo>
                <a:lnTo>
                  <a:pt x="52" y="25"/>
                </a:lnTo>
                <a:lnTo>
                  <a:pt x="52" y="8"/>
                </a:lnTo>
                <a:lnTo>
                  <a:pt x="30" y="8"/>
                </a:lnTo>
                <a:close/>
                <a:moveTo>
                  <a:pt x="0" y="0"/>
                </a:moveTo>
                <a:lnTo>
                  <a:pt x="59" y="0"/>
                </a:lnTo>
                <a:lnTo>
                  <a:pt x="59" y="22"/>
                </a:lnTo>
                <a:lnTo>
                  <a:pt x="58" y="25"/>
                </a:lnTo>
                <a:lnTo>
                  <a:pt x="58" y="29"/>
                </a:lnTo>
                <a:lnTo>
                  <a:pt x="56" y="32"/>
                </a:lnTo>
                <a:lnTo>
                  <a:pt x="53" y="36"/>
                </a:lnTo>
                <a:lnTo>
                  <a:pt x="47" y="39"/>
                </a:lnTo>
                <a:lnTo>
                  <a:pt x="36" y="39"/>
                </a:lnTo>
                <a:lnTo>
                  <a:pt x="32" y="36"/>
                </a:lnTo>
                <a:lnTo>
                  <a:pt x="26" y="26"/>
                </a:lnTo>
                <a:lnTo>
                  <a:pt x="0" y="49"/>
                </a:lnTo>
                <a:lnTo>
                  <a:pt x="0" y="39"/>
                </a:lnTo>
                <a:lnTo>
                  <a:pt x="23" y="19"/>
                </a:lnTo>
                <a:lnTo>
                  <a:pt x="23" y="8"/>
                </a:lnTo>
                <a:lnTo>
                  <a:pt x="0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70" name="Freeform 370"/>
          <p:cNvSpPr>
            <a:spLocks/>
          </p:cNvSpPr>
          <p:nvPr/>
        </p:nvSpPr>
        <p:spPr bwMode="auto">
          <a:xfrm>
            <a:off x="3759900" y="2748556"/>
            <a:ext cx="97582" cy="3804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8"/>
              </a:cxn>
              <a:cxn ang="0">
                <a:pos x="53" y="8"/>
              </a:cxn>
              <a:cxn ang="0">
                <a:pos x="53" y="0"/>
              </a:cxn>
              <a:cxn ang="0">
                <a:pos x="59" y="0"/>
              </a:cxn>
              <a:cxn ang="0">
                <a:pos x="59" y="23"/>
              </a:cxn>
              <a:cxn ang="0">
                <a:pos x="53" y="23"/>
              </a:cxn>
              <a:cxn ang="0">
                <a:pos x="53" y="15"/>
              </a:cxn>
              <a:cxn ang="0">
                <a:pos x="6" y="15"/>
              </a:cxn>
              <a:cxn ang="0">
                <a:pos x="6" y="23"/>
              </a:cxn>
              <a:cxn ang="0">
                <a:pos x="0" y="23"/>
              </a:cxn>
              <a:cxn ang="0">
                <a:pos x="0" y="0"/>
              </a:cxn>
            </a:cxnLst>
            <a:rect l="0" t="0" r="r" b="b"/>
            <a:pathLst>
              <a:path w="59" h="23">
                <a:moveTo>
                  <a:pt x="0" y="0"/>
                </a:moveTo>
                <a:lnTo>
                  <a:pt x="6" y="0"/>
                </a:lnTo>
                <a:lnTo>
                  <a:pt x="6" y="8"/>
                </a:lnTo>
                <a:lnTo>
                  <a:pt x="53" y="8"/>
                </a:lnTo>
                <a:lnTo>
                  <a:pt x="53" y="0"/>
                </a:lnTo>
                <a:lnTo>
                  <a:pt x="59" y="0"/>
                </a:lnTo>
                <a:lnTo>
                  <a:pt x="59" y="23"/>
                </a:lnTo>
                <a:lnTo>
                  <a:pt x="53" y="23"/>
                </a:lnTo>
                <a:lnTo>
                  <a:pt x="53" y="15"/>
                </a:lnTo>
                <a:lnTo>
                  <a:pt x="6" y="15"/>
                </a:lnTo>
                <a:lnTo>
                  <a:pt x="6" y="23"/>
                </a:lnTo>
                <a:lnTo>
                  <a:pt x="0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71" name="Freeform 371"/>
          <p:cNvSpPr>
            <a:spLocks/>
          </p:cNvSpPr>
          <p:nvPr/>
        </p:nvSpPr>
        <p:spPr bwMode="auto">
          <a:xfrm>
            <a:off x="3759900" y="2809751"/>
            <a:ext cx="97582" cy="7442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" y="0"/>
              </a:cxn>
              <a:cxn ang="0">
                <a:pos x="59" y="12"/>
              </a:cxn>
              <a:cxn ang="0">
                <a:pos x="11" y="38"/>
              </a:cxn>
              <a:cxn ang="0">
                <a:pos x="59" y="38"/>
              </a:cxn>
              <a:cxn ang="0">
                <a:pos x="59" y="45"/>
              </a:cxn>
              <a:cxn ang="0">
                <a:pos x="0" y="45"/>
              </a:cxn>
              <a:cxn ang="0">
                <a:pos x="0" y="35"/>
              </a:cxn>
              <a:cxn ang="0">
                <a:pos x="53" y="7"/>
              </a:cxn>
              <a:cxn ang="0">
                <a:pos x="0" y="7"/>
              </a:cxn>
              <a:cxn ang="0">
                <a:pos x="0" y="0"/>
              </a:cxn>
            </a:cxnLst>
            <a:rect l="0" t="0" r="r" b="b"/>
            <a:pathLst>
              <a:path w="59" h="45">
                <a:moveTo>
                  <a:pt x="0" y="0"/>
                </a:moveTo>
                <a:lnTo>
                  <a:pt x="59" y="0"/>
                </a:lnTo>
                <a:lnTo>
                  <a:pt x="59" y="12"/>
                </a:lnTo>
                <a:lnTo>
                  <a:pt x="11" y="38"/>
                </a:lnTo>
                <a:lnTo>
                  <a:pt x="59" y="38"/>
                </a:lnTo>
                <a:lnTo>
                  <a:pt x="59" y="45"/>
                </a:lnTo>
                <a:lnTo>
                  <a:pt x="0" y="45"/>
                </a:lnTo>
                <a:lnTo>
                  <a:pt x="0" y="35"/>
                </a:lnTo>
                <a:lnTo>
                  <a:pt x="53" y="7"/>
                </a:lnTo>
                <a:lnTo>
                  <a:pt x="0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72" name="Freeform 372"/>
          <p:cNvSpPr>
            <a:spLocks noEditPoints="1"/>
          </p:cNvSpPr>
          <p:nvPr/>
        </p:nvSpPr>
        <p:spPr bwMode="auto">
          <a:xfrm>
            <a:off x="3759900" y="2910641"/>
            <a:ext cx="97582" cy="64504"/>
          </a:xfrm>
          <a:custGeom>
            <a:avLst/>
            <a:gdLst/>
            <a:ahLst/>
            <a:cxnLst>
              <a:cxn ang="0">
                <a:pos x="29" y="7"/>
              </a:cxn>
              <a:cxn ang="0">
                <a:pos x="29" y="20"/>
              </a:cxn>
              <a:cxn ang="0">
                <a:pos x="30" y="23"/>
              </a:cxn>
              <a:cxn ang="0">
                <a:pos x="30" y="26"/>
              </a:cxn>
              <a:cxn ang="0">
                <a:pos x="32" y="27"/>
              </a:cxn>
              <a:cxn ang="0">
                <a:pos x="36" y="30"/>
              </a:cxn>
              <a:cxn ang="0">
                <a:pos x="47" y="30"/>
              </a:cxn>
              <a:cxn ang="0">
                <a:pos x="49" y="29"/>
              </a:cxn>
              <a:cxn ang="0">
                <a:pos x="50" y="26"/>
              </a:cxn>
              <a:cxn ang="0">
                <a:pos x="52" y="24"/>
              </a:cxn>
              <a:cxn ang="0">
                <a:pos x="52" y="7"/>
              </a:cxn>
              <a:cxn ang="0">
                <a:pos x="29" y="7"/>
              </a:cxn>
              <a:cxn ang="0">
                <a:pos x="0" y="0"/>
              </a:cxn>
              <a:cxn ang="0">
                <a:pos x="59" y="0"/>
              </a:cxn>
              <a:cxn ang="0">
                <a:pos x="59" y="21"/>
              </a:cxn>
              <a:cxn ang="0">
                <a:pos x="58" y="26"/>
              </a:cxn>
              <a:cxn ang="0">
                <a:pos x="58" y="29"/>
              </a:cxn>
              <a:cxn ang="0">
                <a:pos x="56" y="32"/>
              </a:cxn>
              <a:cxn ang="0">
                <a:pos x="53" y="35"/>
              </a:cxn>
              <a:cxn ang="0">
                <a:pos x="50" y="36"/>
              </a:cxn>
              <a:cxn ang="0">
                <a:pos x="41" y="39"/>
              </a:cxn>
              <a:cxn ang="0">
                <a:pos x="38" y="38"/>
              </a:cxn>
              <a:cxn ang="0">
                <a:pos x="33" y="38"/>
              </a:cxn>
              <a:cxn ang="0">
                <a:pos x="30" y="36"/>
              </a:cxn>
              <a:cxn ang="0">
                <a:pos x="29" y="33"/>
              </a:cxn>
              <a:cxn ang="0">
                <a:pos x="26" y="32"/>
              </a:cxn>
              <a:cxn ang="0">
                <a:pos x="24" y="29"/>
              </a:cxn>
              <a:cxn ang="0">
                <a:pos x="24" y="26"/>
              </a:cxn>
              <a:cxn ang="0">
                <a:pos x="23" y="21"/>
              </a:cxn>
              <a:cxn ang="0">
                <a:pos x="23" y="7"/>
              </a:cxn>
              <a:cxn ang="0">
                <a:pos x="0" y="7"/>
              </a:cxn>
              <a:cxn ang="0">
                <a:pos x="0" y="0"/>
              </a:cxn>
            </a:cxnLst>
            <a:rect l="0" t="0" r="r" b="b"/>
            <a:pathLst>
              <a:path w="59" h="39">
                <a:moveTo>
                  <a:pt x="29" y="7"/>
                </a:moveTo>
                <a:lnTo>
                  <a:pt x="29" y="20"/>
                </a:lnTo>
                <a:lnTo>
                  <a:pt x="30" y="23"/>
                </a:lnTo>
                <a:lnTo>
                  <a:pt x="30" y="26"/>
                </a:lnTo>
                <a:lnTo>
                  <a:pt x="32" y="27"/>
                </a:lnTo>
                <a:lnTo>
                  <a:pt x="36" y="30"/>
                </a:lnTo>
                <a:lnTo>
                  <a:pt x="47" y="30"/>
                </a:lnTo>
                <a:lnTo>
                  <a:pt x="49" y="29"/>
                </a:lnTo>
                <a:lnTo>
                  <a:pt x="50" y="26"/>
                </a:lnTo>
                <a:lnTo>
                  <a:pt x="52" y="24"/>
                </a:lnTo>
                <a:lnTo>
                  <a:pt x="52" y="7"/>
                </a:lnTo>
                <a:lnTo>
                  <a:pt x="29" y="7"/>
                </a:lnTo>
                <a:close/>
                <a:moveTo>
                  <a:pt x="0" y="0"/>
                </a:moveTo>
                <a:lnTo>
                  <a:pt x="59" y="0"/>
                </a:lnTo>
                <a:lnTo>
                  <a:pt x="59" y="21"/>
                </a:lnTo>
                <a:lnTo>
                  <a:pt x="58" y="26"/>
                </a:lnTo>
                <a:lnTo>
                  <a:pt x="58" y="29"/>
                </a:lnTo>
                <a:lnTo>
                  <a:pt x="56" y="32"/>
                </a:lnTo>
                <a:lnTo>
                  <a:pt x="53" y="35"/>
                </a:lnTo>
                <a:lnTo>
                  <a:pt x="50" y="36"/>
                </a:lnTo>
                <a:lnTo>
                  <a:pt x="41" y="39"/>
                </a:lnTo>
                <a:lnTo>
                  <a:pt x="38" y="38"/>
                </a:lnTo>
                <a:lnTo>
                  <a:pt x="33" y="38"/>
                </a:lnTo>
                <a:lnTo>
                  <a:pt x="30" y="36"/>
                </a:lnTo>
                <a:lnTo>
                  <a:pt x="29" y="33"/>
                </a:lnTo>
                <a:lnTo>
                  <a:pt x="26" y="32"/>
                </a:lnTo>
                <a:lnTo>
                  <a:pt x="24" y="29"/>
                </a:lnTo>
                <a:lnTo>
                  <a:pt x="24" y="26"/>
                </a:lnTo>
                <a:lnTo>
                  <a:pt x="23" y="21"/>
                </a:lnTo>
                <a:lnTo>
                  <a:pt x="23" y="7"/>
                </a:lnTo>
                <a:lnTo>
                  <a:pt x="0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73" name="Freeform 373"/>
          <p:cNvSpPr>
            <a:spLocks/>
          </p:cNvSpPr>
          <p:nvPr/>
        </p:nvSpPr>
        <p:spPr bwMode="auto">
          <a:xfrm>
            <a:off x="3756592" y="2991684"/>
            <a:ext cx="100890" cy="74427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61" y="0"/>
              </a:cxn>
              <a:cxn ang="0">
                <a:pos x="61" y="7"/>
              </a:cxn>
              <a:cxn ang="0">
                <a:pos x="17" y="7"/>
              </a:cxn>
              <a:cxn ang="0">
                <a:pos x="13" y="10"/>
              </a:cxn>
              <a:cxn ang="0">
                <a:pos x="11" y="12"/>
              </a:cxn>
              <a:cxn ang="0">
                <a:pos x="8" y="18"/>
              </a:cxn>
              <a:cxn ang="0">
                <a:pos x="8" y="26"/>
              </a:cxn>
              <a:cxn ang="0">
                <a:pos x="9" y="30"/>
              </a:cxn>
              <a:cxn ang="0">
                <a:pos x="11" y="32"/>
              </a:cxn>
              <a:cxn ang="0">
                <a:pos x="13" y="35"/>
              </a:cxn>
              <a:cxn ang="0">
                <a:pos x="16" y="36"/>
              </a:cxn>
              <a:cxn ang="0">
                <a:pos x="22" y="36"/>
              </a:cxn>
              <a:cxn ang="0">
                <a:pos x="25" y="38"/>
              </a:cxn>
              <a:cxn ang="0">
                <a:pos x="61" y="38"/>
              </a:cxn>
              <a:cxn ang="0">
                <a:pos x="61" y="45"/>
              </a:cxn>
              <a:cxn ang="0">
                <a:pos x="20" y="45"/>
              </a:cxn>
              <a:cxn ang="0">
                <a:pos x="14" y="44"/>
              </a:cxn>
              <a:cxn ang="0">
                <a:pos x="9" y="42"/>
              </a:cxn>
              <a:cxn ang="0">
                <a:pos x="3" y="36"/>
              </a:cxn>
              <a:cxn ang="0">
                <a:pos x="0" y="27"/>
              </a:cxn>
              <a:cxn ang="0">
                <a:pos x="0" y="16"/>
              </a:cxn>
              <a:cxn ang="0">
                <a:pos x="3" y="7"/>
              </a:cxn>
              <a:cxn ang="0">
                <a:pos x="6" y="6"/>
              </a:cxn>
              <a:cxn ang="0">
                <a:pos x="9" y="3"/>
              </a:cxn>
              <a:cxn ang="0">
                <a:pos x="14" y="1"/>
              </a:cxn>
              <a:cxn ang="0">
                <a:pos x="20" y="0"/>
              </a:cxn>
            </a:cxnLst>
            <a:rect l="0" t="0" r="r" b="b"/>
            <a:pathLst>
              <a:path w="61" h="45">
                <a:moveTo>
                  <a:pt x="20" y="0"/>
                </a:moveTo>
                <a:lnTo>
                  <a:pt x="61" y="0"/>
                </a:lnTo>
                <a:lnTo>
                  <a:pt x="61" y="7"/>
                </a:lnTo>
                <a:lnTo>
                  <a:pt x="17" y="7"/>
                </a:lnTo>
                <a:lnTo>
                  <a:pt x="13" y="10"/>
                </a:lnTo>
                <a:lnTo>
                  <a:pt x="11" y="12"/>
                </a:lnTo>
                <a:lnTo>
                  <a:pt x="8" y="18"/>
                </a:lnTo>
                <a:lnTo>
                  <a:pt x="8" y="26"/>
                </a:lnTo>
                <a:lnTo>
                  <a:pt x="9" y="30"/>
                </a:lnTo>
                <a:lnTo>
                  <a:pt x="11" y="32"/>
                </a:lnTo>
                <a:lnTo>
                  <a:pt x="13" y="35"/>
                </a:lnTo>
                <a:lnTo>
                  <a:pt x="16" y="36"/>
                </a:lnTo>
                <a:lnTo>
                  <a:pt x="22" y="36"/>
                </a:lnTo>
                <a:lnTo>
                  <a:pt x="25" y="38"/>
                </a:lnTo>
                <a:lnTo>
                  <a:pt x="61" y="38"/>
                </a:lnTo>
                <a:lnTo>
                  <a:pt x="61" y="45"/>
                </a:lnTo>
                <a:lnTo>
                  <a:pt x="20" y="45"/>
                </a:lnTo>
                <a:lnTo>
                  <a:pt x="14" y="44"/>
                </a:lnTo>
                <a:lnTo>
                  <a:pt x="9" y="42"/>
                </a:lnTo>
                <a:lnTo>
                  <a:pt x="3" y="36"/>
                </a:lnTo>
                <a:lnTo>
                  <a:pt x="0" y="27"/>
                </a:lnTo>
                <a:lnTo>
                  <a:pt x="0" y="16"/>
                </a:lnTo>
                <a:lnTo>
                  <a:pt x="3" y="7"/>
                </a:lnTo>
                <a:lnTo>
                  <a:pt x="6" y="6"/>
                </a:lnTo>
                <a:lnTo>
                  <a:pt x="9" y="3"/>
                </a:lnTo>
                <a:lnTo>
                  <a:pt x="14" y="1"/>
                </a:lnTo>
                <a:lnTo>
                  <a:pt x="2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74" name="Freeform 374"/>
          <p:cNvSpPr>
            <a:spLocks/>
          </p:cNvSpPr>
          <p:nvPr/>
        </p:nvSpPr>
        <p:spPr bwMode="auto">
          <a:xfrm>
            <a:off x="3759900" y="3077689"/>
            <a:ext cx="97582" cy="82697"/>
          </a:xfrm>
          <a:custGeom>
            <a:avLst/>
            <a:gdLst/>
            <a:ahLst/>
            <a:cxnLst>
              <a:cxn ang="0">
                <a:pos x="52" y="0"/>
              </a:cxn>
              <a:cxn ang="0">
                <a:pos x="59" y="0"/>
              </a:cxn>
              <a:cxn ang="0">
                <a:pos x="59" y="50"/>
              </a:cxn>
              <a:cxn ang="0">
                <a:pos x="52" y="50"/>
              </a:cxn>
              <a:cxn ang="0">
                <a:pos x="52" y="30"/>
              </a:cxn>
              <a:cxn ang="0">
                <a:pos x="0" y="30"/>
              </a:cxn>
              <a:cxn ang="0">
                <a:pos x="0" y="21"/>
              </a:cxn>
              <a:cxn ang="0">
                <a:pos x="52" y="21"/>
              </a:cxn>
              <a:cxn ang="0">
                <a:pos x="52" y="0"/>
              </a:cxn>
            </a:cxnLst>
            <a:rect l="0" t="0" r="r" b="b"/>
            <a:pathLst>
              <a:path w="59" h="50">
                <a:moveTo>
                  <a:pt x="52" y="0"/>
                </a:moveTo>
                <a:lnTo>
                  <a:pt x="59" y="0"/>
                </a:lnTo>
                <a:lnTo>
                  <a:pt x="59" y="50"/>
                </a:lnTo>
                <a:lnTo>
                  <a:pt x="52" y="50"/>
                </a:lnTo>
                <a:lnTo>
                  <a:pt x="52" y="30"/>
                </a:lnTo>
                <a:lnTo>
                  <a:pt x="0" y="30"/>
                </a:lnTo>
                <a:lnTo>
                  <a:pt x="0" y="21"/>
                </a:lnTo>
                <a:lnTo>
                  <a:pt x="52" y="21"/>
                </a:lnTo>
                <a:lnTo>
                  <a:pt x="5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75" name="Freeform 375"/>
          <p:cNvSpPr>
            <a:spLocks/>
          </p:cNvSpPr>
          <p:nvPr/>
        </p:nvSpPr>
        <p:spPr bwMode="auto">
          <a:xfrm>
            <a:off x="3759900" y="3218274"/>
            <a:ext cx="97582" cy="3804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8"/>
              </a:cxn>
              <a:cxn ang="0">
                <a:pos x="53" y="8"/>
              </a:cxn>
              <a:cxn ang="0">
                <a:pos x="53" y="0"/>
              </a:cxn>
              <a:cxn ang="0">
                <a:pos x="59" y="0"/>
              </a:cxn>
              <a:cxn ang="0">
                <a:pos x="59" y="23"/>
              </a:cxn>
              <a:cxn ang="0">
                <a:pos x="53" y="23"/>
              </a:cxn>
              <a:cxn ang="0">
                <a:pos x="53" y="15"/>
              </a:cxn>
              <a:cxn ang="0">
                <a:pos x="6" y="15"/>
              </a:cxn>
              <a:cxn ang="0">
                <a:pos x="6" y="23"/>
              </a:cxn>
              <a:cxn ang="0">
                <a:pos x="0" y="23"/>
              </a:cxn>
              <a:cxn ang="0">
                <a:pos x="0" y="0"/>
              </a:cxn>
            </a:cxnLst>
            <a:rect l="0" t="0" r="r" b="b"/>
            <a:pathLst>
              <a:path w="59" h="23">
                <a:moveTo>
                  <a:pt x="0" y="0"/>
                </a:moveTo>
                <a:lnTo>
                  <a:pt x="6" y="0"/>
                </a:lnTo>
                <a:lnTo>
                  <a:pt x="6" y="8"/>
                </a:lnTo>
                <a:lnTo>
                  <a:pt x="53" y="8"/>
                </a:lnTo>
                <a:lnTo>
                  <a:pt x="53" y="0"/>
                </a:lnTo>
                <a:lnTo>
                  <a:pt x="59" y="0"/>
                </a:lnTo>
                <a:lnTo>
                  <a:pt x="59" y="23"/>
                </a:lnTo>
                <a:lnTo>
                  <a:pt x="53" y="23"/>
                </a:lnTo>
                <a:lnTo>
                  <a:pt x="53" y="15"/>
                </a:lnTo>
                <a:lnTo>
                  <a:pt x="6" y="15"/>
                </a:lnTo>
                <a:lnTo>
                  <a:pt x="6" y="23"/>
                </a:lnTo>
                <a:lnTo>
                  <a:pt x="0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76" name="Freeform 376"/>
          <p:cNvSpPr>
            <a:spLocks/>
          </p:cNvSpPr>
          <p:nvPr/>
        </p:nvSpPr>
        <p:spPr bwMode="auto">
          <a:xfrm>
            <a:off x="3759900" y="3279470"/>
            <a:ext cx="97582" cy="7608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" y="0"/>
              </a:cxn>
              <a:cxn ang="0">
                <a:pos x="59" y="12"/>
              </a:cxn>
              <a:cxn ang="0">
                <a:pos x="11" y="38"/>
              </a:cxn>
              <a:cxn ang="0">
                <a:pos x="59" y="38"/>
              </a:cxn>
              <a:cxn ang="0">
                <a:pos x="59" y="46"/>
              </a:cxn>
              <a:cxn ang="0">
                <a:pos x="0" y="46"/>
              </a:cxn>
              <a:cxn ang="0">
                <a:pos x="0" y="35"/>
              </a:cxn>
              <a:cxn ang="0">
                <a:pos x="53" y="7"/>
              </a:cxn>
              <a:cxn ang="0">
                <a:pos x="0" y="7"/>
              </a:cxn>
              <a:cxn ang="0">
                <a:pos x="0" y="0"/>
              </a:cxn>
            </a:cxnLst>
            <a:rect l="0" t="0" r="r" b="b"/>
            <a:pathLst>
              <a:path w="59" h="46">
                <a:moveTo>
                  <a:pt x="0" y="0"/>
                </a:moveTo>
                <a:lnTo>
                  <a:pt x="59" y="0"/>
                </a:lnTo>
                <a:lnTo>
                  <a:pt x="59" y="12"/>
                </a:lnTo>
                <a:lnTo>
                  <a:pt x="11" y="38"/>
                </a:lnTo>
                <a:lnTo>
                  <a:pt x="59" y="38"/>
                </a:lnTo>
                <a:lnTo>
                  <a:pt x="59" y="46"/>
                </a:lnTo>
                <a:lnTo>
                  <a:pt x="0" y="46"/>
                </a:lnTo>
                <a:lnTo>
                  <a:pt x="0" y="35"/>
                </a:lnTo>
                <a:lnTo>
                  <a:pt x="53" y="7"/>
                </a:lnTo>
                <a:lnTo>
                  <a:pt x="0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77" name="Freeform 377"/>
          <p:cNvSpPr>
            <a:spLocks/>
          </p:cNvSpPr>
          <p:nvPr/>
        </p:nvSpPr>
        <p:spPr bwMode="auto">
          <a:xfrm>
            <a:off x="3759900" y="3367128"/>
            <a:ext cx="97582" cy="84351"/>
          </a:xfrm>
          <a:custGeom>
            <a:avLst/>
            <a:gdLst/>
            <a:ahLst/>
            <a:cxnLst>
              <a:cxn ang="0">
                <a:pos x="52" y="0"/>
              </a:cxn>
              <a:cxn ang="0">
                <a:pos x="59" y="0"/>
              </a:cxn>
              <a:cxn ang="0">
                <a:pos x="59" y="51"/>
              </a:cxn>
              <a:cxn ang="0">
                <a:pos x="52" y="51"/>
              </a:cxn>
              <a:cxn ang="0">
                <a:pos x="52" y="29"/>
              </a:cxn>
              <a:cxn ang="0">
                <a:pos x="0" y="29"/>
              </a:cxn>
              <a:cxn ang="0">
                <a:pos x="0" y="22"/>
              </a:cxn>
              <a:cxn ang="0">
                <a:pos x="52" y="22"/>
              </a:cxn>
              <a:cxn ang="0">
                <a:pos x="52" y="0"/>
              </a:cxn>
            </a:cxnLst>
            <a:rect l="0" t="0" r="r" b="b"/>
            <a:pathLst>
              <a:path w="59" h="51">
                <a:moveTo>
                  <a:pt x="52" y="0"/>
                </a:moveTo>
                <a:lnTo>
                  <a:pt x="59" y="0"/>
                </a:lnTo>
                <a:lnTo>
                  <a:pt x="59" y="51"/>
                </a:lnTo>
                <a:lnTo>
                  <a:pt x="52" y="51"/>
                </a:lnTo>
                <a:lnTo>
                  <a:pt x="52" y="29"/>
                </a:lnTo>
                <a:lnTo>
                  <a:pt x="0" y="29"/>
                </a:lnTo>
                <a:lnTo>
                  <a:pt x="0" y="22"/>
                </a:lnTo>
                <a:lnTo>
                  <a:pt x="52" y="22"/>
                </a:lnTo>
                <a:lnTo>
                  <a:pt x="5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78" name="Freeform 378"/>
          <p:cNvSpPr>
            <a:spLocks/>
          </p:cNvSpPr>
          <p:nvPr/>
        </p:nvSpPr>
        <p:spPr bwMode="auto">
          <a:xfrm>
            <a:off x="3759900" y="3463057"/>
            <a:ext cx="97582" cy="6615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" y="0"/>
              </a:cxn>
              <a:cxn ang="0">
                <a:pos x="59" y="40"/>
              </a:cxn>
              <a:cxn ang="0">
                <a:pos x="52" y="40"/>
              </a:cxn>
              <a:cxn ang="0">
                <a:pos x="52" y="8"/>
              </a:cxn>
              <a:cxn ang="0">
                <a:pos x="36" y="8"/>
              </a:cxn>
              <a:cxn ang="0">
                <a:pos x="36" y="40"/>
              </a:cxn>
              <a:cxn ang="0">
                <a:pos x="29" y="40"/>
              </a:cxn>
              <a:cxn ang="0">
                <a:pos x="29" y="8"/>
              </a:cxn>
              <a:cxn ang="0">
                <a:pos x="7" y="8"/>
              </a:cxn>
              <a:cxn ang="0">
                <a:pos x="7" y="40"/>
              </a:cxn>
              <a:cxn ang="0">
                <a:pos x="0" y="40"/>
              </a:cxn>
              <a:cxn ang="0">
                <a:pos x="0" y="0"/>
              </a:cxn>
            </a:cxnLst>
            <a:rect l="0" t="0" r="r" b="b"/>
            <a:pathLst>
              <a:path w="59" h="40">
                <a:moveTo>
                  <a:pt x="0" y="0"/>
                </a:moveTo>
                <a:lnTo>
                  <a:pt x="59" y="0"/>
                </a:lnTo>
                <a:lnTo>
                  <a:pt x="59" y="40"/>
                </a:lnTo>
                <a:lnTo>
                  <a:pt x="52" y="40"/>
                </a:lnTo>
                <a:lnTo>
                  <a:pt x="52" y="8"/>
                </a:lnTo>
                <a:lnTo>
                  <a:pt x="36" y="8"/>
                </a:lnTo>
                <a:lnTo>
                  <a:pt x="36" y="40"/>
                </a:lnTo>
                <a:lnTo>
                  <a:pt x="29" y="40"/>
                </a:lnTo>
                <a:lnTo>
                  <a:pt x="29" y="8"/>
                </a:lnTo>
                <a:lnTo>
                  <a:pt x="7" y="8"/>
                </a:lnTo>
                <a:lnTo>
                  <a:pt x="7" y="40"/>
                </a:lnTo>
                <a:lnTo>
                  <a:pt x="0" y="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79" name="Freeform 379"/>
          <p:cNvSpPr>
            <a:spLocks noEditPoints="1"/>
          </p:cNvSpPr>
          <p:nvPr/>
        </p:nvSpPr>
        <p:spPr bwMode="auto">
          <a:xfrm>
            <a:off x="3759900" y="3549062"/>
            <a:ext cx="97582" cy="81043"/>
          </a:xfrm>
          <a:custGeom>
            <a:avLst/>
            <a:gdLst/>
            <a:ahLst/>
            <a:cxnLst>
              <a:cxn ang="0">
                <a:pos x="30" y="8"/>
              </a:cxn>
              <a:cxn ang="0">
                <a:pos x="30" y="23"/>
              </a:cxn>
              <a:cxn ang="0">
                <a:pos x="32" y="25"/>
              </a:cxn>
              <a:cxn ang="0">
                <a:pos x="33" y="28"/>
              </a:cxn>
              <a:cxn ang="0">
                <a:pos x="35" y="29"/>
              </a:cxn>
              <a:cxn ang="0">
                <a:pos x="36" y="29"/>
              </a:cxn>
              <a:cxn ang="0">
                <a:pos x="40" y="31"/>
              </a:cxn>
              <a:cxn ang="0">
                <a:pos x="46" y="31"/>
              </a:cxn>
              <a:cxn ang="0">
                <a:pos x="47" y="29"/>
              </a:cxn>
              <a:cxn ang="0">
                <a:pos x="49" y="29"/>
              </a:cxn>
              <a:cxn ang="0">
                <a:pos x="50" y="26"/>
              </a:cxn>
              <a:cxn ang="0">
                <a:pos x="52" y="25"/>
              </a:cxn>
              <a:cxn ang="0">
                <a:pos x="52" y="8"/>
              </a:cxn>
              <a:cxn ang="0">
                <a:pos x="30" y="8"/>
              </a:cxn>
              <a:cxn ang="0">
                <a:pos x="0" y="0"/>
              </a:cxn>
              <a:cxn ang="0">
                <a:pos x="59" y="0"/>
              </a:cxn>
              <a:cxn ang="0">
                <a:pos x="59" y="22"/>
              </a:cxn>
              <a:cxn ang="0">
                <a:pos x="58" y="26"/>
              </a:cxn>
              <a:cxn ang="0">
                <a:pos x="58" y="29"/>
              </a:cxn>
              <a:cxn ang="0">
                <a:pos x="56" y="32"/>
              </a:cxn>
              <a:cxn ang="0">
                <a:pos x="53" y="35"/>
              </a:cxn>
              <a:cxn ang="0">
                <a:pos x="50" y="37"/>
              </a:cxn>
              <a:cxn ang="0">
                <a:pos x="49" y="38"/>
              </a:cxn>
              <a:cxn ang="0">
                <a:pos x="36" y="38"/>
              </a:cxn>
              <a:cxn ang="0">
                <a:pos x="32" y="35"/>
              </a:cxn>
              <a:cxn ang="0">
                <a:pos x="27" y="31"/>
              </a:cxn>
              <a:cxn ang="0">
                <a:pos x="26" y="26"/>
              </a:cxn>
              <a:cxn ang="0">
                <a:pos x="0" y="49"/>
              </a:cxn>
              <a:cxn ang="0">
                <a:pos x="0" y="38"/>
              </a:cxn>
              <a:cxn ang="0">
                <a:pos x="23" y="19"/>
              </a:cxn>
              <a:cxn ang="0">
                <a:pos x="23" y="8"/>
              </a:cxn>
              <a:cxn ang="0">
                <a:pos x="0" y="8"/>
              </a:cxn>
              <a:cxn ang="0">
                <a:pos x="0" y="0"/>
              </a:cxn>
            </a:cxnLst>
            <a:rect l="0" t="0" r="r" b="b"/>
            <a:pathLst>
              <a:path w="59" h="49">
                <a:moveTo>
                  <a:pt x="30" y="8"/>
                </a:moveTo>
                <a:lnTo>
                  <a:pt x="30" y="23"/>
                </a:lnTo>
                <a:lnTo>
                  <a:pt x="32" y="25"/>
                </a:lnTo>
                <a:lnTo>
                  <a:pt x="33" y="28"/>
                </a:lnTo>
                <a:lnTo>
                  <a:pt x="35" y="29"/>
                </a:lnTo>
                <a:lnTo>
                  <a:pt x="36" y="29"/>
                </a:lnTo>
                <a:lnTo>
                  <a:pt x="40" y="31"/>
                </a:lnTo>
                <a:lnTo>
                  <a:pt x="46" y="31"/>
                </a:lnTo>
                <a:lnTo>
                  <a:pt x="47" y="29"/>
                </a:lnTo>
                <a:lnTo>
                  <a:pt x="49" y="29"/>
                </a:lnTo>
                <a:lnTo>
                  <a:pt x="50" y="26"/>
                </a:lnTo>
                <a:lnTo>
                  <a:pt x="52" y="25"/>
                </a:lnTo>
                <a:lnTo>
                  <a:pt x="52" y="8"/>
                </a:lnTo>
                <a:lnTo>
                  <a:pt x="30" y="8"/>
                </a:lnTo>
                <a:close/>
                <a:moveTo>
                  <a:pt x="0" y="0"/>
                </a:moveTo>
                <a:lnTo>
                  <a:pt x="59" y="0"/>
                </a:lnTo>
                <a:lnTo>
                  <a:pt x="59" y="22"/>
                </a:lnTo>
                <a:lnTo>
                  <a:pt x="58" y="26"/>
                </a:lnTo>
                <a:lnTo>
                  <a:pt x="58" y="29"/>
                </a:lnTo>
                <a:lnTo>
                  <a:pt x="56" y="32"/>
                </a:lnTo>
                <a:lnTo>
                  <a:pt x="53" y="35"/>
                </a:lnTo>
                <a:lnTo>
                  <a:pt x="50" y="37"/>
                </a:lnTo>
                <a:lnTo>
                  <a:pt x="49" y="38"/>
                </a:lnTo>
                <a:lnTo>
                  <a:pt x="36" y="38"/>
                </a:lnTo>
                <a:lnTo>
                  <a:pt x="32" y="35"/>
                </a:lnTo>
                <a:lnTo>
                  <a:pt x="27" y="31"/>
                </a:lnTo>
                <a:lnTo>
                  <a:pt x="26" y="26"/>
                </a:lnTo>
                <a:lnTo>
                  <a:pt x="0" y="49"/>
                </a:lnTo>
                <a:lnTo>
                  <a:pt x="0" y="38"/>
                </a:lnTo>
                <a:lnTo>
                  <a:pt x="23" y="19"/>
                </a:lnTo>
                <a:lnTo>
                  <a:pt x="23" y="8"/>
                </a:lnTo>
                <a:lnTo>
                  <a:pt x="0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80" name="Freeform 380"/>
          <p:cNvSpPr>
            <a:spLocks/>
          </p:cNvSpPr>
          <p:nvPr/>
        </p:nvSpPr>
        <p:spPr bwMode="auto">
          <a:xfrm>
            <a:off x="3759900" y="3643336"/>
            <a:ext cx="97582" cy="62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" y="0"/>
              </a:cxn>
              <a:cxn ang="0">
                <a:pos x="59" y="38"/>
              </a:cxn>
              <a:cxn ang="0">
                <a:pos x="52" y="38"/>
              </a:cxn>
              <a:cxn ang="0">
                <a:pos x="52" y="7"/>
              </a:cxn>
              <a:cxn ang="0">
                <a:pos x="35" y="7"/>
              </a:cxn>
              <a:cxn ang="0">
                <a:pos x="35" y="33"/>
              </a:cxn>
              <a:cxn ang="0">
                <a:pos x="29" y="33"/>
              </a:cxn>
              <a:cxn ang="0">
                <a:pos x="29" y="7"/>
              </a:cxn>
              <a:cxn ang="0">
                <a:pos x="0" y="7"/>
              </a:cxn>
              <a:cxn ang="0">
                <a:pos x="0" y="0"/>
              </a:cxn>
            </a:cxnLst>
            <a:rect l="0" t="0" r="r" b="b"/>
            <a:pathLst>
              <a:path w="59" h="38">
                <a:moveTo>
                  <a:pt x="0" y="0"/>
                </a:moveTo>
                <a:lnTo>
                  <a:pt x="59" y="0"/>
                </a:lnTo>
                <a:lnTo>
                  <a:pt x="59" y="38"/>
                </a:lnTo>
                <a:lnTo>
                  <a:pt x="52" y="38"/>
                </a:lnTo>
                <a:lnTo>
                  <a:pt x="52" y="7"/>
                </a:lnTo>
                <a:lnTo>
                  <a:pt x="35" y="7"/>
                </a:lnTo>
                <a:lnTo>
                  <a:pt x="35" y="33"/>
                </a:lnTo>
                <a:lnTo>
                  <a:pt x="29" y="33"/>
                </a:lnTo>
                <a:lnTo>
                  <a:pt x="29" y="7"/>
                </a:lnTo>
                <a:lnTo>
                  <a:pt x="0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81" name="Freeform 381"/>
          <p:cNvSpPr>
            <a:spLocks noEditPoints="1"/>
          </p:cNvSpPr>
          <p:nvPr/>
        </p:nvSpPr>
        <p:spPr bwMode="auto">
          <a:xfrm>
            <a:off x="3759900" y="3707840"/>
            <a:ext cx="97582" cy="89313"/>
          </a:xfrm>
          <a:custGeom>
            <a:avLst/>
            <a:gdLst/>
            <a:ahLst/>
            <a:cxnLst>
              <a:cxn ang="0">
                <a:pos x="23" y="17"/>
              </a:cxn>
              <a:cxn ang="0">
                <a:pos x="23" y="39"/>
              </a:cxn>
              <a:cxn ang="0">
                <a:pos x="52" y="28"/>
              </a:cxn>
              <a:cxn ang="0">
                <a:pos x="23" y="17"/>
              </a:cxn>
              <a:cxn ang="0">
                <a:pos x="0" y="0"/>
              </a:cxn>
              <a:cxn ang="0">
                <a:pos x="59" y="22"/>
              </a:cxn>
              <a:cxn ang="0">
                <a:pos x="59" y="33"/>
              </a:cxn>
              <a:cxn ang="0">
                <a:pos x="0" y="54"/>
              </a:cxn>
              <a:cxn ang="0">
                <a:pos x="0" y="46"/>
              </a:cxn>
              <a:cxn ang="0">
                <a:pos x="17" y="40"/>
              </a:cxn>
              <a:cxn ang="0">
                <a:pos x="17" y="14"/>
              </a:cxn>
              <a:cxn ang="0">
                <a:pos x="0" y="10"/>
              </a:cxn>
              <a:cxn ang="0">
                <a:pos x="0" y="0"/>
              </a:cxn>
            </a:cxnLst>
            <a:rect l="0" t="0" r="r" b="b"/>
            <a:pathLst>
              <a:path w="59" h="54">
                <a:moveTo>
                  <a:pt x="23" y="17"/>
                </a:moveTo>
                <a:lnTo>
                  <a:pt x="23" y="39"/>
                </a:lnTo>
                <a:lnTo>
                  <a:pt x="52" y="28"/>
                </a:lnTo>
                <a:lnTo>
                  <a:pt x="23" y="17"/>
                </a:lnTo>
                <a:close/>
                <a:moveTo>
                  <a:pt x="0" y="0"/>
                </a:moveTo>
                <a:lnTo>
                  <a:pt x="59" y="22"/>
                </a:lnTo>
                <a:lnTo>
                  <a:pt x="59" y="33"/>
                </a:lnTo>
                <a:lnTo>
                  <a:pt x="0" y="54"/>
                </a:lnTo>
                <a:lnTo>
                  <a:pt x="0" y="46"/>
                </a:lnTo>
                <a:lnTo>
                  <a:pt x="17" y="40"/>
                </a:lnTo>
                <a:lnTo>
                  <a:pt x="17" y="14"/>
                </a:lnTo>
                <a:lnTo>
                  <a:pt x="0" y="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82" name="Freeform 382"/>
          <p:cNvSpPr>
            <a:spLocks/>
          </p:cNvSpPr>
          <p:nvPr/>
        </p:nvSpPr>
        <p:spPr bwMode="auto">
          <a:xfrm>
            <a:off x="3756592" y="3807076"/>
            <a:ext cx="104198" cy="81043"/>
          </a:xfrm>
          <a:custGeom>
            <a:avLst/>
            <a:gdLst/>
            <a:ahLst/>
            <a:cxnLst>
              <a:cxn ang="0">
                <a:pos x="25" y="0"/>
              </a:cxn>
              <a:cxn ang="0">
                <a:pos x="38" y="0"/>
              </a:cxn>
              <a:cxn ang="0">
                <a:pos x="45" y="2"/>
              </a:cxn>
              <a:cxn ang="0">
                <a:pos x="54" y="8"/>
              </a:cxn>
              <a:cxn ang="0">
                <a:pos x="58" y="12"/>
              </a:cxn>
              <a:cxn ang="0">
                <a:pos x="60" y="17"/>
              </a:cxn>
              <a:cxn ang="0">
                <a:pos x="63" y="29"/>
              </a:cxn>
              <a:cxn ang="0">
                <a:pos x="61" y="34"/>
              </a:cxn>
              <a:cxn ang="0">
                <a:pos x="61" y="38"/>
              </a:cxn>
              <a:cxn ang="0">
                <a:pos x="60" y="44"/>
              </a:cxn>
              <a:cxn ang="0">
                <a:pos x="57" y="49"/>
              </a:cxn>
              <a:cxn ang="0">
                <a:pos x="48" y="49"/>
              </a:cxn>
              <a:cxn ang="0">
                <a:pos x="54" y="40"/>
              </a:cxn>
              <a:cxn ang="0">
                <a:pos x="55" y="34"/>
              </a:cxn>
              <a:cxn ang="0">
                <a:pos x="55" y="24"/>
              </a:cxn>
              <a:cxn ang="0">
                <a:pos x="54" y="21"/>
              </a:cxn>
              <a:cxn ang="0">
                <a:pos x="52" y="17"/>
              </a:cxn>
              <a:cxn ang="0">
                <a:pos x="48" y="12"/>
              </a:cxn>
              <a:cxn ang="0">
                <a:pos x="45" y="11"/>
              </a:cxn>
              <a:cxn ang="0">
                <a:pos x="42" y="11"/>
              </a:cxn>
              <a:cxn ang="0">
                <a:pos x="38" y="9"/>
              </a:cxn>
              <a:cxn ang="0">
                <a:pos x="26" y="9"/>
              </a:cxn>
              <a:cxn ang="0">
                <a:pos x="20" y="11"/>
              </a:cxn>
              <a:cxn ang="0">
                <a:pos x="19" y="12"/>
              </a:cxn>
              <a:cxn ang="0">
                <a:pos x="16" y="14"/>
              </a:cxn>
              <a:cxn ang="0">
                <a:pos x="11" y="18"/>
              </a:cxn>
              <a:cxn ang="0">
                <a:pos x="8" y="24"/>
              </a:cxn>
              <a:cxn ang="0">
                <a:pos x="8" y="35"/>
              </a:cxn>
              <a:cxn ang="0">
                <a:pos x="9" y="40"/>
              </a:cxn>
              <a:cxn ang="0">
                <a:pos x="16" y="49"/>
              </a:cxn>
              <a:cxn ang="0">
                <a:pos x="6" y="49"/>
              </a:cxn>
              <a:cxn ang="0">
                <a:pos x="5" y="47"/>
              </a:cxn>
              <a:cxn ang="0">
                <a:pos x="5" y="46"/>
              </a:cxn>
              <a:cxn ang="0">
                <a:pos x="3" y="44"/>
              </a:cxn>
              <a:cxn ang="0">
                <a:pos x="2" y="41"/>
              </a:cxn>
              <a:cxn ang="0">
                <a:pos x="2" y="35"/>
              </a:cxn>
              <a:cxn ang="0">
                <a:pos x="0" y="32"/>
              </a:cxn>
              <a:cxn ang="0">
                <a:pos x="0" y="29"/>
              </a:cxn>
              <a:cxn ang="0">
                <a:pos x="2" y="23"/>
              </a:cxn>
              <a:cxn ang="0">
                <a:pos x="2" y="17"/>
              </a:cxn>
              <a:cxn ang="0">
                <a:pos x="5" y="12"/>
              </a:cxn>
              <a:cxn ang="0">
                <a:pos x="11" y="6"/>
              </a:cxn>
              <a:cxn ang="0">
                <a:pos x="14" y="5"/>
              </a:cxn>
              <a:cxn ang="0">
                <a:pos x="19" y="3"/>
              </a:cxn>
              <a:cxn ang="0">
                <a:pos x="25" y="0"/>
              </a:cxn>
            </a:cxnLst>
            <a:rect l="0" t="0" r="r" b="b"/>
            <a:pathLst>
              <a:path w="63" h="49">
                <a:moveTo>
                  <a:pt x="25" y="0"/>
                </a:moveTo>
                <a:lnTo>
                  <a:pt x="38" y="0"/>
                </a:lnTo>
                <a:lnTo>
                  <a:pt x="45" y="2"/>
                </a:lnTo>
                <a:lnTo>
                  <a:pt x="54" y="8"/>
                </a:lnTo>
                <a:lnTo>
                  <a:pt x="58" y="12"/>
                </a:lnTo>
                <a:lnTo>
                  <a:pt x="60" y="17"/>
                </a:lnTo>
                <a:lnTo>
                  <a:pt x="63" y="29"/>
                </a:lnTo>
                <a:lnTo>
                  <a:pt x="61" y="34"/>
                </a:lnTo>
                <a:lnTo>
                  <a:pt x="61" y="38"/>
                </a:lnTo>
                <a:lnTo>
                  <a:pt x="60" y="44"/>
                </a:lnTo>
                <a:lnTo>
                  <a:pt x="57" y="49"/>
                </a:lnTo>
                <a:lnTo>
                  <a:pt x="48" y="49"/>
                </a:lnTo>
                <a:lnTo>
                  <a:pt x="54" y="40"/>
                </a:lnTo>
                <a:lnTo>
                  <a:pt x="55" y="34"/>
                </a:lnTo>
                <a:lnTo>
                  <a:pt x="55" y="24"/>
                </a:lnTo>
                <a:lnTo>
                  <a:pt x="54" y="21"/>
                </a:lnTo>
                <a:lnTo>
                  <a:pt x="52" y="17"/>
                </a:lnTo>
                <a:lnTo>
                  <a:pt x="48" y="12"/>
                </a:lnTo>
                <a:lnTo>
                  <a:pt x="45" y="11"/>
                </a:lnTo>
                <a:lnTo>
                  <a:pt x="42" y="11"/>
                </a:lnTo>
                <a:lnTo>
                  <a:pt x="38" y="9"/>
                </a:lnTo>
                <a:lnTo>
                  <a:pt x="26" y="9"/>
                </a:lnTo>
                <a:lnTo>
                  <a:pt x="20" y="11"/>
                </a:lnTo>
                <a:lnTo>
                  <a:pt x="19" y="12"/>
                </a:lnTo>
                <a:lnTo>
                  <a:pt x="16" y="14"/>
                </a:lnTo>
                <a:lnTo>
                  <a:pt x="11" y="18"/>
                </a:lnTo>
                <a:lnTo>
                  <a:pt x="8" y="24"/>
                </a:lnTo>
                <a:lnTo>
                  <a:pt x="8" y="35"/>
                </a:lnTo>
                <a:lnTo>
                  <a:pt x="9" y="40"/>
                </a:lnTo>
                <a:lnTo>
                  <a:pt x="16" y="49"/>
                </a:lnTo>
                <a:lnTo>
                  <a:pt x="6" y="49"/>
                </a:lnTo>
                <a:lnTo>
                  <a:pt x="5" y="47"/>
                </a:lnTo>
                <a:lnTo>
                  <a:pt x="5" y="46"/>
                </a:lnTo>
                <a:lnTo>
                  <a:pt x="3" y="44"/>
                </a:lnTo>
                <a:lnTo>
                  <a:pt x="2" y="41"/>
                </a:lnTo>
                <a:lnTo>
                  <a:pt x="2" y="35"/>
                </a:lnTo>
                <a:lnTo>
                  <a:pt x="0" y="32"/>
                </a:lnTo>
                <a:lnTo>
                  <a:pt x="0" y="29"/>
                </a:lnTo>
                <a:lnTo>
                  <a:pt x="2" y="23"/>
                </a:lnTo>
                <a:lnTo>
                  <a:pt x="2" y="17"/>
                </a:lnTo>
                <a:lnTo>
                  <a:pt x="5" y="12"/>
                </a:lnTo>
                <a:lnTo>
                  <a:pt x="11" y="6"/>
                </a:lnTo>
                <a:lnTo>
                  <a:pt x="14" y="5"/>
                </a:lnTo>
                <a:lnTo>
                  <a:pt x="19" y="3"/>
                </a:lnTo>
                <a:lnTo>
                  <a:pt x="25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83" name="Freeform 383"/>
          <p:cNvSpPr>
            <a:spLocks/>
          </p:cNvSpPr>
          <p:nvPr/>
        </p:nvSpPr>
        <p:spPr bwMode="auto">
          <a:xfrm>
            <a:off x="3759900" y="3907966"/>
            <a:ext cx="97582" cy="62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" y="0"/>
              </a:cxn>
              <a:cxn ang="0">
                <a:pos x="59" y="38"/>
              </a:cxn>
              <a:cxn ang="0">
                <a:pos x="52" y="38"/>
              </a:cxn>
              <a:cxn ang="0">
                <a:pos x="52" y="8"/>
              </a:cxn>
              <a:cxn ang="0">
                <a:pos x="36" y="8"/>
              </a:cxn>
              <a:cxn ang="0">
                <a:pos x="36" y="38"/>
              </a:cxn>
              <a:cxn ang="0">
                <a:pos x="29" y="38"/>
              </a:cxn>
              <a:cxn ang="0">
                <a:pos x="29" y="8"/>
              </a:cxn>
              <a:cxn ang="0">
                <a:pos x="7" y="8"/>
              </a:cxn>
              <a:cxn ang="0">
                <a:pos x="7" y="38"/>
              </a:cxn>
              <a:cxn ang="0">
                <a:pos x="0" y="38"/>
              </a:cxn>
              <a:cxn ang="0">
                <a:pos x="0" y="0"/>
              </a:cxn>
            </a:cxnLst>
            <a:rect l="0" t="0" r="r" b="b"/>
            <a:pathLst>
              <a:path w="59" h="38">
                <a:moveTo>
                  <a:pt x="0" y="0"/>
                </a:moveTo>
                <a:lnTo>
                  <a:pt x="59" y="0"/>
                </a:lnTo>
                <a:lnTo>
                  <a:pt x="59" y="38"/>
                </a:lnTo>
                <a:lnTo>
                  <a:pt x="52" y="38"/>
                </a:lnTo>
                <a:lnTo>
                  <a:pt x="52" y="8"/>
                </a:lnTo>
                <a:lnTo>
                  <a:pt x="36" y="8"/>
                </a:lnTo>
                <a:lnTo>
                  <a:pt x="36" y="38"/>
                </a:lnTo>
                <a:lnTo>
                  <a:pt x="29" y="38"/>
                </a:lnTo>
                <a:lnTo>
                  <a:pt x="29" y="8"/>
                </a:lnTo>
                <a:lnTo>
                  <a:pt x="7" y="8"/>
                </a:lnTo>
                <a:lnTo>
                  <a:pt x="7" y="38"/>
                </a:lnTo>
                <a:lnTo>
                  <a:pt x="0" y="3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89" name="Rectangle 492"/>
          <p:cNvSpPr>
            <a:spLocks noChangeArrowheads="1"/>
          </p:cNvSpPr>
          <p:nvPr/>
        </p:nvSpPr>
        <p:spPr bwMode="auto">
          <a:xfrm>
            <a:off x="4696029" y="2887487"/>
            <a:ext cx="210050" cy="190203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0" name="Line 493"/>
          <p:cNvSpPr>
            <a:spLocks noChangeShapeType="1"/>
          </p:cNvSpPr>
          <p:nvPr/>
        </p:nvSpPr>
        <p:spPr bwMode="auto">
          <a:xfrm flipH="1">
            <a:off x="4696029" y="3077690"/>
            <a:ext cx="21005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1" name="Line 494"/>
          <p:cNvSpPr>
            <a:spLocks noChangeShapeType="1"/>
          </p:cNvSpPr>
          <p:nvPr/>
        </p:nvSpPr>
        <p:spPr bwMode="auto">
          <a:xfrm flipV="1">
            <a:off x="4696029" y="2887487"/>
            <a:ext cx="1654" cy="190203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2" name="Line 495"/>
          <p:cNvSpPr>
            <a:spLocks noChangeShapeType="1"/>
          </p:cNvSpPr>
          <p:nvPr/>
        </p:nvSpPr>
        <p:spPr bwMode="auto">
          <a:xfrm>
            <a:off x="4696029" y="2887487"/>
            <a:ext cx="21005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3" name="Line 496"/>
          <p:cNvSpPr>
            <a:spLocks noChangeShapeType="1"/>
          </p:cNvSpPr>
          <p:nvPr/>
        </p:nvSpPr>
        <p:spPr bwMode="auto">
          <a:xfrm>
            <a:off x="4906079" y="2887487"/>
            <a:ext cx="1654" cy="190203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4" name="Freeform 497"/>
          <p:cNvSpPr>
            <a:spLocks/>
          </p:cNvSpPr>
          <p:nvPr/>
        </p:nvSpPr>
        <p:spPr bwMode="auto">
          <a:xfrm>
            <a:off x="4737377" y="2932143"/>
            <a:ext cx="52926" cy="8600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0"/>
              </a:cxn>
              <a:cxn ang="0">
                <a:pos x="32" y="7"/>
              </a:cxn>
              <a:cxn ang="0">
                <a:pos x="6" y="7"/>
              </a:cxn>
              <a:cxn ang="0">
                <a:pos x="6" y="22"/>
              </a:cxn>
              <a:cxn ang="0">
                <a:pos x="29" y="22"/>
              </a:cxn>
              <a:cxn ang="0">
                <a:pos x="29" y="28"/>
              </a:cxn>
              <a:cxn ang="0">
                <a:pos x="6" y="28"/>
              </a:cxn>
              <a:cxn ang="0">
                <a:pos x="6" y="52"/>
              </a:cxn>
              <a:cxn ang="0">
                <a:pos x="0" y="52"/>
              </a:cxn>
              <a:cxn ang="0">
                <a:pos x="0" y="0"/>
              </a:cxn>
            </a:cxnLst>
            <a:rect l="0" t="0" r="r" b="b"/>
            <a:pathLst>
              <a:path w="32" h="52">
                <a:moveTo>
                  <a:pt x="0" y="0"/>
                </a:moveTo>
                <a:lnTo>
                  <a:pt x="32" y="0"/>
                </a:lnTo>
                <a:lnTo>
                  <a:pt x="32" y="7"/>
                </a:lnTo>
                <a:lnTo>
                  <a:pt x="6" y="7"/>
                </a:lnTo>
                <a:lnTo>
                  <a:pt x="6" y="22"/>
                </a:lnTo>
                <a:lnTo>
                  <a:pt x="29" y="22"/>
                </a:lnTo>
                <a:lnTo>
                  <a:pt x="29" y="28"/>
                </a:lnTo>
                <a:lnTo>
                  <a:pt x="6" y="28"/>
                </a:lnTo>
                <a:lnTo>
                  <a:pt x="6" y="52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5" name="Freeform 498"/>
          <p:cNvSpPr>
            <a:spLocks/>
          </p:cNvSpPr>
          <p:nvPr/>
        </p:nvSpPr>
        <p:spPr bwMode="auto">
          <a:xfrm>
            <a:off x="4801881" y="2932143"/>
            <a:ext cx="66158" cy="89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39"/>
              </a:cxn>
              <a:cxn ang="0">
                <a:pos x="10" y="43"/>
              </a:cxn>
              <a:cxn ang="0">
                <a:pos x="11" y="43"/>
              </a:cxn>
              <a:cxn ang="0">
                <a:pos x="17" y="48"/>
              </a:cxn>
              <a:cxn ang="0">
                <a:pos x="23" y="48"/>
              </a:cxn>
              <a:cxn ang="0">
                <a:pos x="29" y="43"/>
              </a:cxn>
              <a:cxn ang="0">
                <a:pos x="31" y="43"/>
              </a:cxn>
              <a:cxn ang="0">
                <a:pos x="33" y="40"/>
              </a:cxn>
              <a:cxn ang="0">
                <a:pos x="33" y="39"/>
              </a:cxn>
              <a:cxn ang="0">
                <a:pos x="34" y="36"/>
              </a:cxn>
              <a:cxn ang="0">
                <a:pos x="34" y="0"/>
              </a:cxn>
              <a:cxn ang="0">
                <a:pos x="40" y="0"/>
              </a:cxn>
              <a:cxn ang="0">
                <a:pos x="40" y="37"/>
              </a:cxn>
              <a:cxn ang="0">
                <a:pos x="39" y="42"/>
              </a:cxn>
              <a:cxn ang="0">
                <a:pos x="36" y="48"/>
              </a:cxn>
              <a:cxn ang="0">
                <a:pos x="33" y="51"/>
              </a:cxn>
              <a:cxn ang="0">
                <a:pos x="29" y="52"/>
              </a:cxn>
              <a:cxn ang="0">
                <a:pos x="25" y="54"/>
              </a:cxn>
              <a:cxn ang="0">
                <a:pos x="16" y="54"/>
              </a:cxn>
              <a:cxn ang="0">
                <a:pos x="11" y="52"/>
              </a:cxn>
              <a:cxn ang="0">
                <a:pos x="8" y="51"/>
              </a:cxn>
              <a:cxn ang="0">
                <a:pos x="5" y="48"/>
              </a:cxn>
              <a:cxn ang="0">
                <a:pos x="2" y="42"/>
              </a:cxn>
              <a:cxn ang="0">
                <a:pos x="0" y="37"/>
              </a:cxn>
              <a:cxn ang="0">
                <a:pos x="0" y="0"/>
              </a:cxn>
            </a:cxnLst>
            <a:rect l="0" t="0" r="r" b="b"/>
            <a:pathLst>
              <a:path w="40" h="54">
                <a:moveTo>
                  <a:pt x="0" y="0"/>
                </a:moveTo>
                <a:lnTo>
                  <a:pt x="8" y="0"/>
                </a:lnTo>
                <a:lnTo>
                  <a:pt x="8" y="39"/>
                </a:lnTo>
                <a:lnTo>
                  <a:pt x="10" y="43"/>
                </a:lnTo>
                <a:lnTo>
                  <a:pt x="11" y="43"/>
                </a:lnTo>
                <a:lnTo>
                  <a:pt x="17" y="48"/>
                </a:lnTo>
                <a:lnTo>
                  <a:pt x="23" y="48"/>
                </a:lnTo>
                <a:lnTo>
                  <a:pt x="29" y="43"/>
                </a:lnTo>
                <a:lnTo>
                  <a:pt x="31" y="43"/>
                </a:lnTo>
                <a:lnTo>
                  <a:pt x="33" y="40"/>
                </a:lnTo>
                <a:lnTo>
                  <a:pt x="33" y="39"/>
                </a:lnTo>
                <a:lnTo>
                  <a:pt x="34" y="36"/>
                </a:lnTo>
                <a:lnTo>
                  <a:pt x="34" y="0"/>
                </a:lnTo>
                <a:lnTo>
                  <a:pt x="40" y="0"/>
                </a:lnTo>
                <a:lnTo>
                  <a:pt x="40" y="37"/>
                </a:lnTo>
                <a:lnTo>
                  <a:pt x="39" y="42"/>
                </a:lnTo>
                <a:lnTo>
                  <a:pt x="36" y="48"/>
                </a:lnTo>
                <a:lnTo>
                  <a:pt x="33" y="51"/>
                </a:lnTo>
                <a:lnTo>
                  <a:pt x="29" y="52"/>
                </a:lnTo>
                <a:lnTo>
                  <a:pt x="25" y="54"/>
                </a:lnTo>
                <a:lnTo>
                  <a:pt x="16" y="54"/>
                </a:lnTo>
                <a:lnTo>
                  <a:pt x="11" y="52"/>
                </a:lnTo>
                <a:lnTo>
                  <a:pt x="8" y="51"/>
                </a:lnTo>
                <a:lnTo>
                  <a:pt x="5" y="48"/>
                </a:lnTo>
                <a:lnTo>
                  <a:pt x="2" y="42"/>
                </a:lnTo>
                <a:lnTo>
                  <a:pt x="0" y="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6" name="Rectangle 499"/>
          <p:cNvSpPr>
            <a:spLocks noChangeArrowheads="1"/>
          </p:cNvSpPr>
          <p:nvPr/>
        </p:nvSpPr>
        <p:spPr bwMode="auto">
          <a:xfrm>
            <a:off x="5534575" y="2887487"/>
            <a:ext cx="210050" cy="190203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7" name="Line 500"/>
          <p:cNvSpPr>
            <a:spLocks noChangeShapeType="1"/>
          </p:cNvSpPr>
          <p:nvPr/>
        </p:nvSpPr>
        <p:spPr bwMode="auto">
          <a:xfrm flipH="1">
            <a:off x="5534575" y="3077690"/>
            <a:ext cx="21005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8" name="Line 501"/>
          <p:cNvSpPr>
            <a:spLocks noChangeShapeType="1"/>
          </p:cNvSpPr>
          <p:nvPr/>
        </p:nvSpPr>
        <p:spPr bwMode="auto">
          <a:xfrm flipV="1">
            <a:off x="5534575" y="2887487"/>
            <a:ext cx="1654" cy="190203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9" name="Line 502"/>
          <p:cNvSpPr>
            <a:spLocks noChangeShapeType="1"/>
          </p:cNvSpPr>
          <p:nvPr/>
        </p:nvSpPr>
        <p:spPr bwMode="auto">
          <a:xfrm>
            <a:off x="5534575" y="2887487"/>
            <a:ext cx="21005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0" name="Line 503"/>
          <p:cNvSpPr>
            <a:spLocks noChangeShapeType="1"/>
          </p:cNvSpPr>
          <p:nvPr/>
        </p:nvSpPr>
        <p:spPr bwMode="auto">
          <a:xfrm>
            <a:off x="5744625" y="2887487"/>
            <a:ext cx="1654" cy="190203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1" name="Freeform 504"/>
          <p:cNvSpPr>
            <a:spLocks/>
          </p:cNvSpPr>
          <p:nvPr/>
        </p:nvSpPr>
        <p:spPr bwMode="auto">
          <a:xfrm>
            <a:off x="5575924" y="2932143"/>
            <a:ext cx="52926" cy="8600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0"/>
              </a:cxn>
              <a:cxn ang="0">
                <a:pos x="32" y="7"/>
              </a:cxn>
              <a:cxn ang="0">
                <a:pos x="6" y="7"/>
              </a:cxn>
              <a:cxn ang="0">
                <a:pos x="6" y="22"/>
              </a:cxn>
              <a:cxn ang="0">
                <a:pos x="29" y="22"/>
              </a:cxn>
              <a:cxn ang="0">
                <a:pos x="29" y="28"/>
              </a:cxn>
              <a:cxn ang="0">
                <a:pos x="6" y="28"/>
              </a:cxn>
              <a:cxn ang="0">
                <a:pos x="6" y="52"/>
              </a:cxn>
              <a:cxn ang="0">
                <a:pos x="0" y="52"/>
              </a:cxn>
              <a:cxn ang="0">
                <a:pos x="0" y="0"/>
              </a:cxn>
            </a:cxnLst>
            <a:rect l="0" t="0" r="r" b="b"/>
            <a:pathLst>
              <a:path w="32" h="52">
                <a:moveTo>
                  <a:pt x="0" y="0"/>
                </a:moveTo>
                <a:lnTo>
                  <a:pt x="32" y="0"/>
                </a:lnTo>
                <a:lnTo>
                  <a:pt x="32" y="7"/>
                </a:lnTo>
                <a:lnTo>
                  <a:pt x="6" y="7"/>
                </a:lnTo>
                <a:lnTo>
                  <a:pt x="6" y="22"/>
                </a:lnTo>
                <a:lnTo>
                  <a:pt x="29" y="22"/>
                </a:lnTo>
                <a:lnTo>
                  <a:pt x="29" y="28"/>
                </a:lnTo>
                <a:lnTo>
                  <a:pt x="6" y="28"/>
                </a:lnTo>
                <a:lnTo>
                  <a:pt x="6" y="52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2" name="Freeform 505"/>
          <p:cNvSpPr>
            <a:spLocks/>
          </p:cNvSpPr>
          <p:nvPr/>
        </p:nvSpPr>
        <p:spPr bwMode="auto">
          <a:xfrm>
            <a:off x="5640427" y="2932143"/>
            <a:ext cx="66158" cy="89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39"/>
              </a:cxn>
              <a:cxn ang="0">
                <a:pos x="10" y="43"/>
              </a:cxn>
              <a:cxn ang="0">
                <a:pos x="11" y="43"/>
              </a:cxn>
              <a:cxn ang="0">
                <a:pos x="17" y="48"/>
              </a:cxn>
              <a:cxn ang="0">
                <a:pos x="23" y="48"/>
              </a:cxn>
              <a:cxn ang="0">
                <a:pos x="29" y="43"/>
              </a:cxn>
              <a:cxn ang="0">
                <a:pos x="31" y="43"/>
              </a:cxn>
              <a:cxn ang="0">
                <a:pos x="32" y="40"/>
              </a:cxn>
              <a:cxn ang="0">
                <a:pos x="32" y="39"/>
              </a:cxn>
              <a:cxn ang="0">
                <a:pos x="34" y="36"/>
              </a:cxn>
              <a:cxn ang="0">
                <a:pos x="34" y="0"/>
              </a:cxn>
              <a:cxn ang="0">
                <a:pos x="40" y="0"/>
              </a:cxn>
              <a:cxn ang="0">
                <a:pos x="40" y="37"/>
              </a:cxn>
              <a:cxn ang="0">
                <a:pos x="39" y="42"/>
              </a:cxn>
              <a:cxn ang="0">
                <a:pos x="36" y="48"/>
              </a:cxn>
              <a:cxn ang="0">
                <a:pos x="32" y="51"/>
              </a:cxn>
              <a:cxn ang="0">
                <a:pos x="29" y="52"/>
              </a:cxn>
              <a:cxn ang="0">
                <a:pos x="25" y="54"/>
              </a:cxn>
              <a:cxn ang="0">
                <a:pos x="16" y="54"/>
              </a:cxn>
              <a:cxn ang="0">
                <a:pos x="11" y="52"/>
              </a:cxn>
              <a:cxn ang="0">
                <a:pos x="8" y="51"/>
              </a:cxn>
              <a:cxn ang="0">
                <a:pos x="5" y="48"/>
              </a:cxn>
              <a:cxn ang="0">
                <a:pos x="2" y="42"/>
              </a:cxn>
              <a:cxn ang="0">
                <a:pos x="0" y="37"/>
              </a:cxn>
              <a:cxn ang="0">
                <a:pos x="0" y="0"/>
              </a:cxn>
            </a:cxnLst>
            <a:rect l="0" t="0" r="r" b="b"/>
            <a:pathLst>
              <a:path w="40" h="54">
                <a:moveTo>
                  <a:pt x="0" y="0"/>
                </a:moveTo>
                <a:lnTo>
                  <a:pt x="8" y="0"/>
                </a:lnTo>
                <a:lnTo>
                  <a:pt x="8" y="39"/>
                </a:lnTo>
                <a:lnTo>
                  <a:pt x="10" y="43"/>
                </a:lnTo>
                <a:lnTo>
                  <a:pt x="11" y="43"/>
                </a:lnTo>
                <a:lnTo>
                  <a:pt x="17" y="48"/>
                </a:lnTo>
                <a:lnTo>
                  <a:pt x="23" y="48"/>
                </a:lnTo>
                <a:lnTo>
                  <a:pt x="29" y="43"/>
                </a:lnTo>
                <a:lnTo>
                  <a:pt x="31" y="43"/>
                </a:lnTo>
                <a:lnTo>
                  <a:pt x="32" y="40"/>
                </a:lnTo>
                <a:lnTo>
                  <a:pt x="32" y="39"/>
                </a:lnTo>
                <a:lnTo>
                  <a:pt x="34" y="36"/>
                </a:lnTo>
                <a:lnTo>
                  <a:pt x="34" y="0"/>
                </a:lnTo>
                <a:lnTo>
                  <a:pt x="40" y="0"/>
                </a:lnTo>
                <a:lnTo>
                  <a:pt x="40" y="37"/>
                </a:lnTo>
                <a:lnTo>
                  <a:pt x="39" y="42"/>
                </a:lnTo>
                <a:lnTo>
                  <a:pt x="36" y="48"/>
                </a:lnTo>
                <a:lnTo>
                  <a:pt x="32" y="51"/>
                </a:lnTo>
                <a:lnTo>
                  <a:pt x="29" y="52"/>
                </a:lnTo>
                <a:lnTo>
                  <a:pt x="25" y="54"/>
                </a:lnTo>
                <a:lnTo>
                  <a:pt x="16" y="54"/>
                </a:lnTo>
                <a:lnTo>
                  <a:pt x="11" y="52"/>
                </a:lnTo>
                <a:lnTo>
                  <a:pt x="8" y="51"/>
                </a:lnTo>
                <a:lnTo>
                  <a:pt x="5" y="48"/>
                </a:lnTo>
                <a:lnTo>
                  <a:pt x="2" y="42"/>
                </a:lnTo>
                <a:lnTo>
                  <a:pt x="0" y="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3" name="Rectangle 506"/>
          <p:cNvSpPr>
            <a:spLocks noChangeArrowheads="1"/>
          </p:cNvSpPr>
          <p:nvPr/>
        </p:nvSpPr>
        <p:spPr bwMode="auto">
          <a:xfrm>
            <a:off x="5534575" y="3663184"/>
            <a:ext cx="210050" cy="191857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4" name="Line 507"/>
          <p:cNvSpPr>
            <a:spLocks noChangeShapeType="1"/>
          </p:cNvSpPr>
          <p:nvPr/>
        </p:nvSpPr>
        <p:spPr bwMode="auto">
          <a:xfrm flipH="1">
            <a:off x="5534575" y="3855041"/>
            <a:ext cx="21005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5" name="Line 508"/>
          <p:cNvSpPr>
            <a:spLocks noChangeShapeType="1"/>
          </p:cNvSpPr>
          <p:nvPr/>
        </p:nvSpPr>
        <p:spPr bwMode="auto">
          <a:xfrm flipV="1">
            <a:off x="5534575" y="3663184"/>
            <a:ext cx="1654" cy="191857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6" name="Line 509"/>
          <p:cNvSpPr>
            <a:spLocks noChangeShapeType="1"/>
          </p:cNvSpPr>
          <p:nvPr/>
        </p:nvSpPr>
        <p:spPr bwMode="auto">
          <a:xfrm>
            <a:off x="5534575" y="3663184"/>
            <a:ext cx="210050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7" name="Line 510"/>
          <p:cNvSpPr>
            <a:spLocks noChangeShapeType="1"/>
          </p:cNvSpPr>
          <p:nvPr/>
        </p:nvSpPr>
        <p:spPr bwMode="auto">
          <a:xfrm>
            <a:off x="5744625" y="3663184"/>
            <a:ext cx="1654" cy="191857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8" name="Freeform 511"/>
          <p:cNvSpPr>
            <a:spLocks/>
          </p:cNvSpPr>
          <p:nvPr/>
        </p:nvSpPr>
        <p:spPr bwMode="auto">
          <a:xfrm>
            <a:off x="5575924" y="3707840"/>
            <a:ext cx="52926" cy="8600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0"/>
              </a:cxn>
              <a:cxn ang="0">
                <a:pos x="32" y="7"/>
              </a:cxn>
              <a:cxn ang="0">
                <a:pos x="6" y="7"/>
              </a:cxn>
              <a:cxn ang="0">
                <a:pos x="6" y="22"/>
              </a:cxn>
              <a:cxn ang="0">
                <a:pos x="29" y="22"/>
              </a:cxn>
              <a:cxn ang="0">
                <a:pos x="29" y="28"/>
              </a:cxn>
              <a:cxn ang="0">
                <a:pos x="6" y="28"/>
              </a:cxn>
              <a:cxn ang="0">
                <a:pos x="6" y="52"/>
              </a:cxn>
              <a:cxn ang="0">
                <a:pos x="0" y="52"/>
              </a:cxn>
              <a:cxn ang="0">
                <a:pos x="0" y="0"/>
              </a:cxn>
            </a:cxnLst>
            <a:rect l="0" t="0" r="r" b="b"/>
            <a:pathLst>
              <a:path w="32" h="52">
                <a:moveTo>
                  <a:pt x="0" y="0"/>
                </a:moveTo>
                <a:lnTo>
                  <a:pt x="32" y="0"/>
                </a:lnTo>
                <a:lnTo>
                  <a:pt x="32" y="7"/>
                </a:lnTo>
                <a:lnTo>
                  <a:pt x="6" y="7"/>
                </a:lnTo>
                <a:lnTo>
                  <a:pt x="6" y="22"/>
                </a:lnTo>
                <a:lnTo>
                  <a:pt x="29" y="22"/>
                </a:lnTo>
                <a:lnTo>
                  <a:pt x="29" y="28"/>
                </a:lnTo>
                <a:lnTo>
                  <a:pt x="6" y="28"/>
                </a:lnTo>
                <a:lnTo>
                  <a:pt x="6" y="52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9" name="Freeform 512"/>
          <p:cNvSpPr>
            <a:spLocks/>
          </p:cNvSpPr>
          <p:nvPr/>
        </p:nvSpPr>
        <p:spPr bwMode="auto">
          <a:xfrm>
            <a:off x="5640427" y="3707840"/>
            <a:ext cx="66158" cy="89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39"/>
              </a:cxn>
              <a:cxn ang="0">
                <a:pos x="10" y="43"/>
              </a:cxn>
              <a:cxn ang="0">
                <a:pos x="11" y="45"/>
              </a:cxn>
              <a:cxn ang="0">
                <a:pos x="17" y="48"/>
              </a:cxn>
              <a:cxn ang="0">
                <a:pos x="23" y="48"/>
              </a:cxn>
              <a:cxn ang="0">
                <a:pos x="29" y="45"/>
              </a:cxn>
              <a:cxn ang="0">
                <a:pos x="31" y="43"/>
              </a:cxn>
              <a:cxn ang="0">
                <a:pos x="32" y="40"/>
              </a:cxn>
              <a:cxn ang="0">
                <a:pos x="32" y="39"/>
              </a:cxn>
              <a:cxn ang="0">
                <a:pos x="34" y="36"/>
              </a:cxn>
              <a:cxn ang="0">
                <a:pos x="34" y="0"/>
              </a:cxn>
              <a:cxn ang="0">
                <a:pos x="40" y="0"/>
              </a:cxn>
              <a:cxn ang="0">
                <a:pos x="40" y="37"/>
              </a:cxn>
              <a:cxn ang="0">
                <a:pos x="39" y="42"/>
              </a:cxn>
              <a:cxn ang="0">
                <a:pos x="36" y="48"/>
              </a:cxn>
              <a:cxn ang="0">
                <a:pos x="32" y="51"/>
              </a:cxn>
              <a:cxn ang="0">
                <a:pos x="29" y="52"/>
              </a:cxn>
              <a:cxn ang="0">
                <a:pos x="25" y="54"/>
              </a:cxn>
              <a:cxn ang="0">
                <a:pos x="16" y="54"/>
              </a:cxn>
              <a:cxn ang="0">
                <a:pos x="11" y="52"/>
              </a:cxn>
              <a:cxn ang="0">
                <a:pos x="8" y="51"/>
              </a:cxn>
              <a:cxn ang="0">
                <a:pos x="5" y="48"/>
              </a:cxn>
              <a:cxn ang="0">
                <a:pos x="2" y="42"/>
              </a:cxn>
              <a:cxn ang="0">
                <a:pos x="0" y="37"/>
              </a:cxn>
              <a:cxn ang="0">
                <a:pos x="0" y="0"/>
              </a:cxn>
            </a:cxnLst>
            <a:rect l="0" t="0" r="r" b="b"/>
            <a:pathLst>
              <a:path w="40" h="54">
                <a:moveTo>
                  <a:pt x="0" y="0"/>
                </a:moveTo>
                <a:lnTo>
                  <a:pt x="8" y="0"/>
                </a:lnTo>
                <a:lnTo>
                  <a:pt x="8" y="39"/>
                </a:lnTo>
                <a:lnTo>
                  <a:pt x="10" y="43"/>
                </a:lnTo>
                <a:lnTo>
                  <a:pt x="11" y="45"/>
                </a:lnTo>
                <a:lnTo>
                  <a:pt x="17" y="48"/>
                </a:lnTo>
                <a:lnTo>
                  <a:pt x="23" y="48"/>
                </a:lnTo>
                <a:lnTo>
                  <a:pt x="29" y="45"/>
                </a:lnTo>
                <a:lnTo>
                  <a:pt x="31" y="43"/>
                </a:lnTo>
                <a:lnTo>
                  <a:pt x="32" y="40"/>
                </a:lnTo>
                <a:lnTo>
                  <a:pt x="32" y="39"/>
                </a:lnTo>
                <a:lnTo>
                  <a:pt x="34" y="36"/>
                </a:lnTo>
                <a:lnTo>
                  <a:pt x="34" y="0"/>
                </a:lnTo>
                <a:lnTo>
                  <a:pt x="40" y="0"/>
                </a:lnTo>
                <a:lnTo>
                  <a:pt x="40" y="37"/>
                </a:lnTo>
                <a:lnTo>
                  <a:pt x="39" y="42"/>
                </a:lnTo>
                <a:lnTo>
                  <a:pt x="36" y="48"/>
                </a:lnTo>
                <a:lnTo>
                  <a:pt x="32" y="51"/>
                </a:lnTo>
                <a:lnTo>
                  <a:pt x="29" y="52"/>
                </a:lnTo>
                <a:lnTo>
                  <a:pt x="25" y="54"/>
                </a:lnTo>
                <a:lnTo>
                  <a:pt x="16" y="54"/>
                </a:lnTo>
                <a:lnTo>
                  <a:pt x="11" y="52"/>
                </a:lnTo>
                <a:lnTo>
                  <a:pt x="8" y="51"/>
                </a:lnTo>
                <a:lnTo>
                  <a:pt x="5" y="48"/>
                </a:lnTo>
                <a:lnTo>
                  <a:pt x="2" y="42"/>
                </a:lnTo>
                <a:lnTo>
                  <a:pt x="0" y="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0" name="Rectangle 513"/>
          <p:cNvSpPr>
            <a:spLocks noChangeArrowheads="1"/>
          </p:cNvSpPr>
          <p:nvPr/>
        </p:nvSpPr>
        <p:spPr bwMode="auto">
          <a:xfrm>
            <a:off x="4689413" y="3663184"/>
            <a:ext cx="208396" cy="191857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1" name="Line 514"/>
          <p:cNvSpPr>
            <a:spLocks noChangeShapeType="1"/>
          </p:cNvSpPr>
          <p:nvPr/>
        </p:nvSpPr>
        <p:spPr bwMode="auto">
          <a:xfrm flipH="1">
            <a:off x="4689413" y="3855041"/>
            <a:ext cx="20839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2" name="Line 515"/>
          <p:cNvSpPr>
            <a:spLocks noChangeShapeType="1"/>
          </p:cNvSpPr>
          <p:nvPr/>
        </p:nvSpPr>
        <p:spPr bwMode="auto">
          <a:xfrm flipV="1">
            <a:off x="4689413" y="3663184"/>
            <a:ext cx="1654" cy="191857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3" name="Line 516"/>
          <p:cNvSpPr>
            <a:spLocks noChangeShapeType="1"/>
          </p:cNvSpPr>
          <p:nvPr/>
        </p:nvSpPr>
        <p:spPr bwMode="auto">
          <a:xfrm>
            <a:off x="4689413" y="3663184"/>
            <a:ext cx="208396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4" name="Line 517"/>
          <p:cNvSpPr>
            <a:spLocks noChangeShapeType="1"/>
          </p:cNvSpPr>
          <p:nvPr/>
        </p:nvSpPr>
        <p:spPr bwMode="auto">
          <a:xfrm>
            <a:off x="4897809" y="3663184"/>
            <a:ext cx="1654" cy="191857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5" name="Freeform 518"/>
          <p:cNvSpPr>
            <a:spLocks/>
          </p:cNvSpPr>
          <p:nvPr/>
        </p:nvSpPr>
        <p:spPr bwMode="auto">
          <a:xfrm>
            <a:off x="4729107" y="3707840"/>
            <a:ext cx="52926" cy="8600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0"/>
              </a:cxn>
              <a:cxn ang="0">
                <a:pos x="32" y="7"/>
              </a:cxn>
              <a:cxn ang="0">
                <a:pos x="6" y="7"/>
              </a:cxn>
              <a:cxn ang="0">
                <a:pos x="6" y="22"/>
              </a:cxn>
              <a:cxn ang="0">
                <a:pos x="29" y="22"/>
              </a:cxn>
              <a:cxn ang="0">
                <a:pos x="29" y="28"/>
              </a:cxn>
              <a:cxn ang="0">
                <a:pos x="6" y="28"/>
              </a:cxn>
              <a:cxn ang="0">
                <a:pos x="6" y="52"/>
              </a:cxn>
              <a:cxn ang="0">
                <a:pos x="0" y="52"/>
              </a:cxn>
              <a:cxn ang="0">
                <a:pos x="0" y="0"/>
              </a:cxn>
            </a:cxnLst>
            <a:rect l="0" t="0" r="r" b="b"/>
            <a:pathLst>
              <a:path w="32" h="52">
                <a:moveTo>
                  <a:pt x="0" y="0"/>
                </a:moveTo>
                <a:lnTo>
                  <a:pt x="32" y="0"/>
                </a:lnTo>
                <a:lnTo>
                  <a:pt x="32" y="7"/>
                </a:lnTo>
                <a:lnTo>
                  <a:pt x="6" y="7"/>
                </a:lnTo>
                <a:lnTo>
                  <a:pt x="6" y="22"/>
                </a:lnTo>
                <a:lnTo>
                  <a:pt x="29" y="22"/>
                </a:lnTo>
                <a:lnTo>
                  <a:pt x="29" y="28"/>
                </a:lnTo>
                <a:lnTo>
                  <a:pt x="6" y="28"/>
                </a:lnTo>
                <a:lnTo>
                  <a:pt x="6" y="52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6" name="Freeform 519"/>
          <p:cNvSpPr>
            <a:spLocks/>
          </p:cNvSpPr>
          <p:nvPr/>
        </p:nvSpPr>
        <p:spPr bwMode="auto">
          <a:xfrm>
            <a:off x="4795265" y="3707840"/>
            <a:ext cx="66158" cy="89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39"/>
              </a:cxn>
              <a:cxn ang="0">
                <a:pos x="9" y="43"/>
              </a:cxn>
              <a:cxn ang="0">
                <a:pos x="11" y="45"/>
              </a:cxn>
              <a:cxn ang="0">
                <a:pos x="17" y="48"/>
              </a:cxn>
              <a:cxn ang="0">
                <a:pos x="23" y="48"/>
              </a:cxn>
              <a:cxn ang="0">
                <a:pos x="29" y="45"/>
              </a:cxn>
              <a:cxn ang="0">
                <a:pos x="30" y="43"/>
              </a:cxn>
              <a:cxn ang="0">
                <a:pos x="32" y="40"/>
              </a:cxn>
              <a:cxn ang="0">
                <a:pos x="32" y="39"/>
              </a:cxn>
              <a:cxn ang="0">
                <a:pos x="33" y="36"/>
              </a:cxn>
              <a:cxn ang="0">
                <a:pos x="33" y="0"/>
              </a:cxn>
              <a:cxn ang="0">
                <a:pos x="40" y="0"/>
              </a:cxn>
              <a:cxn ang="0">
                <a:pos x="40" y="37"/>
              </a:cxn>
              <a:cxn ang="0">
                <a:pos x="38" y="42"/>
              </a:cxn>
              <a:cxn ang="0">
                <a:pos x="35" y="48"/>
              </a:cxn>
              <a:cxn ang="0">
                <a:pos x="32" y="51"/>
              </a:cxn>
              <a:cxn ang="0">
                <a:pos x="29" y="52"/>
              </a:cxn>
              <a:cxn ang="0">
                <a:pos x="24" y="54"/>
              </a:cxn>
              <a:cxn ang="0">
                <a:pos x="15" y="54"/>
              </a:cxn>
              <a:cxn ang="0">
                <a:pos x="11" y="52"/>
              </a:cxn>
              <a:cxn ang="0">
                <a:pos x="8" y="51"/>
              </a:cxn>
              <a:cxn ang="0">
                <a:pos x="4" y="48"/>
              </a:cxn>
              <a:cxn ang="0">
                <a:pos x="1" y="42"/>
              </a:cxn>
              <a:cxn ang="0">
                <a:pos x="0" y="37"/>
              </a:cxn>
              <a:cxn ang="0">
                <a:pos x="0" y="0"/>
              </a:cxn>
            </a:cxnLst>
            <a:rect l="0" t="0" r="r" b="b"/>
            <a:pathLst>
              <a:path w="40" h="54">
                <a:moveTo>
                  <a:pt x="0" y="0"/>
                </a:moveTo>
                <a:lnTo>
                  <a:pt x="8" y="0"/>
                </a:lnTo>
                <a:lnTo>
                  <a:pt x="8" y="39"/>
                </a:lnTo>
                <a:lnTo>
                  <a:pt x="9" y="43"/>
                </a:lnTo>
                <a:lnTo>
                  <a:pt x="11" y="45"/>
                </a:lnTo>
                <a:lnTo>
                  <a:pt x="17" y="48"/>
                </a:lnTo>
                <a:lnTo>
                  <a:pt x="23" y="48"/>
                </a:lnTo>
                <a:lnTo>
                  <a:pt x="29" y="45"/>
                </a:lnTo>
                <a:lnTo>
                  <a:pt x="30" y="43"/>
                </a:lnTo>
                <a:lnTo>
                  <a:pt x="32" y="40"/>
                </a:lnTo>
                <a:lnTo>
                  <a:pt x="32" y="39"/>
                </a:lnTo>
                <a:lnTo>
                  <a:pt x="33" y="36"/>
                </a:lnTo>
                <a:lnTo>
                  <a:pt x="33" y="0"/>
                </a:lnTo>
                <a:lnTo>
                  <a:pt x="40" y="0"/>
                </a:lnTo>
                <a:lnTo>
                  <a:pt x="40" y="37"/>
                </a:lnTo>
                <a:lnTo>
                  <a:pt x="38" y="42"/>
                </a:lnTo>
                <a:lnTo>
                  <a:pt x="35" y="48"/>
                </a:lnTo>
                <a:lnTo>
                  <a:pt x="32" y="51"/>
                </a:lnTo>
                <a:lnTo>
                  <a:pt x="29" y="52"/>
                </a:lnTo>
                <a:lnTo>
                  <a:pt x="24" y="54"/>
                </a:lnTo>
                <a:lnTo>
                  <a:pt x="15" y="54"/>
                </a:lnTo>
                <a:lnTo>
                  <a:pt x="11" y="52"/>
                </a:lnTo>
                <a:lnTo>
                  <a:pt x="8" y="51"/>
                </a:lnTo>
                <a:lnTo>
                  <a:pt x="4" y="48"/>
                </a:lnTo>
                <a:lnTo>
                  <a:pt x="1" y="42"/>
                </a:lnTo>
                <a:lnTo>
                  <a:pt x="0" y="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7" name="Rectangle 527"/>
          <p:cNvSpPr>
            <a:spLocks noChangeArrowheads="1"/>
          </p:cNvSpPr>
          <p:nvPr/>
        </p:nvSpPr>
        <p:spPr bwMode="auto">
          <a:xfrm>
            <a:off x="4327201" y="2508735"/>
            <a:ext cx="181933" cy="18193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8" name="Line 528"/>
          <p:cNvSpPr>
            <a:spLocks noChangeShapeType="1"/>
          </p:cNvSpPr>
          <p:nvPr/>
        </p:nvSpPr>
        <p:spPr bwMode="auto">
          <a:xfrm flipH="1">
            <a:off x="4327201" y="2690668"/>
            <a:ext cx="181933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9" name="Line 529"/>
          <p:cNvSpPr>
            <a:spLocks noChangeShapeType="1"/>
          </p:cNvSpPr>
          <p:nvPr/>
        </p:nvSpPr>
        <p:spPr bwMode="auto">
          <a:xfrm flipV="1">
            <a:off x="4327201" y="2508735"/>
            <a:ext cx="1654" cy="181933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20" name="Line 530"/>
          <p:cNvSpPr>
            <a:spLocks noChangeShapeType="1"/>
          </p:cNvSpPr>
          <p:nvPr/>
        </p:nvSpPr>
        <p:spPr bwMode="auto">
          <a:xfrm>
            <a:off x="4327201" y="2508735"/>
            <a:ext cx="181933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21" name="Line 531"/>
          <p:cNvSpPr>
            <a:spLocks noChangeShapeType="1"/>
          </p:cNvSpPr>
          <p:nvPr/>
        </p:nvSpPr>
        <p:spPr bwMode="auto">
          <a:xfrm>
            <a:off x="4509134" y="2508735"/>
            <a:ext cx="1654" cy="181933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22" name="Rectangle 532"/>
          <p:cNvSpPr>
            <a:spLocks noChangeArrowheads="1"/>
          </p:cNvSpPr>
          <p:nvPr/>
        </p:nvSpPr>
        <p:spPr bwMode="auto">
          <a:xfrm>
            <a:off x="4327201" y="3299317"/>
            <a:ext cx="181933" cy="1786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23" name="Line 533"/>
          <p:cNvSpPr>
            <a:spLocks noChangeShapeType="1"/>
          </p:cNvSpPr>
          <p:nvPr/>
        </p:nvSpPr>
        <p:spPr bwMode="auto">
          <a:xfrm flipH="1">
            <a:off x="4327201" y="3477943"/>
            <a:ext cx="181933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24" name="Line 534"/>
          <p:cNvSpPr>
            <a:spLocks noChangeShapeType="1"/>
          </p:cNvSpPr>
          <p:nvPr/>
        </p:nvSpPr>
        <p:spPr bwMode="auto">
          <a:xfrm flipV="1">
            <a:off x="4327201" y="3299317"/>
            <a:ext cx="1654" cy="178625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25" name="Line 535"/>
          <p:cNvSpPr>
            <a:spLocks noChangeShapeType="1"/>
          </p:cNvSpPr>
          <p:nvPr/>
        </p:nvSpPr>
        <p:spPr bwMode="auto">
          <a:xfrm>
            <a:off x="4327201" y="3299317"/>
            <a:ext cx="181933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26" name="Line 536"/>
          <p:cNvSpPr>
            <a:spLocks noChangeShapeType="1"/>
          </p:cNvSpPr>
          <p:nvPr/>
        </p:nvSpPr>
        <p:spPr bwMode="auto">
          <a:xfrm>
            <a:off x="4509134" y="3299317"/>
            <a:ext cx="1654" cy="178625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27" name="Rectangle 537"/>
          <p:cNvSpPr>
            <a:spLocks noChangeArrowheads="1"/>
          </p:cNvSpPr>
          <p:nvPr/>
        </p:nvSpPr>
        <p:spPr bwMode="auto">
          <a:xfrm>
            <a:off x="4327201" y="4088246"/>
            <a:ext cx="181933" cy="1786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28" name="Line 538"/>
          <p:cNvSpPr>
            <a:spLocks noChangeShapeType="1"/>
          </p:cNvSpPr>
          <p:nvPr/>
        </p:nvSpPr>
        <p:spPr bwMode="auto">
          <a:xfrm flipH="1">
            <a:off x="4327201" y="4266871"/>
            <a:ext cx="181933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29" name="Line 539"/>
          <p:cNvSpPr>
            <a:spLocks noChangeShapeType="1"/>
          </p:cNvSpPr>
          <p:nvPr/>
        </p:nvSpPr>
        <p:spPr bwMode="auto">
          <a:xfrm flipV="1">
            <a:off x="4327201" y="4088246"/>
            <a:ext cx="1654" cy="178625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30" name="Line 540"/>
          <p:cNvSpPr>
            <a:spLocks noChangeShapeType="1"/>
          </p:cNvSpPr>
          <p:nvPr/>
        </p:nvSpPr>
        <p:spPr bwMode="auto">
          <a:xfrm>
            <a:off x="4327201" y="4088246"/>
            <a:ext cx="181933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31" name="Line 541"/>
          <p:cNvSpPr>
            <a:spLocks noChangeShapeType="1"/>
          </p:cNvSpPr>
          <p:nvPr/>
        </p:nvSpPr>
        <p:spPr bwMode="auto">
          <a:xfrm>
            <a:off x="4509134" y="4088246"/>
            <a:ext cx="1654" cy="178625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32" name="Rectangle 542"/>
          <p:cNvSpPr>
            <a:spLocks noChangeArrowheads="1"/>
          </p:cNvSpPr>
          <p:nvPr/>
        </p:nvSpPr>
        <p:spPr bwMode="auto">
          <a:xfrm>
            <a:off x="5132668" y="2508735"/>
            <a:ext cx="181933" cy="18193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33" name="Line 543"/>
          <p:cNvSpPr>
            <a:spLocks noChangeShapeType="1"/>
          </p:cNvSpPr>
          <p:nvPr/>
        </p:nvSpPr>
        <p:spPr bwMode="auto">
          <a:xfrm flipH="1">
            <a:off x="5132668" y="2690668"/>
            <a:ext cx="181933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34" name="Line 544"/>
          <p:cNvSpPr>
            <a:spLocks noChangeShapeType="1"/>
          </p:cNvSpPr>
          <p:nvPr/>
        </p:nvSpPr>
        <p:spPr bwMode="auto">
          <a:xfrm flipV="1">
            <a:off x="5132668" y="2508735"/>
            <a:ext cx="1654" cy="181933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35" name="Line 545"/>
          <p:cNvSpPr>
            <a:spLocks noChangeShapeType="1"/>
          </p:cNvSpPr>
          <p:nvPr/>
        </p:nvSpPr>
        <p:spPr bwMode="auto">
          <a:xfrm>
            <a:off x="5132668" y="2508735"/>
            <a:ext cx="181933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36" name="Line 546"/>
          <p:cNvSpPr>
            <a:spLocks noChangeShapeType="1"/>
          </p:cNvSpPr>
          <p:nvPr/>
        </p:nvSpPr>
        <p:spPr bwMode="auto">
          <a:xfrm>
            <a:off x="5314602" y="2508735"/>
            <a:ext cx="1654" cy="181933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37" name="Rectangle 547"/>
          <p:cNvSpPr>
            <a:spLocks noChangeArrowheads="1"/>
          </p:cNvSpPr>
          <p:nvPr/>
        </p:nvSpPr>
        <p:spPr bwMode="auto">
          <a:xfrm>
            <a:off x="5132668" y="3299317"/>
            <a:ext cx="181933" cy="1786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38" name="Line 548"/>
          <p:cNvSpPr>
            <a:spLocks noChangeShapeType="1"/>
          </p:cNvSpPr>
          <p:nvPr/>
        </p:nvSpPr>
        <p:spPr bwMode="auto">
          <a:xfrm flipH="1">
            <a:off x="5132668" y="3477943"/>
            <a:ext cx="181933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39" name="Line 549"/>
          <p:cNvSpPr>
            <a:spLocks noChangeShapeType="1"/>
          </p:cNvSpPr>
          <p:nvPr/>
        </p:nvSpPr>
        <p:spPr bwMode="auto">
          <a:xfrm flipV="1">
            <a:off x="5132668" y="3299317"/>
            <a:ext cx="1654" cy="178625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40" name="Line 550"/>
          <p:cNvSpPr>
            <a:spLocks noChangeShapeType="1"/>
          </p:cNvSpPr>
          <p:nvPr/>
        </p:nvSpPr>
        <p:spPr bwMode="auto">
          <a:xfrm>
            <a:off x="5132668" y="3299317"/>
            <a:ext cx="181933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41" name="Line 551"/>
          <p:cNvSpPr>
            <a:spLocks noChangeShapeType="1"/>
          </p:cNvSpPr>
          <p:nvPr/>
        </p:nvSpPr>
        <p:spPr bwMode="auto">
          <a:xfrm>
            <a:off x="5314602" y="3299317"/>
            <a:ext cx="1654" cy="178625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42" name="Rectangle 552"/>
          <p:cNvSpPr>
            <a:spLocks noChangeArrowheads="1"/>
          </p:cNvSpPr>
          <p:nvPr/>
        </p:nvSpPr>
        <p:spPr bwMode="auto">
          <a:xfrm>
            <a:off x="5132668" y="4088246"/>
            <a:ext cx="181933" cy="1786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43" name="Line 553"/>
          <p:cNvSpPr>
            <a:spLocks noChangeShapeType="1"/>
          </p:cNvSpPr>
          <p:nvPr/>
        </p:nvSpPr>
        <p:spPr bwMode="auto">
          <a:xfrm flipH="1">
            <a:off x="5132668" y="4266871"/>
            <a:ext cx="181933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44" name="Line 554"/>
          <p:cNvSpPr>
            <a:spLocks noChangeShapeType="1"/>
          </p:cNvSpPr>
          <p:nvPr/>
        </p:nvSpPr>
        <p:spPr bwMode="auto">
          <a:xfrm flipV="1">
            <a:off x="5132668" y="4088246"/>
            <a:ext cx="1654" cy="178625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45" name="Line 555"/>
          <p:cNvSpPr>
            <a:spLocks noChangeShapeType="1"/>
          </p:cNvSpPr>
          <p:nvPr/>
        </p:nvSpPr>
        <p:spPr bwMode="auto">
          <a:xfrm>
            <a:off x="5132668" y="4088246"/>
            <a:ext cx="181933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46" name="Line 556"/>
          <p:cNvSpPr>
            <a:spLocks noChangeShapeType="1"/>
          </p:cNvSpPr>
          <p:nvPr/>
        </p:nvSpPr>
        <p:spPr bwMode="auto">
          <a:xfrm>
            <a:off x="5314602" y="4088246"/>
            <a:ext cx="1654" cy="178625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47" name="Rectangle 557"/>
          <p:cNvSpPr>
            <a:spLocks noChangeArrowheads="1"/>
          </p:cNvSpPr>
          <p:nvPr/>
        </p:nvSpPr>
        <p:spPr bwMode="auto">
          <a:xfrm>
            <a:off x="5987754" y="2508735"/>
            <a:ext cx="181933" cy="18193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48" name="Line 558"/>
          <p:cNvSpPr>
            <a:spLocks noChangeShapeType="1"/>
          </p:cNvSpPr>
          <p:nvPr/>
        </p:nvSpPr>
        <p:spPr bwMode="auto">
          <a:xfrm flipH="1">
            <a:off x="5987754" y="2690668"/>
            <a:ext cx="181933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49" name="Line 559"/>
          <p:cNvSpPr>
            <a:spLocks noChangeShapeType="1"/>
          </p:cNvSpPr>
          <p:nvPr/>
        </p:nvSpPr>
        <p:spPr bwMode="auto">
          <a:xfrm flipV="1">
            <a:off x="5987754" y="2508735"/>
            <a:ext cx="1654" cy="181933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50" name="Line 560"/>
          <p:cNvSpPr>
            <a:spLocks noChangeShapeType="1"/>
          </p:cNvSpPr>
          <p:nvPr/>
        </p:nvSpPr>
        <p:spPr bwMode="auto">
          <a:xfrm>
            <a:off x="5987754" y="2508735"/>
            <a:ext cx="181933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51" name="Line 561"/>
          <p:cNvSpPr>
            <a:spLocks noChangeShapeType="1"/>
          </p:cNvSpPr>
          <p:nvPr/>
        </p:nvSpPr>
        <p:spPr bwMode="auto">
          <a:xfrm>
            <a:off x="6169688" y="2508735"/>
            <a:ext cx="1654" cy="181933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52" name="Rectangle 562"/>
          <p:cNvSpPr>
            <a:spLocks noChangeArrowheads="1"/>
          </p:cNvSpPr>
          <p:nvPr/>
        </p:nvSpPr>
        <p:spPr bwMode="auto">
          <a:xfrm>
            <a:off x="5987754" y="3299317"/>
            <a:ext cx="181933" cy="1786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53" name="Line 563"/>
          <p:cNvSpPr>
            <a:spLocks noChangeShapeType="1"/>
          </p:cNvSpPr>
          <p:nvPr/>
        </p:nvSpPr>
        <p:spPr bwMode="auto">
          <a:xfrm flipH="1">
            <a:off x="5987754" y="3477943"/>
            <a:ext cx="181933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54" name="Line 564"/>
          <p:cNvSpPr>
            <a:spLocks noChangeShapeType="1"/>
          </p:cNvSpPr>
          <p:nvPr/>
        </p:nvSpPr>
        <p:spPr bwMode="auto">
          <a:xfrm flipV="1">
            <a:off x="5987754" y="3299317"/>
            <a:ext cx="1654" cy="178625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55" name="Line 565"/>
          <p:cNvSpPr>
            <a:spLocks noChangeShapeType="1"/>
          </p:cNvSpPr>
          <p:nvPr/>
        </p:nvSpPr>
        <p:spPr bwMode="auto">
          <a:xfrm>
            <a:off x="5987754" y="3299317"/>
            <a:ext cx="181933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56" name="Line 566"/>
          <p:cNvSpPr>
            <a:spLocks noChangeShapeType="1"/>
          </p:cNvSpPr>
          <p:nvPr/>
        </p:nvSpPr>
        <p:spPr bwMode="auto">
          <a:xfrm>
            <a:off x="6169688" y="3299317"/>
            <a:ext cx="1654" cy="178625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57" name="Rectangle 567"/>
          <p:cNvSpPr>
            <a:spLocks noChangeArrowheads="1"/>
          </p:cNvSpPr>
          <p:nvPr/>
        </p:nvSpPr>
        <p:spPr bwMode="auto">
          <a:xfrm>
            <a:off x="5987754" y="4088246"/>
            <a:ext cx="181933" cy="1786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58" name="Line 568"/>
          <p:cNvSpPr>
            <a:spLocks noChangeShapeType="1"/>
          </p:cNvSpPr>
          <p:nvPr/>
        </p:nvSpPr>
        <p:spPr bwMode="auto">
          <a:xfrm flipH="1">
            <a:off x="5987754" y="4266871"/>
            <a:ext cx="181933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59" name="Line 569"/>
          <p:cNvSpPr>
            <a:spLocks noChangeShapeType="1"/>
          </p:cNvSpPr>
          <p:nvPr/>
        </p:nvSpPr>
        <p:spPr bwMode="auto">
          <a:xfrm flipV="1">
            <a:off x="5987754" y="4088246"/>
            <a:ext cx="1654" cy="178625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60" name="Line 570"/>
          <p:cNvSpPr>
            <a:spLocks noChangeShapeType="1"/>
          </p:cNvSpPr>
          <p:nvPr/>
        </p:nvSpPr>
        <p:spPr bwMode="auto">
          <a:xfrm>
            <a:off x="5987754" y="4088246"/>
            <a:ext cx="181933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61" name="Line 571"/>
          <p:cNvSpPr>
            <a:spLocks noChangeShapeType="1"/>
          </p:cNvSpPr>
          <p:nvPr/>
        </p:nvSpPr>
        <p:spPr bwMode="auto">
          <a:xfrm>
            <a:off x="6169688" y="4088246"/>
            <a:ext cx="1654" cy="178625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62" name="Line 572"/>
          <p:cNvSpPr>
            <a:spLocks noChangeShapeType="1"/>
          </p:cNvSpPr>
          <p:nvPr/>
        </p:nvSpPr>
        <p:spPr bwMode="auto">
          <a:xfrm>
            <a:off x="4120458" y="3107460"/>
            <a:ext cx="172010" cy="167048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63" name="Freeform 573"/>
          <p:cNvSpPr>
            <a:spLocks/>
          </p:cNvSpPr>
          <p:nvPr/>
        </p:nvSpPr>
        <p:spPr bwMode="auto">
          <a:xfrm>
            <a:off x="4249465" y="3233160"/>
            <a:ext cx="77735" cy="74427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37" y="16"/>
              </a:cxn>
              <a:cxn ang="0">
                <a:pos x="41" y="31"/>
              </a:cxn>
              <a:cxn ang="0">
                <a:pos x="47" y="45"/>
              </a:cxn>
              <a:cxn ang="0">
                <a:pos x="24" y="37"/>
              </a:cxn>
              <a:cxn ang="0">
                <a:pos x="0" y="32"/>
              </a:cxn>
              <a:cxn ang="0">
                <a:pos x="23" y="22"/>
              </a:cxn>
              <a:cxn ang="0">
                <a:pos x="34" y="0"/>
              </a:cxn>
            </a:cxnLst>
            <a:rect l="0" t="0" r="r" b="b"/>
            <a:pathLst>
              <a:path w="47" h="45">
                <a:moveTo>
                  <a:pt x="34" y="0"/>
                </a:moveTo>
                <a:lnTo>
                  <a:pt x="37" y="16"/>
                </a:lnTo>
                <a:lnTo>
                  <a:pt x="41" y="31"/>
                </a:lnTo>
                <a:lnTo>
                  <a:pt x="47" y="45"/>
                </a:lnTo>
                <a:lnTo>
                  <a:pt x="24" y="37"/>
                </a:lnTo>
                <a:lnTo>
                  <a:pt x="0" y="32"/>
                </a:lnTo>
                <a:lnTo>
                  <a:pt x="23" y="22"/>
                </a:lnTo>
                <a:lnTo>
                  <a:pt x="34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64" name="Line 574"/>
          <p:cNvSpPr>
            <a:spLocks noChangeShapeType="1"/>
          </p:cNvSpPr>
          <p:nvPr/>
        </p:nvSpPr>
        <p:spPr bwMode="auto">
          <a:xfrm>
            <a:off x="4108881" y="2341687"/>
            <a:ext cx="170356" cy="167048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65" name="Freeform 575"/>
          <p:cNvSpPr>
            <a:spLocks/>
          </p:cNvSpPr>
          <p:nvPr/>
        </p:nvSpPr>
        <p:spPr bwMode="auto">
          <a:xfrm>
            <a:off x="4239542" y="2467386"/>
            <a:ext cx="76081" cy="74427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35" y="16"/>
              </a:cxn>
              <a:cxn ang="0">
                <a:pos x="40" y="31"/>
              </a:cxn>
              <a:cxn ang="0">
                <a:pos x="46" y="45"/>
              </a:cxn>
              <a:cxn ang="0">
                <a:pos x="23" y="37"/>
              </a:cxn>
              <a:cxn ang="0">
                <a:pos x="0" y="32"/>
              </a:cxn>
              <a:cxn ang="0">
                <a:pos x="23" y="22"/>
              </a:cxn>
              <a:cxn ang="0">
                <a:pos x="34" y="0"/>
              </a:cxn>
            </a:cxnLst>
            <a:rect l="0" t="0" r="r" b="b"/>
            <a:pathLst>
              <a:path w="46" h="45">
                <a:moveTo>
                  <a:pt x="34" y="0"/>
                </a:moveTo>
                <a:lnTo>
                  <a:pt x="35" y="16"/>
                </a:lnTo>
                <a:lnTo>
                  <a:pt x="40" y="31"/>
                </a:lnTo>
                <a:lnTo>
                  <a:pt x="46" y="45"/>
                </a:lnTo>
                <a:lnTo>
                  <a:pt x="23" y="37"/>
                </a:lnTo>
                <a:lnTo>
                  <a:pt x="0" y="32"/>
                </a:lnTo>
                <a:lnTo>
                  <a:pt x="23" y="22"/>
                </a:lnTo>
                <a:lnTo>
                  <a:pt x="34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66" name="Line 576"/>
          <p:cNvSpPr>
            <a:spLocks noChangeShapeType="1"/>
          </p:cNvSpPr>
          <p:nvPr/>
        </p:nvSpPr>
        <p:spPr bwMode="auto">
          <a:xfrm>
            <a:off x="4930888" y="2341687"/>
            <a:ext cx="175317" cy="167048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67" name="Freeform 577"/>
          <p:cNvSpPr>
            <a:spLocks/>
          </p:cNvSpPr>
          <p:nvPr/>
        </p:nvSpPr>
        <p:spPr bwMode="auto">
          <a:xfrm>
            <a:off x="5063203" y="2467386"/>
            <a:ext cx="76081" cy="74427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35" y="16"/>
              </a:cxn>
              <a:cxn ang="0">
                <a:pos x="39" y="31"/>
              </a:cxn>
              <a:cxn ang="0">
                <a:pos x="46" y="45"/>
              </a:cxn>
              <a:cxn ang="0">
                <a:pos x="23" y="37"/>
              </a:cxn>
              <a:cxn ang="0">
                <a:pos x="0" y="32"/>
              </a:cxn>
              <a:cxn ang="0">
                <a:pos x="23" y="22"/>
              </a:cxn>
              <a:cxn ang="0">
                <a:pos x="33" y="0"/>
              </a:cxn>
            </a:cxnLst>
            <a:rect l="0" t="0" r="r" b="b"/>
            <a:pathLst>
              <a:path w="46" h="45">
                <a:moveTo>
                  <a:pt x="33" y="0"/>
                </a:moveTo>
                <a:lnTo>
                  <a:pt x="35" y="16"/>
                </a:lnTo>
                <a:lnTo>
                  <a:pt x="39" y="31"/>
                </a:lnTo>
                <a:lnTo>
                  <a:pt x="46" y="45"/>
                </a:lnTo>
                <a:lnTo>
                  <a:pt x="23" y="37"/>
                </a:lnTo>
                <a:lnTo>
                  <a:pt x="0" y="32"/>
                </a:lnTo>
                <a:lnTo>
                  <a:pt x="23" y="22"/>
                </a:lnTo>
                <a:lnTo>
                  <a:pt x="33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68" name="Line 578"/>
          <p:cNvSpPr>
            <a:spLocks noChangeShapeType="1"/>
          </p:cNvSpPr>
          <p:nvPr/>
        </p:nvSpPr>
        <p:spPr bwMode="auto">
          <a:xfrm>
            <a:off x="6052258" y="2323494"/>
            <a:ext cx="1654" cy="127353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69" name="Freeform 579"/>
          <p:cNvSpPr>
            <a:spLocks/>
          </p:cNvSpPr>
          <p:nvPr/>
        </p:nvSpPr>
        <p:spPr bwMode="auto">
          <a:xfrm>
            <a:off x="6009256" y="2427692"/>
            <a:ext cx="86005" cy="7773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" y="9"/>
              </a:cxn>
              <a:cxn ang="0">
                <a:pos x="52" y="0"/>
              </a:cxn>
              <a:cxn ang="0">
                <a:pos x="37" y="21"/>
              </a:cxn>
              <a:cxn ang="0">
                <a:pos x="26" y="47"/>
              </a:cxn>
              <a:cxn ang="0">
                <a:pos x="16" y="21"/>
              </a:cxn>
              <a:cxn ang="0">
                <a:pos x="0" y="0"/>
              </a:cxn>
            </a:cxnLst>
            <a:rect l="0" t="0" r="r" b="b"/>
            <a:pathLst>
              <a:path w="52" h="47">
                <a:moveTo>
                  <a:pt x="0" y="0"/>
                </a:moveTo>
                <a:lnTo>
                  <a:pt x="26" y="9"/>
                </a:lnTo>
                <a:lnTo>
                  <a:pt x="52" y="0"/>
                </a:lnTo>
                <a:lnTo>
                  <a:pt x="37" y="21"/>
                </a:lnTo>
                <a:lnTo>
                  <a:pt x="26" y="47"/>
                </a:lnTo>
                <a:lnTo>
                  <a:pt x="16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70" name="Line 580"/>
          <p:cNvSpPr>
            <a:spLocks noChangeShapeType="1"/>
          </p:cNvSpPr>
          <p:nvPr/>
        </p:nvSpPr>
        <p:spPr bwMode="auto">
          <a:xfrm>
            <a:off x="5764473" y="2341687"/>
            <a:ext cx="172010" cy="167048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71" name="Freeform 581"/>
          <p:cNvSpPr>
            <a:spLocks/>
          </p:cNvSpPr>
          <p:nvPr/>
        </p:nvSpPr>
        <p:spPr bwMode="auto">
          <a:xfrm>
            <a:off x="5896788" y="2467386"/>
            <a:ext cx="74427" cy="74427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5" y="16"/>
              </a:cxn>
              <a:cxn ang="0">
                <a:pos x="39" y="31"/>
              </a:cxn>
              <a:cxn ang="0">
                <a:pos x="45" y="45"/>
              </a:cxn>
              <a:cxn ang="0">
                <a:pos x="23" y="37"/>
              </a:cxn>
              <a:cxn ang="0">
                <a:pos x="0" y="32"/>
              </a:cxn>
              <a:cxn ang="0">
                <a:pos x="21" y="22"/>
              </a:cxn>
              <a:cxn ang="0">
                <a:pos x="32" y="0"/>
              </a:cxn>
            </a:cxnLst>
            <a:rect l="0" t="0" r="r" b="b"/>
            <a:pathLst>
              <a:path w="45" h="45">
                <a:moveTo>
                  <a:pt x="32" y="0"/>
                </a:moveTo>
                <a:lnTo>
                  <a:pt x="35" y="16"/>
                </a:lnTo>
                <a:lnTo>
                  <a:pt x="39" y="31"/>
                </a:lnTo>
                <a:lnTo>
                  <a:pt x="45" y="45"/>
                </a:lnTo>
                <a:lnTo>
                  <a:pt x="23" y="37"/>
                </a:lnTo>
                <a:lnTo>
                  <a:pt x="0" y="32"/>
                </a:lnTo>
                <a:lnTo>
                  <a:pt x="21" y="22"/>
                </a:lnTo>
                <a:lnTo>
                  <a:pt x="3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72" name="Line 582"/>
          <p:cNvSpPr>
            <a:spLocks noChangeShapeType="1"/>
          </p:cNvSpPr>
          <p:nvPr/>
        </p:nvSpPr>
        <p:spPr bwMode="auto">
          <a:xfrm flipV="1">
            <a:off x="4032800" y="2614587"/>
            <a:ext cx="239821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73" name="Freeform 583"/>
          <p:cNvSpPr>
            <a:spLocks/>
          </p:cNvSpPr>
          <p:nvPr/>
        </p:nvSpPr>
        <p:spPr bwMode="auto">
          <a:xfrm>
            <a:off x="4252773" y="2576546"/>
            <a:ext cx="69465" cy="76081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13" y="9"/>
              </a:cxn>
              <a:cxn ang="0">
                <a:pos x="27" y="15"/>
              </a:cxn>
              <a:cxn ang="0">
                <a:pos x="42" y="21"/>
              </a:cxn>
              <a:cxn ang="0">
                <a:pos x="19" y="32"/>
              </a:cxn>
              <a:cxn ang="0">
                <a:pos x="0" y="46"/>
              </a:cxn>
              <a:cxn ang="0">
                <a:pos x="9" y="23"/>
              </a:cxn>
              <a:cxn ang="0">
                <a:pos x="1" y="0"/>
              </a:cxn>
            </a:cxnLst>
            <a:rect l="0" t="0" r="r" b="b"/>
            <a:pathLst>
              <a:path w="42" h="46">
                <a:moveTo>
                  <a:pt x="1" y="0"/>
                </a:moveTo>
                <a:lnTo>
                  <a:pt x="13" y="9"/>
                </a:lnTo>
                <a:lnTo>
                  <a:pt x="27" y="15"/>
                </a:lnTo>
                <a:lnTo>
                  <a:pt x="42" y="21"/>
                </a:lnTo>
                <a:lnTo>
                  <a:pt x="19" y="32"/>
                </a:lnTo>
                <a:lnTo>
                  <a:pt x="0" y="46"/>
                </a:lnTo>
                <a:lnTo>
                  <a:pt x="9" y="23"/>
                </a:lnTo>
                <a:lnTo>
                  <a:pt x="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74" name="Line 584"/>
          <p:cNvSpPr>
            <a:spLocks noChangeShapeType="1"/>
          </p:cNvSpPr>
          <p:nvPr/>
        </p:nvSpPr>
        <p:spPr bwMode="auto">
          <a:xfrm flipV="1">
            <a:off x="4037761" y="3380360"/>
            <a:ext cx="239821" cy="1654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75" name="Freeform 585"/>
          <p:cNvSpPr>
            <a:spLocks/>
          </p:cNvSpPr>
          <p:nvPr/>
        </p:nvSpPr>
        <p:spPr bwMode="auto">
          <a:xfrm>
            <a:off x="4257735" y="3342320"/>
            <a:ext cx="67811" cy="7608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" y="14"/>
              </a:cxn>
              <a:cxn ang="0">
                <a:pos x="41" y="23"/>
              </a:cxn>
              <a:cxn ang="0">
                <a:pos x="19" y="32"/>
              </a:cxn>
              <a:cxn ang="0">
                <a:pos x="0" y="46"/>
              </a:cxn>
              <a:cxn ang="0">
                <a:pos x="7" y="23"/>
              </a:cxn>
              <a:cxn ang="0">
                <a:pos x="0" y="0"/>
              </a:cxn>
            </a:cxnLst>
            <a:rect l="0" t="0" r="r" b="b"/>
            <a:pathLst>
              <a:path w="41" h="46">
                <a:moveTo>
                  <a:pt x="0" y="0"/>
                </a:moveTo>
                <a:lnTo>
                  <a:pt x="19" y="14"/>
                </a:lnTo>
                <a:lnTo>
                  <a:pt x="41" y="23"/>
                </a:lnTo>
                <a:lnTo>
                  <a:pt x="19" y="32"/>
                </a:lnTo>
                <a:lnTo>
                  <a:pt x="0" y="46"/>
                </a:lnTo>
                <a:lnTo>
                  <a:pt x="7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76" name="Line 586"/>
          <p:cNvSpPr>
            <a:spLocks noChangeShapeType="1"/>
          </p:cNvSpPr>
          <p:nvPr/>
        </p:nvSpPr>
        <p:spPr bwMode="auto">
          <a:xfrm>
            <a:off x="4135344" y="3911274"/>
            <a:ext cx="172010" cy="168702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77" name="Freeform 587"/>
          <p:cNvSpPr>
            <a:spLocks/>
          </p:cNvSpPr>
          <p:nvPr/>
        </p:nvSpPr>
        <p:spPr bwMode="auto">
          <a:xfrm>
            <a:off x="4267659" y="4040282"/>
            <a:ext cx="76081" cy="72773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5" y="15"/>
              </a:cxn>
              <a:cxn ang="0">
                <a:pos x="39" y="30"/>
              </a:cxn>
              <a:cxn ang="0">
                <a:pos x="46" y="44"/>
              </a:cxn>
              <a:cxn ang="0">
                <a:pos x="30" y="38"/>
              </a:cxn>
              <a:cxn ang="0">
                <a:pos x="15" y="33"/>
              </a:cxn>
              <a:cxn ang="0">
                <a:pos x="0" y="32"/>
              </a:cxn>
              <a:cxn ang="0">
                <a:pos x="23" y="21"/>
              </a:cxn>
              <a:cxn ang="0">
                <a:pos x="32" y="0"/>
              </a:cxn>
            </a:cxnLst>
            <a:rect l="0" t="0" r="r" b="b"/>
            <a:pathLst>
              <a:path w="46" h="44">
                <a:moveTo>
                  <a:pt x="32" y="0"/>
                </a:moveTo>
                <a:lnTo>
                  <a:pt x="35" y="15"/>
                </a:lnTo>
                <a:lnTo>
                  <a:pt x="39" y="30"/>
                </a:lnTo>
                <a:lnTo>
                  <a:pt x="46" y="44"/>
                </a:lnTo>
                <a:lnTo>
                  <a:pt x="30" y="38"/>
                </a:lnTo>
                <a:lnTo>
                  <a:pt x="15" y="33"/>
                </a:lnTo>
                <a:lnTo>
                  <a:pt x="0" y="32"/>
                </a:lnTo>
                <a:lnTo>
                  <a:pt x="23" y="21"/>
                </a:lnTo>
                <a:lnTo>
                  <a:pt x="3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78" name="Line 588"/>
          <p:cNvSpPr>
            <a:spLocks noChangeShapeType="1"/>
          </p:cNvSpPr>
          <p:nvPr/>
        </p:nvSpPr>
        <p:spPr bwMode="auto">
          <a:xfrm flipV="1">
            <a:off x="4052647" y="4185828"/>
            <a:ext cx="239821" cy="3308"/>
          </a:xfrm>
          <a:prstGeom prst="line">
            <a:avLst/>
          </a:prstGeom>
          <a:noFill/>
          <a:ln w="1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79" name="Freeform 589"/>
          <p:cNvSpPr>
            <a:spLocks/>
          </p:cNvSpPr>
          <p:nvPr/>
        </p:nvSpPr>
        <p:spPr bwMode="auto">
          <a:xfrm>
            <a:off x="4272621" y="4147788"/>
            <a:ext cx="71119" cy="76081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21" y="12"/>
              </a:cxn>
              <a:cxn ang="0">
                <a:pos x="43" y="23"/>
              </a:cxn>
              <a:cxn ang="0">
                <a:pos x="27" y="29"/>
              </a:cxn>
              <a:cxn ang="0">
                <a:pos x="12" y="37"/>
              </a:cxn>
              <a:cxn ang="0">
                <a:pos x="0" y="46"/>
              </a:cxn>
              <a:cxn ang="0">
                <a:pos x="9" y="23"/>
              </a:cxn>
              <a:cxn ang="0">
                <a:pos x="1" y="0"/>
              </a:cxn>
            </a:cxnLst>
            <a:rect l="0" t="0" r="r" b="b"/>
            <a:pathLst>
              <a:path w="43" h="46">
                <a:moveTo>
                  <a:pt x="1" y="0"/>
                </a:moveTo>
                <a:lnTo>
                  <a:pt x="21" y="12"/>
                </a:lnTo>
                <a:lnTo>
                  <a:pt x="43" y="23"/>
                </a:lnTo>
                <a:lnTo>
                  <a:pt x="27" y="29"/>
                </a:lnTo>
                <a:lnTo>
                  <a:pt x="12" y="37"/>
                </a:lnTo>
                <a:lnTo>
                  <a:pt x="0" y="46"/>
                </a:lnTo>
                <a:lnTo>
                  <a:pt x="9" y="23"/>
                </a:lnTo>
                <a:lnTo>
                  <a:pt x="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13" name="Freeform 624"/>
          <p:cNvSpPr>
            <a:spLocks/>
          </p:cNvSpPr>
          <p:nvPr/>
        </p:nvSpPr>
        <p:spPr bwMode="auto">
          <a:xfrm>
            <a:off x="4378472" y="2541813"/>
            <a:ext cx="87659" cy="117430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34" y="0"/>
              </a:cxn>
              <a:cxn ang="0">
                <a:pos x="46" y="3"/>
              </a:cxn>
              <a:cxn ang="0">
                <a:pos x="50" y="4"/>
              </a:cxn>
              <a:cxn ang="0">
                <a:pos x="50" y="15"/>
              </a:cxn>
              <a:cxn ang="0">
                <a:pos x="46" y="12"/>
              </a:cxn>
              <a:cxn ang="0">
                <a:pos x="40" y="10"/>
              </a:cxn>
              <a:cxn ang="0">
                <a:pos x="34" y="7"/>
              </a:cxn>
              <a:cxn ang="0">
                <a:pos x="21" y="7"/>
              </a:cxn>
              <a:cxn ang="0">
                <a:pos x="15" y="10"/>
              </a:cxn>
              <a:cxn ang="0">
                <a:pos x="11" y="15"/>
              </a:cxn>
              <a:cxn ang="0">
                <a:pos x="11" y="23"/>
              </a:cxn>
              <a:cxn ang="0">
                <a:pos x="12" y="26"/>
              </a:cxn>
              <a:cxn ang="0">
                <a:pos x="15" y="27"/>
              </a:cxn>
              <a:cxn ang="0">
                <a:pos x="24" y="30"/>
              </a:cxn>
              <a:cxn ang="0">
                <a:pos x="29" y="30"/>
              </a:cxn>
              <a:cxn ang="0">
                <a:pos x="34" y="32"/>
              </a:cxn>
              <a:cxn ang="0">
                <a:pos x="38" y="32"/>
              </a:cxn>
              <a:cxn ang="0">
                <a:pos x="44" y="35"/>
              </a:cxn>
              <a:cxn ang="0">
                <a:pos x="49" y="38"/>
              </a:cxn>
              <a:cxn ang="0">
                <a:pos x="52" y="42"/>
              </a:cxn>
              <a:cxn ang="0">
                <a:pos x="53" y="45"/>
              </a:cxn>
              <a:cxn ang="0">
                <a:pos x="53" y="55"/>
              </a:cxn>
              <a:cxn ang="0">
                <a:pos x="52" y="58"/>
              </a:cxn>
              <a:cxn ang="0">
                <a:pos x="49" y="62"/>
              </a:cxn>
              <a:cxn ang="0">
                <a:pos x="46" y="65"/>
              </a:cxn>
              <a:cxn ang="0">
                <a:pos x="43" y="67"/>
              </a:cxn>
              <a:cxn ang="0">
                <a:pos x="38" y="70"/>
              </a:cxn>
              <a:cxn ang="0">
                <a:pos x="32" y="71"/>
              </a:cxn>
              <a:cxn ang="0">
                <a:pos x="18" y="71"/>
              </a:cxn>
              <a:cxn ang="0">
                <a:pos x="6" y="68"/>
              </a:cxn>
              <a:cxn ang="0">
                <a:pos x="0" y="65"/>
              </a:cxn>
              <a:cxn ang="0">
                <a:pos x="0" y="55"/>
              </a:cxn>
              <a:cxn ang="0">
                <a:pos x="12" y="61"/>
              </a:cxn>
              <a:cxn ang="0">
                <a:pos x="20" y="62"/>
              </a:cxn>
              <a:cxn ang="0">
                <a:pos x="26" y="64"/>
              </a:cxn>
              <a:cxn ang="0">
                <a:pos x="30" y="62"/>
              </a:cxn>
              <a:cxn ang="0">
                <a:pos x="35" y="62"/>
              </a:cxn>
              <a:cxn ang="0">
                <a:pos x="40" y="59"/>
              </a:cxn>
              <a:cxn ang="0">
                <a:pos x="41" y="58"/>
              </a:cxn>
              <a:cxn ang="0">
                <a:pos x="44" y="52"/>
              </a:cxn>
              <a:cxn ang="0">
                <a:pos x="43" y="47"/>
              </a:cxn>
              <a:cxn ang="0">
                <a:pos x="41" y="44"/>
              </a:cxn>
              <a:cxn ang="0">
                <a:pos x="35" y="41"/>
              </a:cxn>
              <a:cxn ang="0">
                <a:pos x="27" y="39"/>
              </a:cxn>
              <a:cxn ang="0">
                <a:pos x="23" y="39"/>
              </a:cxn>
              <a:cxn ang="0">
                <a:pos x="18" y="38"/>
              </a:cxn>
              <a:cxn ang="0">
                <a:pos x="12" y="36"/>
              </a:cxn>
              <a:cxn ang="0">
                <a:pos x="8" y="35"/>
              </a:cxn>
              <a:cxn ang="0">
                <a:pos x="5" y="32"/>
              </a:cxn>
              <a:cxn ang="0">
                <a:pos x="3" y="29"/>
              </a:cxn>
              <a:cxn ang="0">
                <a:pos x="0" y="19"/>
              </a:cxn>
              <a:cxn ang="0">
                <a:pos x="1" y="13"/>
              </a:cxn>
              <a:cxn ang="0">
                <a:pos x="3" y="9"/>
              </a:cxn>
              <a:cxn ang="0">
                <a:pos x="8" y="4"/>
              </a:cxn>
              <a:cxn ang="0">
                <a:pos x="14" y="1"/>
              </a:cxn>
              <a:cxn ang="0">
                <a:pos x="20" y="0"/>
              </a:cxn>
            </a:cxnLst>
            <a:rect l="0" t="0" r="r" b="b"/>
            <a:pathLst>
              <a:path w="53" h="71">
                <a:moveTo>
                  <a:pt x="20" y="0"/>
                </a:moveTo>
                <a:lnTo>
                  <a:pt x="34" y="0"/>
                </a:lnTo>
                <a:lnTo>
                  <a:pt x="46" y="3"/>
                </a:lnTo>
                <a:lnTo>
                  <a:pt x="50" y="4"/>
                </a:lnTo>
                <a:lnTo>
                  <a:pt x="50" y="15"/>
                </a:lnTo>
                <a:lnTo>
                  <a:pt x="46" y="12"/>
                </a:lnTo>
                <a:lnTo>
                  <a:pt x="40" y="10"/>
                </a:lnTo>
                <a:lnTo>
                  <a:pt x="34" y="7"/>
                </a:lnTo>
                <a:lnTo>
                  <a:pt x="21" y="7"/>
                </a:lnTo>
                <a:lnTo>
                  <a:pt x="15" y="10"/>
                </a:lnTo>
                <a:lnTo>
                  <a:pt x="11" y="15"/>
                </a:lnTo>
                <a:lnTo>
                  <a:pt x="11" y="23"/>
                </a:lnTo>
                <a:lnTo>
                  <a:pt x="12" y="26"/>
                </a:lnTo>
                <a:lnTo>
                  <a:pt x="15" y="27"/>
                </a:lnTo>
                <a:lnTo>
                  <a:pt x="24" y="30"/>
                </a:lnTo>
                <a:lnTo>
                  <a:pt x="29" y="30"/>
                </a:lnTo>
                <a:lnTo>
                  <a:pt x="34" y="32"/>
                </a:lnTo>
                <a:lnTo>
                  <a:pt x="38" y="32"/>
                </a:lnTo>
                <a:lnTo>
                  <a:pt x="44" y="35"/>
                </a:lnTo>
                <a:lnTo>
                  <a:pt x="49" y="38"/>
                </a:lnTo>
                <a:lnTo>
                  <a:pt x="52" y="42"/>
                </a:lnTo>
                <a:lnTo>
                  <a:pt x="53" y="45"/>
                </a:lnTo>
                <a:lnTo>
                  <a:pt x="53" y="55"/>
                </a:lnTo>
                <a:lnTo>
                  <a:pt x="52" y="58"/>
                </a:lnTo>
                <a:lnTo>
                  <a:pt x="49" y="62"/>
                </a:lnTo>
                <a:lnTo>
                  <a:pt x="46" y="65"/>
                </a:lnTo>
                <a:lnTo>
                  <a:pt x="43" y="67"/>
                </a:lnTo>
                <a:lnTo>
                  <a:pt x="38" y="70"/>
                </a:lnTo>
                <a:lnTo>
                  <a:pt x="32" y="71"/>
                </a:lnTo>
                <a:lnTo>
                  <a:pt x="18" y="71"/>
                </a:lnTo>
                <a:lnTo>
                  <a:pt x="6" y="68"/>
                </a:lnTo>
                <a:lnTo>
                  <a:pt x="0" y="65"/>
                </a:lnTo>
                <a:lnTo>
                  <a:pt x="0" y="55"/>
                </a:lnTo>
                <a:lnTo>
                  <a:pt x="12" y="61"/>
                </a:lnTo>
                <a:lnTo>
                  <a:pt x="20" y="62"/>
                </a:lnTo>
                <a:lnTo>
                  <a:pt x="26" y="64"/>
                </a:lnTo>
                <a:lnTo>
                  <a:pt x="30" y="62"/>
                </a:lnTo>
                <a:lnTo>
                  <a:pt x="35" y="62"/>
                </a:lnTo>
                <a:lnTo>
                  <a:pt x="40" y="59"/>
                </a:lnTo>
                <a:lnTo>
                  <a:pt x="41" y="58"/>
                </a:lnTo>
                <a:lnTo>
                  <a:pt x="44" y="52"/>
                </a:lnTo>
                <a:lnTo>
                  <a:pt x="43" y="47"/>
                </a:lnTo>
                <a:lnTo>
                  <a:pt x="41" y="44"/>
                </a:lnTo>
                <a:lnTo>
                  <a:pt x="35" y="41"/>
                </a:lnTo>
                <a:lnTo>
                  <a:pt x="27" y="39"/>
                </a:lnTo>
                <a:lnTo>
                  <a:pt x="23" y="39"/>
                </a:lnTo>
                <a:lnTo>
                  <a:pt x="18" y="38"/>
                </a:lnTo>
                <a:lnTo>
                  <a:pt x="12" y="36"/>
                </a:lnTo>
                <a:lnTo>
                  <a:pt x="8" y="35"/>
                </a:lnTo>
                <a:lnTo>
                  <a:pt x="5" y="32"/>
                </a:lnTo>
                <a:lnTo>
                  <a:pt x="3" y="29"/>
                </a:lnTo>
                <a:lnTo>
                  <a:pt x="0" y="19"/>
                </a:lnTo>
                <a:lnTo>
                  <a:pt x="1" y="13"/>
                </a:lnTo>
                <a:lnTo>
                  <a:pt x="3" y="9"/>
                </a:lnTo>
                <a:lnTo>
                  <a:pt x="8" y="4"/>
                </a:lnTo>
                <a:lnTo>
                  <a:pt x="14" y="1"/>
                </a:lnTo>
                <a:lnTo>
                  <a:pt x="2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14" name="Freeform 625"/>
          <p:cNvSpPr>
            <a:spLocks/>
          </p:cNvSpPr>
          <p:nvPr/>
        </p:nvSpPr>
        <p:spPr bwMode="auto">
          <a:xfrm>
            <a:off x="5182286" y="2541813"/>
            <a:ext cx="87659" cy="117430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33" y="0"/>
              </a:cxn>
              <a:cxn ang="0">
                <a:pos x="45" y="3"/>
              </a:cxn>
              <a:cxn ang="0">
                <a:pos x="50" y="4"/>
              </a:cxn>
              <a:cxn ang="0">
                <a:pos x="50" y="15"/>
              </a:cxn>
              <a:cxn ang="0">
                <a:pos x="45" y="12"/>
              </a:cxn>
              <a:cxn ang="0">
                <a:pos x="39" y="10"/>
              </a:cxn>
              <a:cxn ang="0">
                <a:pos x="33" y="7"/>
              </a:cxn>
              <a:cxn ang="0">
                <a:pos x="21" y="7"/>
              </a:cxn>
              <a:cxn ang="0">
                <a:pos x="15" y="10"/>
              </a:cxn>
              <a:cxn ang="0">
                <a:pos x="10" y="15"/>
              </a:cxn>
              <a:cxn ang="0">
                <a:pos x="10" y="23"/>
              </a:cxn>
              <a:cxn ang="0">
                <a:pos x="12" y="26"/>
              </a:cxn>
              <a:cxn ang="0">
                <a:pos x="15" y="27"/>
              </a:cxn>
              <a:cxn ang="0">
                <a:pos x="24" y="30"/>
              </a:cxn>
              <a:cxn ang="0">
                <a:pos x="29" y="30"/>
              </a:cxn>
              <a:cxn ang="0">
                <a:pos x="33" y="32"/>
              </a:cxn>
              <a:cxn ang="0">
                <a:pos x="38" y="32"/>
              </a:cxn>
              <a:cxn ang="0">
                <a:pos x="44" y="35"/>
              </a:cxn>
              <a:cxn ang="0">
                <a:pos x="48" y="38"/>
              </a:cxn>
              <a:cxn ang="0">
                <a:pos x="51" y="42"/>
              </a:cxn>
              <a:cxn ang="0">
                <a:pos x="53" y="45"/>
              </a:cxn>
              <a:cxn ang="0">
                <a:pos x="53" y="55"/>
              </a:cxn>
              <a:cxn ang="0">
                <a:pos x="51" y="58"/>
              </a:cxn>
              <a:cxn ang="0">
                <a:pos x="48" y="62"/>
              </a:cxn>
              <a:cxn ang="0">
                <a:pos x="45" y="65"/>
              </a:cxn>
              <a:cxn ang="0">
                <a:pos x="42" y="67"/>
              </a:cxn>
              <a:cxn ang="0">
                <a:pos x="38" y="70"/>
              </a:cxn>
              <a:cxn ang="0">
                <a:pos x="32" y="71"/>
              </a:cxn>
              <a:cxn ang="0">
                <a:pos x="18" y="71"/>
              </a:cxn>
              <a:cxn ang="0">
                <a:pos x="6" y="68"/>
              </a:cxn>
              <a:cxn ang="0">
                <a:pos x="0" y="65"/>
              </a:cxn>
              <a:cxn ang="0">
                <a:pos x="0" y="55"/>
              </a:cxn>
              <a:cxn ang="0">
                <a:pos x="12" y="61"/>
              </a:cxn>
              <a:cxn ang="0">
                <a:pos x="19" y="62"/>
              </a:cxn>
              <a:cxn ang="0">
                <a:pos x="25" y="64"/>
              </a:cxn>
              <a:cxn ang="0">
                <a:pos x="30" y="62"/>
              </a:cxn>
              <a:cxn ang="0">
                <a:pos x="35" y="62"/>
              </a:cxn>
              <a:cxn ang="0">
                <a:pos x="39" y="59"/>
              </a:cxn>
              <a:cxn ang="0">
                <a:pos x="41" y="58"/>
              </a:cxn>
              <a:cxn ang="0">
                <a:pos x="44" y="52"/>
              </a:cxn>
              <a:cxn ang="0">
                <a:pos x="42" y="47"/>
              </a:cxn>
              <a:cxn ang="0">
                <a:pos x="41" y="44"/>
              </a:cxn>
              <a:cxn ang="0">
                <a:pos x="35" y="41"/>
              </a:cxn>
              <a:cxn ang="0">
                <a:pos x="27" y="39"/>
              </a:cxn>
              <a:cxn ang="0">
                <a:pos x="22" y="39"/>
              </a:cxn>
              <a:cxn ang="0">
                <a:pos x="18" y="38"/>
              </a:cxn>
              <a:cxn ang="0">
                <a:pos x="12" y="36"/>
              </a:cxn>
              <a:cxn ang="0">
                <a:pos x="7" y="35"/>
              </a:cxn>
              <a:cxn ang="0">
                <a:pos x="4" y="32"/>
              </a:cxn>
              <a:cxn ang="0">
                <a:pos x="3" y="29"/>
              </a:cxn>
              <a:cxn ang="0">
                <a:pos x="0" y="19"/>
              </a:cxn>
              <a:cxn ang="0">
                <a:pos x="1" y="13"/>
              </a:cxn>
              <a:cxn ang="0">
                <a:pos x="3" y="9"/>
              </a:cxn>
              <a:cxn ang="0">
                <a:pos x="7" y="4"/>
              </a:cxn>
              <a:cxn ang="0">
                <a:pos x="13" y="1"/>
              </a:cxn>
              <a:cxn ang="0">
                <a:pos x="19" y="0"/>
              </a:cxn>
            </a:cxnLst>
            <a:rect l="0" t="0" r="r" b="b"/>
            <a:pathLst>
              <a:path w="53" h="71">
                <a:moveTo>
                  <a:pt x="19" y="0"/>
                </a:moveTo>
                <a:lnTo>
                  <a:pt x="33" y="0"/>
                </a:lnTo>
                <a:lnTo>
                  <a:pt x="45" y="3"/>
                </a:lnTo>
                <a:lnTo>
                  <a:pt x="50" y="4"/>
                </a:lnTo>
                <a:lnTo>
                  <a:pt x="50" y="15"/>
                </a:lnTo>
                <a:lnTo>
                  <a:pt x="45" y="12"/>
                </a:lnTo>
                <a:lnTo>
                  <a:pt x="39" y="10"/>
                </a:lnTo>
                <a:lnTo>
                  <a:pt x="33" y="7"/>
                </a:lnTo>
                <a:lnTo>
                  <a:pt x="21" y="7"/>
                </a:lnTo>
                <a:lnTo>
                  <a:pt x="15" y="10"/>
                </a:lnTo>
                <a:lnTo>
                  <a:pt x="10" y="15"/>
                </a:lnTo>
                <a:lnTo>
                  <a:pt x="10" y="23"/>
                </a:lnTo>
                <a:lnTo>
                  <a:pt x="12" y="26"/>
                </a:lnTo>
                <a:lnTo>
                  <a:pt x="15" y="27"/>
                </a:lnTo>
                <a:lnTo>
                  <a:pt x="24" y="30"/>
                </a:lnTo>
                <a:lnTo>
                  <a:pt x="29" y="30"/>
                </a:lnTo>
                <a:lnTo>
                  <a:pt x="33" y="32"/>
                </a:lnTo>
                <a:lnTo>
                  <a:pt x="38" y="32"/>
                </a:lnTo>
                <a:lnTo>
                  <a:pt x="44" y="35"/>
                </a:lnTo>
                <a:lnTo>
                  <a:pt x="48" y="38"/>
                </a:lnTo>
                <a:lnTo>
                  <a:pt x="51" y="42"/>
                </a:lnTo>
                <a:lnTo>
                  <a:pt x="53" y="45"/>
                </a:lnTo>
                <a:lnTo>
                  <a:pt x="53" y="55"/>
                </a:lnTo>
                <a:lnTo>
                  <a:pt x="51" y="58"/>
                </a:lnTo>
                <a:lnTo>
                  <a:pt x="48" y="62"/>
                </a:lnTo>
                <a:lnTo>
                  <a:pt x="45" y="65"/>
                </a:lnTo>
                <a:lnTo>
                  <a:pt x="42" y="67"/>
                </a:lnTo>
                <a:lnTo>
                  <a:pt x="38" y="70"/>
                </a:lnTo>
                <a:lnTo>
                  <a:pt x="32" y="71"/>
                </a:lnTo>
                <a:lnTo>
                  <a:pt x="18" y="71"/>
                </a:lnTo>
                <a:lnTo>
                  <a:pt x="6" y="68"/>
                </a:lnTo>
                <a:lnTo>
                  <a:pt x="0" y="65"/>
                </a:lnTo>
                <a:lnTo>
                  <a:pt x="0" y="55"/>
                </a:lnTo>
                <a:lnTo>
                  <a:pt x="12" y="61"/>
                </a:lnTo>
                <a:lnTo>
                  <a:pt x="19" y="62"/>
                </a:lnTo>
                <a:lnTo>
                  <a:pt x="25" y="64"/>
                </a:lnTo>
                <a:lnTo>
                  <a:pt x="30" y="62"/>
                </a:lnTo>
                <a:lnTo>
                  <a:pt x="35" y="62"/>
                </a:lnTo>
                <a:lnTo>
                  <a:pt x="39" y="59"/>
                </a:lnTo>
                <a:lnTo>
                  <a:pt x="41" y="58"/>
                </a:lnTo>
                <a:lnTo>
                  <a:pt x="44" y="52"/>
                </a:lnTo>
                <a:lnTo>
                  <a:pt x="42" y="47"/>
                </a:lnTo>
                <a:lnTo>
                  <a:pt x="41" y="44"/>
                </a:lnTo>
                <a:lnTo>
                  <a:pt x="35" y="41"/>
                </a:lnTo>
                <a:lnTo>
                  <a:pt x="27" y="39"/>
                </a:lnTo>
                <a:lnTo>
                  <a:pt x="22" y="39"/>
                </a:lnTo>
                <a:lnTo>
                  <a:pt x="18" y="38"/>
                </a:lnTo>
                <a:lnTo>
                  <a:pt x="12" y="36"/>
                </a:lnTo>
                <a:lnTo>
                  <a:pt x="7" y="35"/>
                </a:lnTo>
                <a:lnTo>
                  <a:pt x="4" y="32"/>
                </a:lnTo>
                <a:lnTo>
                  <a:pt x="3" y="29"/>
                </a:lnTo>
                <a:lnTo>
                  <a:pt x="0" y="19"/>
                </a:lnTo>
                <a:lnTo>
                  <a:pt x="1" y="13"/>
                </a:lnTo>
                <a:lnTo>
                  <a:pt x="3" y="9"/>
                </a:lnTo>
                <a:lnTo>
                  <a:pt x="7" y="4"/>
                </a:lnTo>
                <a:lnTo>
                  <a:pt x="13" y="1"/>
                </a:lnTo>
                <a:lnTo>
                  <a:pt x="19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15" name="Freeform 626"/>
          <p:cNvSpPr>
            <a:spLocks/>
          </p:cNvSpPr>
          <p:nvPr/>
        </p:nvSpPr>
        <p:spPr bwMode="auto">
          <a:xfrm>
            <a:off x="6037372" y="2541813"/>
            <a:ext cx="89313" cy="117430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34" y="0"/>
              </a:cxn>
              <a:cxn ang="0">
                <a:pos x="46" y="3"/>
              </a:cxn>
              <a:cxn ang="0">
                <a:pos x="51" y="4"/>
              </a:cxn>
              <a:cxn ang="0">
                <a:pos x="51" y="15"/>
              </a:cxn>
              <a:cxn ang="0">
                <a:pos x="46" y="12"/>
              </a:cxn>
              <a:cxn ang="0">
                <a:pos x="40" y="10"/>
              </a:cxn>
              <a:cxn ang="0">
                <a:pos x="34" y="7"/>
              </a:cxn>
              <a:cxn ang="0">
                <a:pos x="22" y="7"/>
              </a:cxn>
              <a:cxn ang="0">
                <a:pos x="15" y="10"/>
              </a:cxn>
              <a:cxn ang="0">
                <a:pos x="11" y="15"/>
              </a:cxn>
              <a:cxn ang="0">
                <a:pos x="11" y="23"/>
              </a:cxn>
              <a:cxn ang="0">
                <a:pos x="12" y="26"/>
              </a:cxn>
              <a:cxn ang="0">
                <a:pos x="15" y="27"/>
              </a:cxn>
              <a:cxn ang="0">
                <a:pos x="25" y="30"/>
              </a:cxn>
              <a:cxn ang="0">
                <a:pos x="29" y="30"/>
              </a:cxn>
              <a:cxn ang="0">
                <a:pos x="34" y="32"/>
              </a:cxn>
              <a:cxn ang="0">
                <a:pos x="38" y="32"/>
              </a:cxn>
              <a:cxn ang="0">
                <a:pos x="44" y="35"/>
              </a:cxn>
              <a:cxn ang="0">
                <a:pos x="49" y="38"/>
              </a:cxn>
              <a:cxn ang="0">
                <a:pos x="52" y="42"/>
              </a:cxn>
              <a:cxn ang="0">
                <a:pos x="54" y="45"/>
              </a:cxn>
              <a:cxn ang="0">
                <a:pos x="54" y="55"/>
              </a:cxn>
              <a:cxn ang="0">
                <a:pos x="52" y="58"/>
              </a:cxn>
              <a:cxn ang="0">
                <a:pos x="49" y="62"/>
              </a:cxn>
              <a:cxn ang="0">
                <a:pos x="46" y="65"/>
              </a:cxn>
              <a:cxn ang="0">
                <a:pos x="43" y="67"/>
              </a:cxn>
              <a:cxn ang="0">
                <a:pos x="38" y="70"/>
              </a:cxn>
              <a:cxn ang="0">
                <a:pos x="32" y="71"/>
              </a:cxn>
              <a:cxn ang="0">
                <a:pos x="18" y="71"/>
              </a:cxn>
              <a:cxn ang="0">
                <a:pos x="6" y="68"/>
              </a:cxn>
              <a:cxn ang="0">
                <a:pos x="0" y="65"/>
              </a:cxn>
              <a:cxn ang="0">
                <a:pos x="0" y="55"/>
              </a:cxn>
              <a:cxn ang="0">
                <a:pos x="12" y="61"/>
              </a:cxn>
              <a:cxn ang="0">
                <a:pos x="20" y="62"/>
              </a:cxn>
              <a:cxn ang="0">
                <a:pos x="26" y="64"/>
              </a:cxn>
              <a:cxn ang="0">
                <a:pos x="31" y="62"/>
              </a:cxn>
              <a:cxn ang="0">
                <a:pos x="35" y="62"/>
              </a:cxn>
              <a:cxn ang="0">
                <a:pos x="40" y="59"/>
              </a:cxn>
              <a:cxn ang="0">
                <a:pos x="41" y="58"/>
              </a:cxn>
              <a:cxn ang="0">
                <a:pos x="44" y="52"/>
              </a:cxn>
              <a:cxn ang="0">
                <a:pos x="43" y="47"/>
              </a:cxn>
              <a:cxn ang="0">
                <a:pos x="41" y="44"/>
              </a:cxn>
              <a:cxn ang="0">
                <a:pos x="35" y="41"/>
              </a:cxn>
              <a:cxn ang="0">
                <a:pos x="28" y="39"/>
              </a:cxn>
              <a:cxn ang="0">
                <a:pos x="23" y="39"/>
              </a:cxn>
              <a:cxn ang="0">
                <a:pos x="18" y="38"/>
              </a:cxn>
              <a:cxn ang="0">
                <a:pos x="12" y="36"/>
              </a:cxn>
              <a:cxn ang="0">
                <a:pos x="8" y="35"/>
              </a:cxn>
              <a:cxn ang="0">
                <a:pos x="5" y="32"/>
              </a:cxn>
              <a:cxn ang="0">
                <a:pos x="3" y="29"/>
              </a:cxn>
              <a:cxn ang="0">
                <a:pos x="0" y="19"/>
              </a:cxn>
              <a:cxn ang="0">
                <a:pos x="2" y="13"/>
              </a:cxn>
              <a:cxn ang="0">
                <a:pos x="3" y="9"/>
              </a:cxn>
              <a:cxn ang="0">
                <a:pos x="8" y="4"/>
              </a:cxn>
              <a:cxn ang="0">
                <a:pos x="14" y="1"/>
              </a:cxn>
              <a:cxn ang="0">
                <a:pos x="20" y="0"/>
              </a:cxn>
            </a:cxnLst>
            <a:rect l="0" t="0" r="r" b="b"/>
            <a:pathLst>
              <a:path w="54" h="71">
                <a:moveTo>
                  <a:pt x="20" y="0"/>
                </a:moveTo>
                <a:lnTo>
                  <a:pt x="34" y="0"/>
                </a:lnTo>
                <a:lnTo>
                  <a:pt x="46" y="3"/>
                </a:lnTo>
                <a:lnTo>
                  <a:pt x="51" y="4"/>
                </a:lnTo>
                <a:lnTo>
                  <a:pt x="51" y="15"/>
                </a:lnTo>
                <a:lnTo>
                  <a:pt x="46" y="12"/>
                </a:lnTo>
                <a:lnTo>
                  <a:pt x="40" y="10"/>
                </a:lnTo>
                <a:lnTo>
                  <a:pt x="34" y="7"/>
                </a:lnTo>
                <a:lnTo>
                  <a:pt x="22" y="7"/>
                </a:lnTo>
                <a:lnTo>
                  <a:pt x="15" y="10"/>
                </a:lnTo>
                <a:lnTo>
                  <a:pt x="11" y="15"/>
                </a:lnTo>
                <a:lnTo>
                  <a:pt x="11" y="23"/>
                </a:lnTo>
                <a:lnTo>
                  <a:pt x="12" y="26"/>
                </a:lnTo>
                <a:lnTo>
                  <a:pt x="15" y="27"/>
                </a:lnTo>
                <a:lnTo>
                  <a:pt x="25" y="30"/>
                </a:lnTo>
                <a:lnTo>
                  <a:pt x="29" y="30"/>
                </a:lnTo>
                <a:lnTo>
                  <a:pt x="34" y="32"/>
                </a:lnTo>
                <a:lnTo>
                  <a:pt x="38" y="32"/>
                </a:lnTo>
                <a:lnTo>
                  <a:pt x="44" y="35"/>
                </a:lnTo>
                <a:lnTo>
                  <a:pt x="49" y="38"/>
                </a:lnTo>
                <a:lnTo>
                  <a:pt x="52" y="42"/>
                </a:lnTo>
                <a:lnTo>
                  <a:pt x="54" y="45"/>
                </a:lnTo>
                <a:lnTo>
                  <a:pt x="54" y="55"/>
                </a:lnTo>
                <a:lnTo>
                  <a:pt x="52" y="58"/>
                </a:lnTo>
                <a:lnTo>
                  <a:pt x="49" y="62"/>
                </a:lnTo>
                <a:lnTo>
                  <a:pt x="46" y="65"/>
                </a:lnTo>
                <a:lnTo>
                  <a:pt x="43" y="67"/>
                </a:lnTo>
                <a:lnTo>
                  <a:pt x="38" y="70"/>
                </a:lnTo>
                <a:lnTo>
                  <a:pt x="32" y="71"/>
                </a:lnTo>
                <a:lnTo>
                  <a:pt x="18" y="71"/>
                </a:lnTo>
                <a:lnTo>
                  <a:pt x="6" y="68"/>
                </a:lnTo>
                <a:lnTo>
                  <a:pt x="0" y="65"/>
                </a:lnTo>
                <a:lnTo>
                  <a:pt x="0" y="55"/>
                </a:lnTo>
                <a:lnTo>
                  <a:pt x="12" y="61"/>
                </a:lnTo>
                <a:lnTo>
                  <a:pt x="20" y="62"/>
                </a:lnTo>
                <a:lnTo>
                  <a:pt x="26" y="64"/>
                </a:lnTo>
                <a:lnTo>
                  <a:pt x="31" y="62"/>
                </a:lnTo>
                <a:lnTo>
                  <a:pt x="35" y="62"/>
                </a:lnTo>
                <a:lnTo>
                  <a:pt x="40" y="59"/>
                </a:lnTo>
                <a:lnTo>
                  <a:pt x="41" y="58"/>
                </a:lnTo>
                <a:lnTo>
                  <a:pt x="44" y="52"/>
                </a:lnTo>
                <a:lnTo>
                  <a:pt x="43" y="47"/>
                </a:lnTo>
                <a:lnTo>
                  <a:pt x="41" y="44"/>
                </a:lnTo>
                <a:lnTo>
                  <a:pt x="35" y="41"/>
                </a:lnTo>
                <a:lnTo>
                  <a:pt x="28" y="39"/>
                </a:lnTo>
                <a:lnTo>
                  <a:pt x="23" y="39"/>
                </a:lnTo>
                <a:lnTo>
                  <a:pt x="18" y="38"/>
                </a:lnTo>
                <a:lnTo>
                  <a:pt x="12" y="36"/>
                </a:lnTo>
                <a:lnTo>
                  <a:pt x="8" y="35"/>
                </a:lnTo>
                <a:lnTo>
                  <a:pt x="5" y="32"/>
                </a:lnTo>
                <a:lnTo>
                  <a:pt x="3" y="29"/>
                </a:lnTo>
                <a:lnTo>
                  <a:pt x="0" y="19"/>
                </a:lnTo>
                <a:lnTo>
                  <a:pt x="2" y="13"/>
                </a:lnTo>
                <a:lnTo>
                  <a:pt x="3" y="9"/>
                </a:lnTo>
                <a:lnTo>
                  <a:pt x="8" y="4"/>
                </a:lnTo>
                <a:lnTo>
                  <a:pt x="14" y="1"/>
                </a:lnTo>
                <a:lnTo>
                  <a:pt x="2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16" name="Freeform 627"/>
          <p:cNvSpPr>
            <a:spLocks/>
          </p:cNvSpPr>
          <p:nvPr/>
        </p:nvSpPr>
        <p:spPr bwMode="auto">
          <a:xfrm>
            <a:off x="6037372" y="3322472"/>
            <a:ext cx="89313" cy="119084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34" y="0"/>
              </a:cxn>
              <a:cxn ang="0">
                <a:pos x="46" y="3"/>
              </a:cxn>
              <a:cxn ang="0">
                <a:pos x="51" y="4"/>
              </a:cxn>
              <a:cxn ang="0">
                <a:pos x="51" y="15"/>
              </a:cxn>
              <a:cxn ang="0">
                <a:pos x="46" y="12"/>
              </a:cxn>
              <a:cxn ang="0">
                <a:pos x="40" y="10"/>
              </a:cxn>
              <a:cxn ang="0">
                <a:pos x="34" y="7"/>
              </a:cxn>
              <a:cxn ang="0">
                <a:pos x="22" y="7"/>
              </a:cxn>
              <a:cxn ang="0">
                <a:pos x="15" y="10"/>
              </a:cxn>
              <a:cxn ang="0">
                <a:pos x="11" y="15"/>
              </a:cxn>
              <a:cxn ang="0">
                <a:pos x="11" y="23"/>
              </a:cxn>
              <a:cxn ang="0">
                <a:pos x="12" y="26"/>
              </a:cxn>
              <a:cxn ang="0">
                <a:pos x="15" y="27"/>
              </a:cxn>
              <a:cxn ang="0">
                <a:pos x="25" y="30"/>
              </a:cxn>
              <a:cxn ang="0">
                <a:pos x="29" y="30"/>
              </a:cxn>
              <a:cxn ang="0">
                <a:pos x="34" y="32"/>
              </a:cxn>
              <a:cxn ang="0">
                <a:pos x="38" y="32"/>
              </a:cxn>
              <a:cxn ang="0">
                <a:pos x="44" y="35"/>
              </a:cxn>
              <a:cxn ang="0">
                <a:pos x="49" y="38"/>
              </a:cxn>
              <a:cxn ang="0">
                <a:pos x="52" y="42"/>
              </a:cxn>
              <a:cxn ang="0">
                <a:pos x="54" y="46"/>
              </a:cxn>
              <a:cxn ang="0">
                <a:pos x="54" y="55"/>
              </a:cxn>
              <a:cxn ang="0">
                <a:pos x="52" y="58"/>
              </a:cxn>
              <a:cxn ang="0">
                <a:pos x="49" y="62"/>
              </a:cxn>
              <a:cxn ang="0">
                <a:pos x="46" y="65"/>
              </a:cxn>
              <a:cxn ang="0">
                <a:pos x="43" y="67"/>
              </a:cxn>
              <a:cxn ang="0">
                <a:pos x="38" y="70"/>
              </a:cxn>
              <a:cxn ang="0">
                <a:pos x="32" y="72"/>
              </a:cxn>
              <a:cxn ang="0">
                <a:pos x="18" y="72"/>
              </a:cxn>
              <a:cxn ang="0">
                <a:pos x="6" y="68"/>
              </a:cxn>
              <a:cxn ang="0">
                <a:pos x="0" y="65"/>
              </a:cxn>
              <a:cxn ang="0">
                <a:pos x="0" y="55"/>
              </a:cxn>
              <a:cxn ang="0">
                <a:pos x="12" y="61"/>
              </a:cxn>
              <a:cxn ang="0">
                <a:pos x="20" y="62"/>
              </a:cxn>
              <a:cxn ang="0">
                <a:pos x="26" y="64"/>
              </a:cxn>
              <a:cxn ang="0">
                <a:pos x="31" y="62"/>
              </a:cxn>
              <a:cxn ang="0">
                <a:pos x="35" y="62"/>
              </a:cxn>
              <a:cxn ang="0">
                <a:pos x="40" y="59"/>
              </a:cxn>
              <a:cxn ang="0">
                <a:pos x="41" y="58"/>
              </a:cxn>
              <a:cxn ang="0">
                <a:pos x="44" y="52"/>
              </a:cxn>
              <a:cxn ang="0">
                <a:pos x="43" y="47"/>
              </a:cxn>
              <a:cxn ang="0">
                <a:pos x="41" y="44"/>
              </a:cxn>
              <a:cxn ang="0">
                <a:pos x="35" y="41"/>
              </a:cxn>
              <a:cxn ang="0">
                <a:pos x="28" y="39"/>
              </a:cxn>
              <a:cxn ang="0">
                <a:pos x="23" y="39"/>
              </a:cxn>
              <a:cxn ang="0">
                <a:pos x="18" y="38"/>
              </a:cxn>
              <a:cxn ang="0">
                <a:pos x="12" y="36"/>
              </a:cxn>
              <a:cxn ang="0">
                <a:pos x="8" y="35"/>
              </a:cxn>
              <a:cxn ang="0">
                <a:pos x="5" y="32"/>
              </a:cxn>
              <a:cxn ang="0">
                <a:pos x="3" y="29"/>
              </a:cxn>
              <a:cxn ang="0">
                <a:pos x="0" y="20"/>
              </a:cxn>
              <a:cxn ang="0">
                <a:pos x="2" y="13"/>
              </a:cxn>
              <a:cxn ang="0">
                <a:pos x="3" y="9"/>
              </a:cxn>
              <a:cxn ang="0">
                <a:pos x="8" y="4"/>
              </a:cxn>
              <a:cxn ang="0">
                <a:pos x="14" y="1"/>
              </a:cxn>
              <a:cxn ang="0">
                <a:pos x="20" y="0"/>
              </a:cxn>
            </a:cxnLst>
            <a:rect l="0" t="0" r="r" b="b"/>
            <a:pathLst>
              <a:path w="54" h="72">
                <a:moveTo>
                  <a:pt x="20" y="0"/>
                </a:moveTo>
                <a:lnTo>
                  <a:pt x="34" y="0"/>
                </a:lnTo>
                <a:lnTo>
                  <a:pt x="46" y="3"/>
                </a:lnTo>
                <a:lnTo>
                  <a:pt x="51" y="4"/>
                </a:lnTo>
                <a:lnTo>
                  <a:pt x="51" y="15"/>
                </a:lnTo>
                <a:lnTo>
                  <a:pt x="46" y="12"/>
                </a:lnTo>
                <a:lnTo>
                  <a:pt x="40" y="10"/>
                </a:lnTo>
                <a:lnTo>
                  <a:pt x="34" y="7"/>
                </a:lnTo>
                <a:lnTo>
                  <a:pt x="22" y="7"/>
                </a:lnTo>
                <a:lnTo>
                  <a:pt x="15" y="10"/>
                </a:lnTo>
                <a:lnTo>
                  <a:pt x="11" y="15"/>
                </a:lnTo>
                <a:lnTo>
                  <a:pt x="11" y="23"/>
                </a:lnTo>
                <a:lnTo>
                  <a:pt x="12" y="26"/>
                </a:lnTo>
                <a:lnTo>
                  <a:pt x="15" y="27"/>
                </a:lnTo>
                <a:lnTo>
                  <a:pt x="25" y="30"/>
                </a:lnTo>
                <a:lnTo>
                  <a:pt x="29" y="30"/>
                </a:lnTo>
                <a:lnTo>
                  <a:pt x="34" y="32"/>
                </a:lnTo>
                <a:lnTo>
                  <a:pt x="38" y="32"/>
                </a:lnTo>
                <a:lnTo>
                  <a:pt x="44" y="35"/>
                </a:lnTo>
                <a:lnTo>
                  <a:pt x="49" y="38"/>
                </a:lnTo>
                <a:lnTo>
                  <a:pt x="52" y="42"/>
                </a:lnTo>
                <a:lnTo>
                  <a:pt x="54" y="46"/>
                </a:lnTo>
                <a:lnTo>
                  <a:pt x="54" y="55"/>
                </a:lnTo>
                <a:lnTo>
                  <a:pt x="52" y="58"/>
                </a:lnTo>
                <a:lnTo>
                  <a:pt x="49" y="62"/>
                </a:lnTo>
                <a:lnTo>
                  <a:pt x="46" y="65"/>
                </a:lnTo>
                <a:lnTo>
                  <a:pt x="43" y="67"/>
                </a:lnTo>
                <a:lnTo>
                  <a:pt x="38" y="70"/>
                </a:lnTo>
                <a:lnTo>
                  <a:pt x="32" y="72"/>
                </a:lnTo>
                <a:lnTo>
                  <a:pt x="18" y="72"/>
                </a:lnTo>
                <a:lnTo>
                  <a:pt x="6" y="68"/>
                </a:lnTo>
                <a:lnTo>
                  <a:pt x="0" y="65"/>
                </a:lnTo>
                <a:lnTo>
                  <a:pt x="0" y="55"/>
                </a:lnTo>
                <a:lnTo>
                  <a:pt x="12" y="61"/>
                </a:lnTo>
                <a:lnTo>
                  <a:pt x="20" y="62"/>
                </a:lnTo>
                <a:lnTo>
                  <a:pt x="26" y="64"/>
                </a:lnTo>
                <a:lnTo>
                  <a:pt x="31" y="62"/>
                </a:lnTo>
                <a:lnTo>
                  <a:pt x="35" y="62"/>
                </a:lnTo>
                <a:lnTo>
                  <a:pt x="40" y="59"/>
                </a:lnTo>
                <a:lnTo>
                  <a:pt x="41" y="58"/>
                </a:lnTo>
                <a:lnTo>
                  <a:pt x="44" y="52"/>
                </a:lnTo>
                <a:lnTo>
                  <a:pt x="43" y="47"/>
                </a:lnTo>
                <a:lnTo>
                  <a:pt x="41" y="44"/>
                </a:lnTo>
                <a:lnTo>
                  <a:pt x="35" y="41"/>
                </a:lnTo>
                <a:lnTo>
                  <a:pt x="28" y="39"/>
                </a:lnTo>
                <a:lnTo>
                  <a:pt x="23" y="39"/>
                </a:lnTo>
                <a:lnTo>
                  <a:pt x="18" y="38"/>
                </a:lnTo>
                <a:lnTo>
                  <a:pt x="12" y="36"/>
                </a:lnTo>
                <a:lnTo>
                  <a:pt x="8" y="35"/>
                </a:lnTo>
                <a:lnTo>
                  <a:pt x="5" y="32"/>
                </a:lnTo>
                <a:lnTo>
                  <a:pt x="3" y="29"/>
                </a:lnTo>
                <a:lnTo>
                  <a:pt x="0" y="20"/>
                </a:lnTo>
                <a:lnTo>
                  <a:pt x="2" y="13"/>
                </a:lnTo>
                <a:lnTo>
                  <a:pt x="3" y="9"/>
                </a:lnTo>
                <a:lnTo>
                  <a:pt x="8" y="4"/>
                </a:lnTo>
                <a:lnTo>
                  <a:pt x="14" y="1"/>
                </a:lnTo>
                <a:lnTo>
                  <a:pt x="2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17" name="Freeform 628"/>
          <p:cNvSpPr>
            <a:spLocks/>
          </p:cNvSpPr>
          <p:nvPr/>
        </p:nvSpPr>
        <p:spPr bwMode="auto">
          <a:xfrm>
            <a:off x="6037372" y="4119671"/>
            <a:ext cx="89313" cy="119084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34" y="0"/>
              </a:cxn>
              <a:cxn ang="0">
                <a:pos x="46" y="4"/>
              </a:cxn>
              <a:cxn ang="0">
                <a:pos x="51" y="5"/>
              </a:cxn>
              <a:cxn ang="0">
                <a:pos x="51" y="16"/>
              </a:cxn>
              <a:cxn ang="0">
                <a:pos x="46" y="13"/>
              </a:cxn>
              <a:cxn ang="0">
                <a:pos x="40" y="11"/>
              </a:cxn>
              <a:cxn ang="0">
                <a:pos x="34" y="8"/>
              </a:cxn>
              <a:cxn ang="0">
                <a:pos x="22" y="8"/>
              </a:cxn>
              <a:cxn ang="0">
                <a:pos x="15" y="11"/>
              </a:cxn>
              <a:cxn ang="0">
                <a:pos x="11" y="16"/>
              </a:cxn>
              <a:cxn ang="0">
                <a:pos x="11" y="23"/>
              </a:cxn>
              <a:cxn ang="0">
                <a:pos x="12" y="26"/>
              </a:cxn>
              <a:cxn ang="0">
                <a:pos x="15" y="28"/>
              </a:cxn>
              <a:cxn ang="0">
                <a:pos x="25" y="31"/>
              </a:cxn>
              <a:cxn ang="0">
                <a:pos x="29" y="31"/>
              </a:cxn>
              <a:cxn ang="0">
                <a:pos x="34" y="33"/>
              </a:cxn>
              <a:cxn ang="0">
                <a:pos x="38" y="33"/>
              </a:cxn>
              <a:cxn ang="0">
                <a:pos x="44" y="36"/>
              </a:cxn>
              <a:cxn ang="0">
                <a:pos x="49" y="39"/>
              </a:cxn>
              <a:cxn ang="0">
                <a:pos x="52" y="43"/>
              </a:cxn>
              <a:cxn ang="0">
                <a:pos x="54" y="46"/>
              </a:cxn>
              <a:cxn ang="0">
                <a:pos x="54" y="55"/>
              </a:cxn>
              <a:cxn ang="0">
                <a:pos x="52" y="59"/>
              </a:cxn>
              <a:cxn ang="0">
                <a:pos x="49" y="63"/>
              </a:cxn>
              <a:cxn ang="0">
                <a:pos x="46" y="66"/>
              </a:cxn>
              <a:cxn ang="0">
                <a:pos x="43" y="68"/>
              </a:cxn>
              <a:cxn ang="0">
                <a:pos x="38" y="71"/>
              </a:cxn>
              <a:cxn ang="0">
                <a:pos x="32" y="72"/>
              </a:cxn>
              <a:cxn ang="0">
                <a:pos x="18" y="72"/>
              </a:cxn>
              <a:cxn ang="0">
                <a:pos x="6" y="69"/>
              </a:cxn>
              <a:cxn ang="0">
                <a:pos x="0" y="66"/>
              </a:cxn>
              <a:cxn ang="0">
                <a:pos x="0" y="55"/>
              </a:cxn>
              <a:cxn ang="0">
                <a:pos x="12" y="62"/>
              </a:cxn>
              <a:cxn ang="0">
                <a:pos x="20" y="63"/>
              </a:cxn>
              <a:cxn ang="0">
                <a:pos x="26" y="65"/>
              </a:cxn>
              <a:cxn ang="0">
                <a:pos x="31" y="63"/>
              </a:cxn>
              <a:cxn ang="0">
                <a:pos x="35" y="63"/>
              </a:cxn>
              <a:cxn ang="0">
                <a:pos x="40" y="60"/>
              </a:cxn>
              <a:cxn ang="0">
                <a:pos x="41" y="59"/>
              </a:cxn>
              <a:cxn ang="0">
                <a:pos x="44" y="52"/>
              </a:cxn>
              <a:cxn ang="0">
                <a:pos x="43" y="48"/>
              </a:cxn>
              <a:cxn ang="0">
                <a:pos x="41" y="45"/>
              </a:cxn>
              <a:cxn ang="0">
                <a:pos x="35" y="42"/>
              </a:cxn>
              <a:cxn ang="0">
                <a:pos x="28" y="40"/>
              </a:cxn>
              <a:cxn ang="0">
                <a:pos x="23" y="40"/>
              </a:cxn>
              <a:cxn ang="0">
                <a:pos x="18" y="39"/>
              </a:cxn>
              <a:cxn ang="0">
                <a:pos x="12" y="37"/>
              </a:cxn>
              <a:cxn ang="0">
                <a:pos x="8" y="36"/>
              </a:cxn>
              <a:cxn ang="0">
                <a:pos x="5" y="33"/>
              </a:cxn>
              <a:cxn ang="0">
                <a:pos x="3" y="29"/>
              </a:cxn>
              <a:cxn ang="0">
                <a:pos x="0" y="20"/>
              </a:cxn>
              <a:cxn ang="0">
                <a:pos x="2" y="14"/>
              </a:cxn>
              <a:cxn ang="0">
                <a:pos x="3" y="10"/>
              </a:cxn>
              <a:cxn ang="0">
                <a:pos x="8" y="5"/>
              </a:cxn>
              <a:cxn ang="0">
                <a:pos x="14" y="2"/>
              </a:cxn>
              <a:cxn ang="0">
                <a:pos x="20" y="0"/>
              </a:cxn>
            </a:cxnLst>
            <a:rect l="0" t="0" r="r" b="b"/>
            <a:pathLst>
              <a:path w="54" h="72">
                <a:moveTo>
                  <a:pt x="20" y="0"/>
                </a:moveTo>
                <a:lnTo>
                  <a:pt x="34" y="0"/>
                </a:lnTo>
                <a:lnTo>
                  <a:pt x="46" y="4"/>
                </a:lnTo>
                <a:lnTo>
                  <a:pt x="51" y="5"/>
                </a:lnTo>
                <a:lnTo>
                  <a:pt x="51" y="16"/>
                </a:lnTo>
                <a:lnTo>
                  <a:pt x="46" y="13"/>
                </a:lnTo>
                <a:lnTo>
                  <a:pt x="40" y="11"/>
                </a:lnTo>
                <a:lnTo>
                  <a:pt x="34" y="8"/>
                </a:lnTo>
                <a:lnTo>
                  <a:pt x="22" y="8"/>
                </a:lnTo>
                <a:lnTo>
                  <a:pt x="15" y="11"/>
                </a:lnTo>
                <a:lnTo>
                  <a:pt x="11" y="16"/>
                </a:lnTo>
                <a:lnTo>
                  <a:pt x="11" y="23"/>
                </a:lnTo>
                <a:lnTo>
                  <a:pt x="12" y="26"/>
                </a:lnTo>
                <a:lnTo>
                  <a:pt x="15" y="28"/>
                </a:lnTo>
                <a:lnTo>
                  <a:pt x="25" y="31"/>
                </a:lnTo>
                <a:lnTo>
                  <a:pt x="29" y="31"/>
                </a:lnTo>
                <a:lnTo>
                  <a:pt x="34" y="33"/>
                </a:lnTo>
                <a:lnTo>
                  <a:pt x="38" y="33"/>
                </a:lnTo>
                <a:lnTo>
                  <a:pt x="44" y="36"/>
                </a:lnTo>
                <a:lnTo>
                  <a:pt x="49" y="39"/>
                </a:lnTo>
                <a:lnTo>
                  <a:pt x="52" y="43"/>
                </a:lnTo>
                <a:lnTo>
                  <a:pt x="54" y="46"/>
                </a:lnTo>
                <a:lnTo>
                  <a:pt x="54" y="55"/>
                </a:lnTo>
                <a:lnTo>
                  <a:pt x="52" y="59"/>
                </a:lnTo>
                <a:lnTo>
                  <a:pt x="49" y="63"/>
                </a:lnTo>
                <a:lnTo>
                  <a:pt x="46" y="66"/>
                </a:lnTo>
                <a:lnTo>
                  <a:pt x="43" y="68"/>
                </a:lnTo>
                <a:lnTo>
                  <a:pt x="38" y="71"/>
                </a:lnTo>
                <a:lnTo>
                  <a:pt x="32" y="72"/>
                </a:lnTo>
                <a:lnTo>
                  <a:pt x="18" y="72"/>
                </a:lnTo>
                <a:lnTo>
                  <a:pt x="6" y="69"/>
                </a:lnTo>
                <a:lnTo>
                  <a:pt x="0" y="66"/>
                </a:lnTo>
                <a:lnTo>
                  <a:pt x="0" y="55"/>
                </a:lnTo>
                <a:lnTo>
                  <a:pt x="12" y="62"/>
                </a:lnTo>
                <a:lnTo>
                  <a:pt x="20" y="63"/>
                </a:lnTo>
                <a:lnTo>
                  <a:pt x="26" y="65"/>
                </a:lnTo>
                <a:lnTo>
                  <a:pt x="31" y="63"/>
                </a:lnTo>
                <a:lnTo>
                  <a:pt x="35" y="63"/>
                </a:lnTo>
                <a:lnTo>
                  <a:pt x="40" y="60"/>
                </a:lnTo>
                <a:lnTo>
                  <a:pt x="41" y="59"/>
                </a:lnTo>
                <a:lnTo>
                  <a:pt x="44" y="52"/>
                </a:lnTo>
                <a:lnTo>
                  <a:pt x="43" y="48"/>
                </a:lnTo>
                <a:lnTo>
                  <a:pt x="41" y="45"/>
                </a:lnTo>
                <a:lnTo>
                  <a:pt x="35" y="42"/>
                </a:lnTo>
                <a:lnTo>
                  <a:pt x="28" y="40"/>
                </a:lnTo>
                <a:lnTo>
                  <a:pt x="23" y="40"/>
                </a:lnTo>
                <a:lnTo>
                  <a:pt x="18" y="39"/>
                </a:lnTo>
                <a:lnTo>
                  <a:pt x="12" y="37"/>
                </a:lnTo>
                <a:lnTo>
                  <a:pt x="8" y="36"/>
                </a:lnTo>
                <a:lnTo>
                  <a:pt x="5" y="33"/>
                </a:lnTo>
                <a:lnTo>
                  <a:pt x="3" y="29"/>
                </a:lnTo>
                <a:lnTo>
                  <a:pt x="0" y="20"/>
                </a:lnTo>
                <a:lnTo>
                  <a:pt x="2" y="14"/>
                </a:lnTo>
                <a:lnTo>
                  <a:pt x="3" y="10"/>
                </a:lnTo>
                <a:lnTo>
                  <a:pt x="8" y="5"/>
                </a:lnTo>
                <a:lnTo>
                  <a:pt x="14" y="2"/>
                </a:lnTo>
                <a:lnTo>
                  <a:pt x="2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18" name="Freeform 629"/>
          <p:cNvSpPr>
            <a:spLocks/>
          </p:cNvSpPr>
          <p:nvPr/>
        </p:nvSpPr>
        <p:spPr bwMode="auto">
          <a:xfrm>
            <a:off x="5174016" y="4119671"/>
            <a:ext cx="87659" cy="119084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34" y="0"/>
              </a:cxn>
              <a:cxn ang="0">
                <a:pos x="46" y="4"/>
              </a:cxn>
              <a:cxn ang="0">
                <a:pos x="50" y="5"/>
              </a:cxn>
              <a:cxn ang="0">
                <a:pos x="50" y="16"/>
              </a:cxn>
              <a:cxn ang="0">
                <a:pos x="46" y="13"/>
              </a:cxn>
              <a:cxn ang="0">
                <a:pos x="40" y="11"/>
              </a:cxn>
              <a:cxn ang="0">
                <a:pos x="34" y="8"/>
              </a:cxn>
              <a:cxn ang="0">
                <a:pos x="21" y="8"/>
              </a:cxn>
              <a:cxn ang="0">
                <a:pos x="15" y="11"/>
              </a:cxn>
              <a:cxn ang="0">
                <a:pos x="11" y="16"/>
              </a:cxn>
              <a:cxn ang="0">
                <a:pos x="11" y="23"/>
              </a:cxn>
              <a:cxn ang="0">
                <a:pos x="12" y="26"/>
              </a:cxn>
              <a:cxn ang="0">
                <a:pos x="15" y="28"/>
              </a:cxn>
              <a:cxn ang="0">
                <a:pos x="24" y="31"/>
              </a:cxn>
              <a:cxn ang="0">
                <a:pos x="29" y="31"/>
              </a:cxn>
              <a:cxn ang="0">
                <a:pos x="34" y="33"/>
              </a:cxn>
              <a:cxn ang="0">
                <a:pos x="38" y="33"/>
              </a:cxn>
              <a:cxn ang="0">
                <a:pos x="44" y="36"/>
              </a:cxn>
              <a:cxn ang="0">
                <a:pos x="49" y="39"/>
              </a:cxn>
              <a:cxn ang="0">
                <a:pos x="52" y="43"/>
              </a:cxn>
              <a:cxn ang="0">
                <a:pos x="53" y="46"/>
              </a:cxn>
              <a:cxn ang="0">
                <a:pos x="53" y="55"/>
              </a:cxn>
              <a:cxn ang="0">
                <a:pos x="52" y="59"/>
              </a:cxn>
              <a:cxn ang="0">
                <a:pos x="49" y="63"/>
              </a:cxn>
              <a:cxn ang="0">
                <a:pos x="46" y="66"/>
              </a:cxn>
              <a:cxn ang="0">
                <a:pos x="43" y="68"/>
              </a:cxn>
              <a:cxn ang="0">
                <a:pos x="38" y="71"/>
              </a:cxn>
              <a:cxn ang="0">
                <a:pos x="32" y="72"/>
              </a:cxn>
              <a:cxn ang="0">
                <a:pos x="18" y="72"/>
              </a:cxn>
              <a:cxn ang="0">
                <a:pos x="6" y="69"/>
              </a:cxn>
              <a:cxn ang="0">
                <a:pos x="0" y="66"/>
              </a:cxn>
              <a:cxn ang="0">
                <a:pos x="0" y="55"/>
              </a:cxn>
              <a:cxn ang="0">
                <a:pos x="12" y="62"/>
              </a:cxn>
              <a:cxn ang="0">
                <a:pos x="20" y="63"/>
              </a:cxn>
              <a:cxn ang="0">
                <a:pos x="26" y="65"/>
              </a:cxn>
              <a:cxn ang="0">
                <a:pos x="30" y="63"/>
              </a:cxn>
              <a:cxn ang="0">
                <a:pos x="35" y="63"/>
              </a:cxn>
              <a:cxn ang="0">
                <a:pos x="40" y="60"/>
              </a:cxn>
              <a:cxn ang="0">
                <a:pos x="41" y="59"/>
              </a:cxn>
              <a:cxn ang="0">
                <a:pos x="44" y="52"/>
              </a:cxn>
              <a:cxn ang="0">
                <a:pos x="43" y="48"/>
              </a:cxn>
              <a:cxn ang="0">
                <a:pos x="41" y="45"/>
              </a:cxn>
              <a:cxn ang="0">
                <a:pos x="35" y="42"/>
              </a:cxn>
              <a:cxn ang="0">
                <a:pos x="27" y="40"/>
              </a:cxn>
              <a:cxn ang="0">
                <a:pos x="23" y="40"/>
              </a:cxn>
              <a:cxn ang="0">
                <a:pos x="18" y="39"/>
              </a:cxn>
              <a:cxn ang="0">
                <a:pos x="12" y="37"/>
              </a:cxn>
              <a:cxn ang="0">
                <a:pos x="8" y="36"/>
              </a:cxn>
              <a:cxn ang="0">
                <a:pos x="5" y="33"/>
              </a:cxn>
              <a:cxn ang="0">
                <a:pos x="3" y="29"/>
              </a:cxn>
              <a:cxn ang="0">
                <a:pos x="0" y="20"/>
              </a:cxn>
              <a:cxn ang="0">
                <a:pos x="1" y="14"/>
              </a:cxn>
              <a:cxn ang="0">
                <a:pos x="3" y="10"/>
              </a:cxn>
              <a:cxn ang="0">
                <a:pos x="8" y="5"/>
              </a:cxn>
              <a:cxn ang="0">
                <a:pos x="14" y="2"/>
              </a:cxn>
              <a:cxn ang="0">
                <a:pos x="20" y="0"/>
              </a:cxn>
            </a:cxnLst>
            <a:rect l="0" t="0" r="r" b="b"/>
            <a:pathLst>
              <a:path w="53" h="72">
                <a:moveTo>
                  <a:pt x="20" y="0"/>
                </a:moveTo>
                <a:lnTo>
                  <a:pt x="34" y="0"/>
                </a:lnTo>
                <a:lnTo>
                  <a:pt x="46" y="4"/>
                </a:lnTo>
                <a:lnTo>
                  <a:pt x="50" y="5"/>
                </a:lnTo>
                <a:lnTo>
                  <a:pt x="50" y="16"/>
                </a:lnTo>
                <a:lnTo>
                  <a:pt x="46" y="13"/>
                </a:lnTo>
                <a:lnTo>
                  <a:pt x="40" y="11"/>
                </a:lnTo>
                <a:lnTo>
                  <a:pt x="34" y="8"/>
                </a:lnTo>
                <a:lnTo>
                  <a:pt x="21" y="8"/>
                </a:lnTo>
                <a:lnTo>
                  <a:pt x="15" y="11"/>
                </a:lnTo>
                <a:lnTo>
                  <a:pt x="11" y="16"/>
                </a:lnTo>
                <a:lnTo>
                  <a:pt x="11" y="23"/>
                </a:lnTo>
                <a:lnTo>
                  <a:pt x="12" y="26"/>
                </a:lnTo>
                <a:lnTo>
                  <a:pt x="15" y="28"/>
                </a:lnTo>
                <a:lnTo>
                  <a:pt x="24" y="31"/>
                </a:lnTo>
                <a:lnTo>
                  <a:pt x="29" y="31"/>
                </a:lnTo>
                <a:lnTo>
                  <a:pt x="34" y="33"/>
                </a:lnTo>
                <a:lnTo>
                  <a:pt x="38" y="33"/>
                </a:lnTo>
                <a:lnTo>
                  <a:pt x="44" y="36"/>
                </a:lnTo>
                <a:lnTo>
                  <a:pt x="49" y="39"/>
                </a:lnTo>
                <a:lnTo>
                  <a:pt x="52" y="43"/>
                </a:lnTo>
                <a:lnTo>
                  <a:pt x="53" y="46"/>
                </a:lnTo>
                <a:lnTo>
                  <a:pt x="53" y="55"/>
                </a:lnTo>
                <a:lnTo>
                  <a:pt x="52" y="59"/>
                </a:lnTo>
                <a:lnTo>
                  <a:pt x="49" y="63"/>
                </a:lnTo>
                <a:lnTo>
                  <a:pt x="46" y="66"/>
                </a:lnTo>
                <a:lnTo>
                  <a:pt x="43" y="68"/>
                </a:lnTo>
                <a:lnTo>
                  <a:pt x="38" y="71"/>
                </a:lnTo>
                <a:lnTo>
                  <a:pt x="32" y="72"/>
                </a:lnTo>
                <a:lnTo>
                  <a:pt x="18" y="72"/>
                </a:lnTo>
                <a:lnTo>
                  <a:pt x="6" y="69"/>
                </a:lnTo>
                <a:lnTo>
                  <a:pt x="0" y="66"/>
                </a:lnTo>
                <a:lnTo>
                  <a:pt x="0" y="55"/>
                </a:lnTo>
                <a:lnTo>
                  <a:pt x="12" y="62"/>
                </a:lnTo>
                <a:lnTo>
                  <a:pt x="20" y="63"/>
                </a:lnTo>
                <a:lnTo>
                  <a:pt x="26" y="65"/>
                </a:lnTo>
                <a:lnTo>
                  <a:pt x="30" y="63"/>
                </a:lnTo>
                <a:lnTo>
                  <a:pt x="35" y="63"/>
                </a:lnTo>
                <a:lnTo>
                  <a:pt x="40" y="60"/>
                </a:lnTo>
                <a:lnTo>
                  <a:pt x="41" y="59"/>
                </a:lnTo>
                <a:lnTo>
                  <a:pt x="44" y="52"/>
                </a:lnTo>
                <a:lnTo>
                  <a:pt x="43" y="48"/>
                </a:lnTo>
                <a:lnTo>
                  <a:pt x="41" y="45"/>
                </a:lnTo>
                <a:lnTo>
                  <a:pt x="35" y="42"/>
                </a:lnTo>
                <a:lnTo>
                  <a:pt x="27" y="40"/>
                </a:lnTo>
                <a:lnTo>
                  <a:pt x="23" y="40"/>
                </a:lnTo>
                <a:lnTo>
                  <a:pt x="18" y="39"/>
                </a:lnTo>
                <a:lnTo>
                  <a:pt x="12" y="37"/>
                </a:lnTo>
                <a:lnTo>
                  <a:pt x="8" y="36"/>
                </a:lnTo>
                <a:lnTo>
                  <a:pt x="5" y="33"/>
                </a:lnTo>
                <a:lnTo>
                  <a:pt x="3" y="29"/>
                </a:lnTo>
                <a:lnTo>
                  <a:pt x="0" y="20"/>
                </a:lnTo>
                <a:lnTo>
                  <a:pt x="1" y="14"/>
                </a:lnTo>
                <a:lnTo>
                  <a:pt x="3" y="10"/>
                </a:lnTo>
                <a:lnTo>
                  <a:pt x="8" y="5"/>
                </a:lnTo>
                <a:lnTo>
                  <a:pt x="14" y="2"/>
                </a:lnTo>
                <a:lnTo>
                  <a:pt x="2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19" name="Freeform 630"/>
          <p:cNvSpPr>
            <a:spLocks/>
          </p:cNvSpPr>
          <p:nvPr/>
        </p:nvSpPr>
        <p:spPr bwMode="auto">
          <a:xfrm>
            <a:off x="4378472" y="4119671"/>
            <a:ext cx="87659" cy="119084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34" y="0"/>
              </a:cxn>
              <a:cxn ang="0">
                <a:pos x="46" y="4"/>
              </a:cxn>
              <a:cxn ang="0">
                <a:pos x="50" y="5"/>
              </a:cxn>
              <a:cxn ang="0">
                <a:pos x="50" y="16"/>
              </a:cxn>
              <a:cxn ang="0">
                <a:pos x="46" y="13"/>
              </a:cxn>
              <a:cxn ang="0">
                <a:pos x="40" y="11"/>
              </a:cxn>
              <a:cxn ang="0">
                <a:pos x="34" y="8"/>
              </a:cxn>
              <a:cxn ang="0">
                <a:pos x="21" y="8"/>
              </a:cxn>
              <a:cxn ang="0">
                <a:pos x="15" y="11"/>
              </a:cxn>
              <a:cxn ang="0">
                <a:pos x="11" y="16"/>
              </a:cxn>
              <a:cxn ang="0">
                <a:pos x="11" y="23"/>
              </a:cxn>
              <a:cxn ang="0">
                <a:pos x="12" y="26"/>
              </a:cxn>
              <a:cxn ang="0">
                <a:pos x="15" y="28"/>
              </a:cxn>
              <a:cxn ang="0">
                <a:pos x="24" y="31"/>
              </a:cxn>
              <a:cxn ang="0">
                <a:pos x="29" y="31"/>
              </a:cxn>
              <a:cxn ang="0">
                <a:pos x="34" y="33"/>
              </a:cxn>
              <a:cxn ang="0">
                <a:pos x="38" y="33"/>
              </a:cxn>
              <a:cxn ang="0">
                <a:pos x="44" y="36"/>
              </a:cxn>
              <a:cxn ang="0">
                <a:pos x="49" y="39"/>
              </a:cxn>
              <a:cxn ang="0">
                <a:pos x="52" y="43"/>
              </a:cxn>
              <a:cxn ang="0">
                <a:pos x="53" y="46"/>
              </a:cxn>
              <a:cxn ang="0">
                <a:pos x="53" y="55"/>
              </a:cxn>
              <a:cxn ang="0">
                <a:pos x="52" y="59"/>
              </a:cxn>
              <a:cxn ang="0">
                <a:pos x="49" y="63"/>
              </a:cxn>
              <a:cxn ang="0">
                <a:pos x="46" y="66"/>
              </a:cxn>
              <a:cxn ang="0">
                <a:pos x="43" y="68"/>
              </a:cxn>
              <a:cxn ang="0">
                <a:pos x="38" y="71"/>
              </a:cxn>
              <a:cxn ang="0">
                <a:pos x="32" y="72"/>
              </a:cxn>
              <a:cxn ang="0">
                <a:pos x="18" y="72"/>
              </a:cxn>
              <a:cxn ang="0">
                <a:pos x="6" y="69"/>
              </a:cxn>
              <a:cxn ang="0">
                <a:pos x="0" y="66"/>
              </a:cxn>
              <a:cxn ang="0">
                <a:pos x="0" y="55"/>
              </a:cxn>
              <a:cxn ang="0">
                <a:pos x="12" y="62"/>
              </a:cxn>
              <a:cxn ang="0">
                <a:pos x="20" y="63"/>
              </a:cxn>
              <a:cxn ang="0">
                <a:pos x="26" y="65"/>
              </a:cxn>
              <a:cxn ang="0">
                <a:pos x="30" y="63"/>
              </a:cxn>
              <a:cxn ang="0">
                <a:pos x="35" y="63"/>
              </a:cxn>
              <a:cxn ang="0">
                <a:pos x="40" y="60"/>
              </a:cxn>
              <a:cxn ang="0">
                <a:pos x="41" y="59"/>
              </a:cxn>
              <a:cxn ang="0">
                <a:pos x="44" y="52"/>
              </a:cxn>
              <a:cxn ang="0">
                <a:pos x="43" y="48"/>
              </a:cxn>
              <a:cxn ang="0">
                <a:pos x="41" y="45"/>
              </a:cxn>
              <a:cxn ang="0">
                <a:pos x="35" y="42"/>
              </a:cxn>
              <a:cxn ang="0">
                <a:pos x="27" y="40"/>
              </a:cxn>
              <a:cxn ang="0">
                <a:pos x="23" y="40"/>
              </a:cxn>
              <a:cxn ang="0">
                <a:pos x="18" y="39"/>
              </a:cxn>
              <a:cxn ang="0">
                <a:pos x="12" y="37"/>
              </a:cxn>
              <a:cxn ang="0">
                <a:pos x="8" y="36"/>
              </a:cxn>
              <a:cxn ang="0">
                <a:pos x="5" y="33"/>
              </a:cxn>
              <a:cxn ang="0">
                <a:pos x="3" y="29"/>
              </a:cxn>
              <a:cxn ang="0">
                <a:pos x="0" y="20"/>
              </a:cxn>
              <a:cxn ang="0">
                <a:pos x="1" y="14"/>
              </a:cxn>
              <a:cxn ang="0">
                <a:pos x="3" y="10"/>
              </a:cxn>
              <a:cxn ang="0">
                <a:pos x="8" y="5"/>
              </a:cxn>
              <a:cxn ang="0">
                <a:pos x="14" y="2"/>
              </a:cxn>
              <a:cxn ang="0">
                <a:pos x="20" y="0"/>
              </a:cxn>
            </a:cxnLst>
            <a:rect l="0" t="0" r="r" b="b"/>
            <a:pathLst>
              <a:path w="53" h="72">
                <a:moveTo>
                  <a:pt x="20" y="0"/>
                </a:moveTo>
                <a:lnTo>
                  <a:pt x="34" y="0"/>
                </a:lnTo>
                <a:lnTo>
                  <a:pt x="46" y="4"/>
                </a:lnTo>
                <a:lnTo>
                  <a:pt x="50" y="5"/>
                </a:lnTo>
                <a:lnTo>
                  <a:pt x="50" y="16"/>
                </a:lnTo>
                <a:lnTo>
                  <a:pt x="46" y="13"/>
                </a:lnTo>
                <a:lnTo>
                  <a:pt x="40" y="11"/>
                </a:lnTo>
                <a:lnTo>
                  <a:pt x="34" y="8"/>
                </a:lnTo>
                <a:lnTo>
                  <a:pt x="21" y="8"/>
                </a:lnTo>
                <a:lnTo>
                  <a:pt x="15" y="11"/>
                </a:lnTo>
                <a:lnTo>
                  <a:pt x="11" y="16"/>
                </a:lnTo>
                <a:lnTo>
                  <a:pt x="11" y="23"/>
                </a:lnTo>
                <a:lnTo>
                  <a:pt x="12" y="26"/>
                </a:lnTo>
                <a:lnTo>
                  <a:pt x="15" y="28"/>
                </a:lnTo>
                <a:lnTo>
                  <a:pt x="24" y="31"/>
                </a:lnTo>
                <a:lnTo>
                  <a:pt x="29" y="31"/>
                </a:lnTo>
                <a:lnTo>
                  <a:pt x="34" y="33"/>
                </a:lnTo>
                <a:lnTo>
                  <a:pt x="38" y="33"/>
                </a:lnTo>
                <a:lnTo>
                  <a:pt x="44" y="36"/>
                </a:lnTo>
                <a:lnTo>
                  <a:pt x="49" y="39"/>
                </a:lnTo>
                <a:lnTo>
                  <a:pt x="52" y="43"/>
                </a:lnTo>
                <a:lnTo>
                  <a:pt x="53" y="46"/>
                </a:lnTo>
                <a:lnTo>
                  <a:pt x="53" y="55"/>
                </a:lnTo>
                <a:lnTo>
                  <a:pt x="52" y="59"/>
                </a:lnTo>
                <a:lnTo>
                  <a:pt x="49" y="63"/>
                </a:lnTo>
                <a:lnTo>
                  <a:pt x="46" y="66"/>
                </a:lnTo>
                <a:lnTo>
                  <a:pt x="43" y="68"/>
                </a:lnTo>
                <a:lnTo>
                  <a:pt x="38" y="71"/>
                </a:lnTo>
                <a:lnTo>
                  <a:pt x="32" y="72"/>
                </a:lnTo>
                <a:lnTo>
                  <a:pt x="18" y="72"/>
                </a:lnTo>
                <a:lnTo>
                  <a:pt x="6" y="69"/>
                </a:lnTo>
                <a:lnTo>
                  <a:pt x="0" y="66"/>
                </a:lnTo>
                <a:lnTo>
                  <a:pt x="0" y="55"/>
                </a:lnTo>
                <a:lnTo>
                  <a:pt x="12" y="62"/>
                </a:lnTo>
                <a:lnTo>
                  <a:pt x="20" y="63"/>
                </a:lnTo>
                <a:lnTo>
                  <a:pt x="26" y="65"/>
                </a:lnTo>
                <a:lnTo>
                  <a:pt x="30" y="63"/>
                </a:lnTo>
                <a:lnTo>
                  <a:pt x="35" y="63"/>
                </a:lnTo>
                <a:lnTo>
                  <a:pt x="40" y="60"/>
                </a:lnTo>
                <a:lnTo>
                  <a:pt x="41" y="59"/>
                </a:lnTo>
                <a:lnTo>
                  <a:pt x="44" y="52"/>
                </a:lnTo>
                <a:lnTo>
                  <a:pt x="43" y="48"/>
                </a:lnTo>
                <a:lnTo>
                  <a:pt x="41" y="45"/>
                </a:lnTo>
                <a:lnTo>
                  <a:pt x="35" y="42"/>
                </a:lnTo>
                <a:lnTo>
                  <a:pt x="27" y="40"/>
                </a:lnTo>
                <a:lnTo>
                  <a:pt x="23" y="40"/>
                </a:lnTo>
                <a:lnTo>
                  <a:pt x="18" y="39"/>
                </a:lnTo>
                <a:lnTo>
                  <a:pt x="12" y="37"/>
                </a:lnTo>
                <a:lnTo>
                  <a:pt x="8" y="36"/>
                </a:lnTo>
                <a:lnTo>
                  <a:pt x="5" y="33"/>
                </a:lnTo>
                <a:lnTo>
                  <a:pt x="3" y="29"/>
                </a:lnTo>
                <a:lnTo>
                  <a:pt x="0" y="20"/>
                </a:lnTo>
                <a:lnTo>
                  <a:pt x="1" y="14"/>
                </a:lnTo>
                <a:lnTo>
                  <a:pt x="3" y="10"/>
                </a:lnTo>
                <a:lnTo>
                  <a:pt x="8" y="5"/>
                </a:lnTo>
                <a:lnTo>
                  <a:pt x="14" y="2"/>
                </a:lnTo>
                <a:lnTo>
                  <a:pt x="2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20" name="Freeform 631"/>
          <p:cNvSpPr>
            <a:spLocks/>
          </p:cNvSpPr>
          <p:nvPr/>
        </p:nvSpPr>
        <p:spPr bwMode="auto">
          <a:xfrm>
            <a:off x="4378472" y="3324126"/>
            <a:ext cx="87659" cy="119084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34" y="0"/>
              </a:cxn>
              <a:cxn ang="0">
                <a:pos x="46" y="3"/>
              </a:cxn>
              <a:cxn ang="0">
                <a:pos x="50" y="5"/>
              </a:cxn>
              <a:cxn ang="0">
                <a:pos x="50" y="16"/>
              </a:cxn>
              <a:cxn ang="0">
                <a:pos x="46" y="12"/>
              </a:cxn>
              <a:cxn ang="0">
                <a:pos x="40" y="11"/>
              </a:cxn>
              <a:cxn ang="0">
                <a:pos x="34" y="8"/>
              </a:cxn>
              <a:cxn ang="0">
                <a:pos x="21" y="8"/>
              </a:cxn>
              <a:cxn ang="0">
                <a:pos x="15" y="11"/>
              </a:cxn>
              <a:cxn ang="0">
                <a:pos x="11" y="16"/>
              </a:cxn>
              <a:cxn ang="0">
                <a:pos x="11" y="23"/>
              </a:cxn>
              <a:cxn ang="0">
                <a:pos x="12" y="26"/>
              </a:cxn>
              <a:cxn ang="0">
                <a:pos x="15" y="28"/>
              </a:cxn>
              <a:cxn ang="0">
                <a:pos x="24" y="31"/>
              </a:cxn>
              <a:cxn ang="0">
                <a:pos x="29" y="31"/>
              </a:cxn>
              <a:cxn ang="0">
                <a:pos x="34" y="32"/>
              </a:cxn>
              <a:cxn ang="0">
                <a:pos x="38" y="32"/>
              </a:cxn>
              <a:cxn ang="0">
                <a:pos x="44" y="35"/>
              </a:cxn>
              <a:cxn ang="0">
                <a:pos x="49" y="38"/>
              </a:cxn>
              <a:cxn ang="0">
                <a:pos x="52" y="43"/>
              </a:cxn>
              <a:cxn ang="0">
                <a:pos x="53" y="46"/>
              </a:cxn>
              <a:cxn ang="0">
                <a:pos x="53" y="55"/>
              </a:cxn>
              <a:cxn ang="0">
                <a:pos x="52" y="58"/>
              </a:cxn>
              <a:cxn ang="0">
                <a:pos x="49" y="63"/>
              </a:cxn>
              <a:cxn ang="0">
                <a:pos x="46" y="66"/>
              </a:cxn>
              <a:cxn ang="0">
                <a:pos x="43" y="67"/>
              </a:cxn>
              <a:cxn ang="0">
                <a:pos x="38" y="71"/>
              </a:cxn>
              <a:cxn ang="0">
                <a:pos x="32" y="72"/>
              </a:cxn>
              <a:cxn ang="0">
                <a:pos x="18" y="72"/>
              </a:cxn>
              <a:cxn ang="0">
                <a:pos x="6" y="69"/>
              </a:cxn>
              <a:cxn ang="0">
                <a:pos x="0" y="66"/>
              </a:cxn>
              <a:cxn ang="0">
                <a:pos x="0" y="55"/>
              </a:cxn>
              <a:cxn ang="0">
                <a:pos x="12" y="61"/>
              </a:cxn>
              <a:cxn ang="0">
                <a:pos x="20" y="63"/>
              </a:cxn>
              <a:cxn ang="0">
                <a:pos x="26" y="64"/>
              </a:cxn>
              <a:cxn ang="0">
                <a:pos x="30" y="63"/>
              </a:cxn>
              <a:cxn ang="0">
                <a:pos x="35" y="63"/>
              </a:cxn>
              <a:cxn ang="0">
                <a:pos x="40" y="60"/>
              </a:cxn>
              <a:cxn ang="0">
                <a:pos x="41" y="58"/>
              </a:cxn>
              <a:cxn ang="0">
                <a:pos x="44" y="52"/>
              </a:cxn>
              <a:cxn ang="0">
                <a:pos x="43" y="48"/>
              </a:cxn>
              <a:cxn ang="0">
                <a:pos x="41" y="45"/>
              </a:cxn>
              <a:cxn ang="0">
                <a:pos x="35" y="41"/>
              </a:cxn>
              <a:cxn ang="0">
                <a:pos x="27" y="40"/>
              </a:cxn>
              <a:cxn ang="0">
                <a:pos x="23" y="40"/>
              </a:cxn>
              <a:cxn ang="0">
                <a:pos x="18" y="38"/>
              </a:cxn>
              <a:cxn ang="0">
                <a:pos x="12" y="37"/>
              </a:cxn>
              <a:cxn ang="0">
                <a:pos x="8" y="35"/>
              </a:cxn>
              <a:cxn ang="0">
                <a:pos x="5" y="32"/>
              </a:cxn>
              <a:cxn ang="0">
                <a:pos x="3" y="29"/>
              </a:cxn>
              <a:cxn ang="0">
                <a:pos x="0" y="20"/>
              </a:cxn>
              <a:cxn ang="0">
                <a:pos x="1" y="14"/>
              </a:cxn>
              <a:cxn ang="0">
                <a:pos x="3" y="9"/>
              </a:cxn>
              <a:cxn ang="0">
                <a:pos x="8" y="5"/>
              </a:cxn>
              <a:cxn ang="0">
                <a:pos x="14" y="2"/>
              </a:cxn>
              <a:cxn ang="0">
                <a:pos x="20" y="0"/>
              </a:cxn>
            </a:cxnLst>
            <a:rect l="0" t="0" r="r" b="b"/>
            <a:pathLst>
              <a:path w="53" h="72">
                <a:moveTo>
                  <a:pt x="20" y="0"/>
                </a:moveTo>
                <a:lnTo>
                  <a:pt x="34" y="0"/>
                </a:lnTo>
                <a:lnTo>
                  <a:pt x="46" y="3"/>
                </a:lnTo>
                <a:lnTo>
                  <a:pt x="50" y="5"/>
                </a:lnTo>
                <a:lnTo>
                  <a:pt x="50" y="16"/>
                </a:lnTo>
                <a:lnTo>
                  <a:pt x="46" y="12"/>
                </a:lnTo>
                <a:lnTo>
                  <a:pt x="40" y="11"/>
                </a:lnTo>
                <a:lnTo>
                  <a:pt x="34" y="8"/>
                </a:lnTo>
                <a:lnTo>
                  <a:pt x="21" y="8"/>
                </a:lnTo>
                <a:lnTo>
                  <a:pt x="15" y="11"/>
                </a:lnTo>
                <a:lnTo>
                  <a:pt x="11" y="16"/>
                </a:lnTo>
                <a:lnTo>
                  <a:pt x="11" y="23"/>
                </a:lnTo>
                <a:lnTo>
                  <a:pt x="12" y="26"/>
                </a:lnTo>
                <a:lnTo>
                  <a:pt x="15" y="28"/>
                </a:lnTo>
                <a:lnTo>
                  <a:pt x="24" y="31"/>
                </a:lnTo>
                <a:lnTo>
                  <a:pt x="29" y="31"/>
                </a:lnTo>
                <a:lnTo>
                  <a:pt x="34" y="32"/>
                </a:lnTo>
                <a:lnTo>
                  <a:pt x="38" y="32"/>
                </a:lnTo>
                <a:lnTo>
                  <a:pt x="44" y="35"/>
                </a:lnTo>
                <a:lnTo>
                  <a:pt x="49" y="38"/>
                </a:lnTo>
                <a:lnTo>
                  <a:pt x="52" y="43"/>
                </a:lnTo>
                <a:lnTo>
                  <a:pt x="53" y="46"/>
                </a:lnTo>
                <a:lnTo>
                  <a:pt x="53" y="55"/>
                </a:lnTo>
                <a:lnTo>
                  <a:pt x="52" y="58"/>
                </a:lnTo>
                <a:lnTo>
                  <a:pt x="49" y="63"/>
                </a:lnTo>
                <a:lnTo>
                  <a:pt x="46" y="66"/>
                </a:lnTo>
                <a:lnTo>
                  <a:pt x="43" y="67"/>
                </a:lnTo>
                <a:lnTo>
                  <a:pt x="38" y="71"/>
                </a:lnTo>
                <a:lnTo>
                  <a:pt x="32" y="72"/>
                </a:lnTo>
                <a:lnTo>
                  <a:pt x="18" y="72"/>
                </a:lnTo>
                <a:lnTo>
                  <a:pt x="6" y="69"/>
                </a:lnTo>
                <a:lnTo>
                  <a:pt x="0" y="66"/>
                </a:lnTo>
                <a:lnTo>
                  <a:pt x="0" y="55"/>
                </a:lnTo>
                <a:lnTo>
                  <a:pt x="12" y="61"/>
                </a:lnTo>
                <a:lnTo>
                  <a:pt x="20" y="63"/>
                </a:lnTo>
                <a:lnTo>
                  <a:pt x="26" y="64"/>
                </a:lnTo>
                <a:lnTo>
                  <a:pt x="30" y="63"/>
                </a:lnTo>
                <a:lnTo>
                  <a:pt x="35" y="63"/>
                </a:lnTo>
                <a:lnTo>
                  <a:pt x="40" y="60"/>
                </a:lnTo>
                <a:lnTo>
                  <a:pt x="41" y="58"/>
                </a:lnTo>
                <a:lnTo>
                  <a:pt x="44" y="52"/>
                </a:lnTo>
                <a:lnTo>
                  <a:pt x="43" y="48"/>
                </a:lnTo>
                <a:lnTo>
                  <a:pt x="41" y="45"/>
                </a:lnTo>
                <a:lnTo>
                  <a:pt x="35" y="41"/>
                </a:lnTo>
                <a:lnTo>
                  <a:pt x="27" y="40"/>
                </a:lnTo>
                <a:lnTo>
                  <a:pt x="23" y="40"/>
                </a:lnTo>
                <a:lnTo>
                  <a:pt x="18" y="38"/>
                </a:lnTo>
                <a:lnTo>
                  <a:pt x="12" y="37"/>
                </a:lnTo>
                <a:lnTo>
                  <a:pt x="8" y="35"/>
                </a:lnTo>
                <a:lnTo>
                  <a:pt x="5" y="32"/>
                </a:lnTo>
                <a:lnTo>
                  <a:pt x="3" y="29"/>
                </a:lnTo>
                <a:lnTo>
                  <a:pt x="0" y="20"/>
                </a:lnTo>
                <a:lnTo>
                  <a:pt x="1" y="14"/>
                </a:lnTo>
                <a:lnTo>
                  <a:pt x="3" y="9"/>
                </a:lnTo>
                <a:lnTo>
                  <a:pt x="8" y="5"/>
                </a:lnTo>
                <a:lnTo>
                  <a:pt x="14" y="2"/>
                </a:lnTo>
                <a:lnTo>
                  <a:pt x="2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21" name="Freeform 638"/>
          <p:cNvSpPr>
            <a:spLocks/>
          </p:cNvSpPr>
          <p:nvPr/>
        </p:nvSpPr>
        <p:spPr bwMode="auto">
          <a:xfrm>
            <a:off x="5182286" y="3324126"/>
            <a:ext cx="87659" cy="119084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33" y="0"/>
              </a:cxn>
              <a:cxn ang="0">
                <a:pos x="45" y="3"/>
              </a:cxn>
              <a:cxn ang="0">
                <a:pos x="50" y="5"/>
              </a:cxn>
              <a:cxn ang="0">
                <a:pos x="50" y="16"/>
              </a:cxn>
              <a:cxn ang="0">
                <a:pos x="45" y="12"/>
              </a:cxn>
              <a:cxn ang="0">
                <a:pos x="39" y="11"/>
              </a:cxn>
              <a:cxn ang="0">
                <a:pos x="33" y="8"/>
              </a:cxn>
              <a:cxn ang="0">
                <a:pos x="21" y="8"/>
              </a:cxn>
              <a:cxn ang="0">
                <a:pos x="15" y="11"/>
              </a:cxn>
              <a:cxn ang="0">
                <a:pos x="10" y="16"/>
              </a:cxn>
              <a:cxn ang="0">
                <a:pos x="10" y="23"/>
              </a:cxn>
              <a:cxn ang="0">
                <a:pos x="12" y="26"/>
              </a:cxn>
              <a:cxn ang="0">
                <a:pos x="15" y="28"/>
              </a:cxn>
              <a:cxn ang="0">
                <a:pos x="24" y="31"/>
              </a:cxn>
              <a:cxn ang="0">
                <a:pos x="29" y="31"/>
              </a:cxn>
              <a:cxn ang="0">
                <a:pos x="33" y="32"/>
              </a:cxn>
              <a:cxn ang="0">
                <a:pos x="38" y="32"/>
              </a:cxn>
              <a:cxn ang="0">
                <a:pos x="44" y="35"/>
              </a:cxn>
              <a:cxn ang="0">
                <a:pos x="48" y="38"/>
              </a:cxn>
              <a:cxn ang="0">
                <a:pos x="51" y="43"/>
              </a:cxn>
              <a:cxn ang="0">
                <a:pos x="53" y="46"/>
              </a:cxn>
              <a:cxn ang="0">
                <a:pos x="53" y="55"/>
              </a:cxn>
              <a:cxn ang="0">
                <a:pos x="51" y="58"/>
              </a:cxn>
              <a:cxn ang="0">
                <a:pos x="48" y="63"/>
              </a:cxn>
              <a:cxn ang="0">
                <a:pos x="45" y="66"/>
              </a:cxn>
              <a:cxn ang="0">
                <a:pos x="42" y="67"/>
              </a:cxn>
              <a:cxn ang="0">
                <a:pos x="38" y="71"/>
              </a:cxn>
              <a:cxn ang="0">
                <a:pos x="32" y="72"/>
              </a:cxn>
              <a:cxn ang="0">
                <a:pos x="18" y="72"/>
              </a:cxn>
              <a:cxn ang="0">
                <a:pos x="6" y="69"/>
              </a:cxn>
              <a:cxn ang="0">
                <a:pos x="0" y="66"/>
              </a:cxn>
              <a:cxn ang="0">
                <a:pos x="0" y="55"/>
              </a:cxn>
              <a:cxn ang="0">
                <a:pos x="12" y="61"/>
              </a:cxn>
              <a:cxn ang="0">
                <a:pos x="19" y="63"/>
              </a:cxn>
              <a:cxn ang="0">
                <a:pos x="25" y="64"/>
              </a:cxn>
              <a:cxn ang="0">
                <a:pos x="30" y="63"/>
              </a:cxn>
              <a:cxn ang="0">
                <a:pos x="35" y="63"/>
              </a:cxn>
              <a:cxn ang="0">
                <a:pos x="39" y="60"/>
              </a:cxn>
              <a:cxn ang="0">
                <a:pos x="41" y="58"/>
              </a:cxn>
              <a:cxn ang="0">
                <a:pos x="44" y="52"/>
              </a:cxn>
              <a:cxn ang="0">
                <a:pos x="42" y="48"/>
              </a:cxn>
              <a:cxn ang="0">
                <a:pos x="41" y="45"/>
              </a:cxn>
              <a:cxn ang="0">
                <a:pos x="35" y="41"/>
              </a:cxn>
              <a:cxn ang="0">
                <a:pos x="27" y="40"/>
              </a:cxn>
              <a:cxn ang="0">
                <a:pos x="22" y="40"/>
              </a:cxn>
              <a:cxn ang="0">
                <a:pos x="18" y="38"/>
              </a:cxn>
              <a:cxn ang="0">
                <a:pos x="12" y="37"/>
              </a:cxn>
              <a:cxn ang="0">
                <a:pos x="7" y="35"/>
              </a:cxn>
              <a:cxn ang="0">
                <a:pos x="4" y="32"/>
              </a:cxn>
              <a:cxn ang="0">
                <a:pos x="3" y="29"/>
              </a:cxn>
              <a:cxn ang="0">
                <a:pos x="0" y="20"/>
              </a:cxn>
              <a:cxn ang="0">
                <a:pos x="1" y="14"/>
              </a:cxn>
              <a:cxn ang="0">
                <a:pos x="3" y="9"/>
              </a:cxn>
              <a:cxn ang="0">
                <a:pos x="7" y="5"/>
              </a:cxn>
              <a:cxn ang="0">
                <a:pos x="13" y="2"/>
              </a:cxn>
              <a:cxn ang="0">
                <a:pos x="19" y="0"/>
              </a:cxn>
            </a:cxnLst>
            <a:rect l="0" t="0" r="r" b="b"/>
            <a:pathLst>
              <a:path w="53" h="72">
                <a:moveTo>
                  <a:pt x="19" y="0"/>
                </a:moveTo>
                <a:lnTo>
                  <a:pt x="33" y="0"/>
                </a:lnTo>
                <a:lnTo>
                  <a:pt x="45" y="3"/>
                </a:lnTo>
                <a:lnTo>
                  <a:pt x="50" y="5"/>
                </a:lnTo>
                <a:lnTo>
                  <a:pt x="50" y="16"/>
                </a:lnTo>
                <a:lnTo>
                  <a:pt x="45" y="12"/>
                </a:lnTo>
                <a:lnTo>
                  <a:pt x="39" y="11"/>
                </a:lnTo>
                <a:lnTo>
                  <a:pt x="33" y="8"/>
                </a:lnTo>
                <a:lnTo>
                  <a:pt x="21" y="8"/>
                </a:lnTo>
                <a:lnTo>
                  <a:pt x="15" y="11"/>
                </a:lnTo>
                <a:lnTo>
                  <a:pt x="10" y="16"/>
                </a:lnTo>
                <a:lnTo>
                  <a:pt x="10" y="23"/>
                </a:lnTo>
                <a:lnTo>
                  <a:pt x="12" y="26"/>
                </a:lnTo>
                <a:lnTo>
                  <a:pt x="15" y="28"/>
                </a:lnTo>
                <a:lnTo>
                  <a:pt x="24" y="31"/>
                </a:lnTo>
                <a:lnTo>
                  <a:pt x="29" y="31"/>
                </a:lnTo>
                <a:lnTo>
                  <a:pt x="33" y="32"/>
                </a:lnTo>
                <a:lnTo>
                  <a:pt x="38" y="32"/>
                </a:lnTo>
                <a:lnTo>
                  <a:pt x="44" y="35"/>
                </a:lnTo>
                <a:lnTo>
                  <a:pt x="48" y="38"/>
                </a:lnTo>
                <a:lnTo>
                  <a:pt x="51" y="43"/>
                </a:lnTo>
                <a:lnTo>
                  <a:pt x="53" y="46"/>
                </a:lnTo>
                <a:lnTo>
                  <a:pt x="53" y="55"/>
                </a:lnTo>
                <a:lnTo>
                  <a:pt x="51" y="58"/>
                </a:lnTo>
                <a:lnTo>
                  <a:pt x="48" y="63"/>
                </a:lnTo>
                <a:lnTo>
                  <a:pt x="45" y="66"/>
                </a:lnTo>
                <a:lnTo>
                  <a:pt x="42" y="67"/>
                </a:lnTo>
                <a:lnTo>
                  <a:pt x="38" y="71"/>
                </a:lnTo>
                <a:lnTo>
                  <a:pt x="32" y="72"/>
                </a:lnTo>
                <a:lnTo>
                  <a:pt x="18" y="72"/>
                </a:lnTo>
                <a:lnTo>
                  <a:pt x="6" y="69"/>
                </a:lnTo>
                <a:lnTo>
                  <a:pt x="0" y="66"/>
                </a:lnTo>
                <a:lnTo>
                  <a:pt x="0" y="55"/>
                </a:lnTo>
                <a:lnTo>
                  <a:pt x="12" y="61"/>
                </a:lnTo>
                <a:lnTo>
                  <a:pt x="19" y="63"/>
                </a:lnTo>
                <a:lnTo>
                  <a:pt x="25" y="64"/>
                </a:lnTo>
                <a:lnTo>
                  <a:pt x="30" y="63"/>
                </a:lnTo>
                <a:lnTo>
                  <a:pt x="35" y="63"/>
                </a:lnTo>
                <a:lnTo>
                  <a:pt x="39" y="60"/>
                </a:lnTo>
                <a:lnTo>
                  <a:pt x="41" y="58"/>
                </a:lnTo>
                <a:lnTo>
                  <a:pt x="44" y="52"/>
                </a:lnTo>
                <a:lnTo>
                  <a:pt x="42" y="48"/>
                </a:lnTo>
                <a:lnTo>
                  <a:pt x="41" y="45"/>
                </a:lnTo>
                <a:lnTo>
                  <a:pt x="35" y="41"/>
                </a:lnTo>
                <a:lnTo>
                  <a:pt x="27" y="40"/>
                </a:lnTo>
                <a:lnTo>
                  <a:pt x="22" y="40"/>
                </a:lnTo>
                <a:lnTo>
                  <a:pt x="18" y="38"/>
                </a:lnTo>
                <a:lnTo>
                  <a:pt x="12" y="37"/>
                </a:lnTo>
                <a:lnTo>
                  <a:pt x="7" y="35"/>
                </a:lnTo>
                <a:lnTo>
                  <a:pt x="4" y="32"/>
                </a:lnTo>
                <a:lnTo>
                  <a:pt x="3" y="29"/>
                </a:lnTo>
                <a:lnTo>
                  <a:pt x="0" y="20"/>
                </a:lnTo>
                <a:lnTo>
                  <a:pt x="1" y="14"/>
                </a:lnTo>
                <a:lnTo>
                  <a:pt x="3" y="9"/>
                </a:lnTo>
                <a:lnTo>
                  <a:pt x="7" y="5"/>
                </a:lnTo>
                <a:lnTo>
                  <a:pt x="13" y="2"/>
                </a:lnTo>
                <a:lnTo>
                  <a:pt x="19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8" name="文字方塊 729"/>
          <p:cNvSpPr txBox="1"/>
          <p:nvPr/>
        </p:nvSpPr>
        <p:spPr>
          <a:xfrm>
            <a:off x="4697064" y="4303429"/>
            <a:ext cx="971741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/>
              <a:t>DySER</a:t>
            </a:r>
            <a:endParaRPr lang="zh-TW" altLang="en-US" sz="2400" dirty="0"/>
          </a:p>
        </p:txBody>
      </p:sp>
      <p:sp>
        <p:nvSpPr>
          <p:cNvPr id="528" name="Rounded Rectangle 527"/>
          <p:cNvSpPr/>
          <p:nvPr/>
        </p:nvSpPr>
        <p:spPr>
          <a:xfrm>
            <a:off x="1170303" y="4904062"/>
            <a:ext cx="6819901" cy="1670857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Circuit-switched array </a:t>
            </a:r>
            <a:r>
              <a:rPr lang="en-US" sz="2800" dirty="0"/>
              <a:t>of </a:t>
            </a:r>
            <a:r>
              <a:rPr lang="en-US" sz="2800" dirty="0" smtClean="0"/>
              <a:t>functional units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Integrated to processor pipeline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Dynamically creates specialized </a:t>
            </a:r>
            <a:r>
              <a:rPr lang="en-US" sz="2800" dirty="0" err="1" smtClean="0"/>
              <a:t>datapath</a:t>
            </a:r>
            <a:endParaRPr lang="en-US" sz="2800" dirty="0" smtClean="0"/>
          </a:p>
        </p:txBody>
      </p:sp>
      <p:grpSp>
        <p:nvGrpSpPr>
          <p:cNvPr id="4" name="Group 530"/>
          <p:cNvGrpSpPr/>
          <p:nvPr/>
        </p:nvGrpSpPr>
        <p:grpSpPr>
          <a:xfrm>
            <a:off x="568126" y="1031294"/>
            <a:ext cx="8575874" cy="3816648"/>
            <a:chOff x="304800" y="1066800"/>
            <a:chExt cx="8575874" cy="3816648"/>
          </a:xfrm>
        </p:grpSpPr>
        <p:sp>
          <p:nvSpPr>
            <p:cNvPr id="49" name="AutoShape 5"/>
            <p:cNvSpPr>
              <a:spLocks noChangeAspect="1" noChangeArrowheads="1" noTextEdit="1"/>
            </p:cNvSpPr>
            <p:nvPr/>
          </p:nvSpPr>
          <p:spPr bwMode="auto">
            <a:xfrm>
              <a:off x="304800" y="1282824"/>
              <a:ext cx="8334194" cy="3600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6" name="Rectangle 119"/>
            <p:cNvSpPr>
              <a:spLocks noChangeArrowheads="1"/>
            </p:cNvSpPr>
            <p:nvPr/>
          </p:nvSpPr>
          <p:spPr bwMode="auto">
            <a:xfrm>
              <a:off x="6900705" y="2859027"/>
              <a:ext cx="669845" cy="102378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/>
            </a:p>
          </p:txBody>
        </p:sp>
        <p:sp>
          <p:nvSpPr>
            <p:cNvPr id="157" name="Line 120"/>
            <p:cNvSpPr>
              <a:spLocks noChangeShapeType="1"/>
            </p:cNvSpPr>
            <p:nvPr/>
          </p:nvSpPr>
          <p:spPr bwMode="auto">
            <a:xfrm flipH="1">
              <a:off x="6900705" y="3882815"/>
              <a:ext cx="669845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8" name="Line 121"/>
            <p:cNvSpPr>
              <a:spLocks noChangeShapeType="1"/>
            </p:cNvSpPr>
            <p:nvPr/>
          </p:nvSpPr>
          <p:spPr bwMode="auto">
            <a:xfrm flipV="1">
              <a:off x="6900705" y="2859027"/>
              <a:ext cx="1654" cy="1023788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9" name="Line 122"/>
            <p:cNvSpPr>
              <a:spLocks noChangeShapeType="1"/>
            </p:cNvSpPr>
            <p:nvPr/>
          </p:nvSpPr>
          <p:spPr bwMode="auto">
            <a:xfrm>
              <a:off x="6900705" y="2859027"/>
              <a:ext cx="669845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0" name="Line 123"/>
            <p:cNvSpPr>
              <a:spLocks noChangeShapeType="1"/>
            </p:cNvSpPr>
            <p:nvPr/>
          </p:nvSpPr>
          <p:spPr bwMode="auto">
            <a:xfrm>
              <a:off x="7570550" y="2859027"/>
              <a:ext cx="1654" cy="1023788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1" name="Line 124"/>
            <p:cNvSpPr>
              <a:spLocks noChangeShapeType="1"/>
            </p:cNvSpPr>
            <p:nvPr/>
          </p:nvSpPr>
          <p:spPr bwMode="auto">
            <a:xfrm>
              <a:off x="3118149" y="1937784"/>
              <a:ext cx="5199981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2" name="Freeform 125"/>
            <p:cNvSpPr>
              <a:spLocks/>
            </p:cNvSpPr>
            <p:nvPr/>
          </p:nvSpPr>
          <p:spPr bwMode="auto">
            <a:xfrm>
              <a:off x="8299936" y="1901397"/>
              <a:ext cx="64504" cy="711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9"/>
                </a:cxn>
                <a:cxn ang="0">
                  <a:pos x="39" y="22"/>
                </a:cxn>
                <a:cxn ang="0">
                  <a:pos x="11" y="34"/>
                </a:cxn>
                <a:cxn ang="0">
                  <a:pos x="0" y="43"/>
                </a:cxn>
                <a:cxn ang="0">
                  <a:pos x="8" y="22"/>
                </a:cxn>
                <a:cxn ang="0">
                  <a:pos x="0" y="0"/>
                </a:cxn>
              </a:cxnLst>
              <a:rect l="0" t="0" r="r" b="b"/>
              <a:pathLst>
                <a:path w="39" h="43">
                  <a:moveTo>
                    <a:pt x="0" y="0"/>
                  </a:moveTo>
                  <a:lnTo>
                    <a:pt x="11" y="9"/>
                  </a:lnTo>
                  <a:lnTo>
                    <a:pt x="39" y="22"/>
                  </a:lnTo>
                  <a:lnTo>
                    <a:pt x="11" y="34"/>
                  </a:lnTo>
                  <a:lnTo>
                    <a:pt x="0" y="43"/>
                  </a:lnTo>
                  <a:lnTo>
                    <a:pt x="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6" name="Line 226"/>
            <p:cNvSpPr>
              <a:spLocks noChangeShapeType="1"/>
            </p:cNvSpPr>
            <p:nvPr/>
          </p:nvSpPr>
          <p:spPr bwMode="auto">
            <a:xfrm>
              <a:off x="6492183" y="3585106"/>
              <a:ext cx="350635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7" name="Freeform 227"/>
            <p:cNvSpPr>
              <a:spLocks/>
            </p:cNvSpPr>
            <p:nvPr/>
          </p:nvSpPr>
          <p:spPr bwMode="auto">
            <a:xfrm>
              <a:off x="6826278" y="3548720"/>
              <a:ext cx="62850" cy="694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11"/>
                </a:cxn>
                <a:cxn ang="0">
                  <a:pos x="38" y="22"/>
                </a:cxn>
                <a:cxn ang="0">
                  <a:pos x="18" y="31"/>
                </a:cxn>
                <a:cxn ang="0">
                  <a:pos x="0" y="42"/>
                </a:cxn>
                <a:cxn ang="0">
                  <a:pos x="7" y="22"/>
                </a:cxn>
                <a:cxn ang="0">
                  <a:pos x="0" y="0"/>
                </a:cxn>
              </a:cxnLst>
              <a:rect l="0" t="0" r="r" b="b"/>
              <a:pathLst>
                <a:path w="38" h="42">
                  <a:moveTo>
                    <a:pt x="0" y="0"/>
                  </a:moveTo>
                  <a:lnTo>
                    <a:pt x="18" y="11"/>
                  </a:lnTo>
                  <a:lnTo>
                    <a:pt x="38" y="22"/>
                  </a:lnTo>
                  <a:lnTo>
                    <a:pt x="18" y="31"/>
                  </a:lnTo>
                  <a:lnTo>
                    <a:pt x="0" y="42"/>
                  </a:lnTo>
                  <a:lnTo>
                    <a:pt x="7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0" name="Rectangle 280"/>
            <p:cNvSpPr>
              <a:spLocks noChangeArrowheads="1"/>
            </p:cNvSpPr>
            <p:nvPr/>
          </p:nvSpPr>
          <p:spPr bwMode="auto">
            <a:xfrm>
              <a:off x="1252507" y="2551395"/>
              <a:ext cx="711193" cy="60368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1" name="Line 281"/>
            <p:cNvSpPr>
              <a:spLocks noChangeShapeType="1"/>
            </p:cNvSpPr>
            <p:nvPr/>
          </p:nvSpPr>
          <p:spPr bwMode="auto">
            <a:xfrm flipH="1">
              <a:off x="1252507" y="3155082"/>
              <a:ext cx="711193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2" name="Line 282"/>
            <p:cNvSpPr>
              <a:spLocks noChangeShapeType="1"/>
            </p:cNvSpPr>
            <p:nvPr/>
          </p:nvSpPr>
          <p:spPr bwMode="auto">
            <a:xfrm flipV="1">
              <a:off x="1252507" y="2551395"/>
              <a:ext cx="1654" cy="603688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3" name="Line 283"/>
            <p:cNvSpPr>
              <a:spLocks noChangeShapeType="1"/>
            </p:cNvSpPr>
            <p:nvPr/>
          </p:nvSpPr>
          <p:spPr bwMode="auto">
            <a:xfrm>
              <a:off x="1252507" y="2551395"/>
              <a:ext cx="711193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4" name="Line 284"/>
            <p:cNvSpPr>
              <a:spLocks noChangeShapeType="1"/>
            </p:cNvSpPr>
            <p:nvPr/>
          </p:nvSpPr>
          <p:spPr bwMode="auto">
            <a:xfrm>
              <a:off x="1963700" y="2551395"/>
              <a:ext cx="1654" cy="603688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5" name="Rectangle 285"/>
            <p:cNvSpPr>
              <a:spLocks noChangeArrowheads="1"/>
            </p:cNvSpPr>
            <p:nvPr/>
          </p:nvSpPr>
          <p:spPr bwMode="auto">
            <a:xfrm>
              <a:off x="1252507" y="1843509"/>
              <a:ext cx="711193" cy="60368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6" name="Line 286"/>
            <p:cNvSpPr>
              <a:spLocks noChangeShapeType="1"/>
            </p:cNvSpPr>
            <p:nvPr/>
          </p:nvSpPr>
          <p:spPr bwMode="auto">
            <a:xfrm flipH="1">
              <a:off x="1252507" y="2447197"/>
              <a:ext cx="711193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7" name="Line 287"/>
            <p:cNvSpPr>
              <a:spLocks noChangeShapeType="1"/>
            </p:cNvSpPr>
            <p:nvPr/>
          </p:nvSpPr>
          <p:spPr bwMode="auto">
            <a:xfrm flipV="1">
              <a:off x="1252507" y="1843509"/>
              <a:ext cx="1654" cy="603688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8" name="Line 288"/>
            <p:cNvSpPr>
              <a:spLocks noChangeShapeType="1"/>
            </p:cNvSpPr>
            <p:nvPr/>
          </p:nvSpPr>
          <p:spPr bwMode="auto">
            <a:xfrm>
              <a:off x="1252507" y="1843509"/>
              <a:ext cx="711193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9" name="Line 289"/>
            <p:cNvSpPr>
              <a:spLocks noChangeShapeType="1"/>
            </p:cNvSpPr>
            <p:nvPr/>
          </p:nvSpPr>
          <p:spPr bwMode="auto">
            <a:xfrm>
              <a:off x="1963700" y="1843509"/>
              <a:ext cx="1654" cy="603688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0" name="Rectangle 290"/>
            <p:cNvSpPr>
              <a:spLocks noChangeArrowheads="1"/>
            </p:cNvSpPr>
            <p:nvPr/>
          </p:nvSpPr>
          <p:spPr bwMode="auto">
            <a:xfrm>
              <a:off x="387497" y="1818700"/>
              <a:ext cx="669845" cy="102048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1" name="Line 291"/>
            <p:cNvSpPr>
              <a:spLocks noChangeShapeType="1"/>
            </p:cNvSpPr>
            <p:nvPr/>
          </p:nvSpPr>
          <p:spPr bwMode="auto">
            <a:xfrm flipH="1">
              <a:off x="387497" y="2839180"/>
              <a:ext cx="669845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2" name="Line 292"/>
            <p:cNvSpPr>
              <a:spLocks noChangeShapeType="1"/>
            </p:cNvSpPr>
            <p:nvPr/>
          </p:nvSpPr>
          <p:spPr bwMode="auto">
            <a:xfrm flipV="1">
              <a:off x="387497" y="1818700"/>
              <a:ext cx="1654" cy="1020480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3" name="Line 293"/>
            <p:cNvSpPr>
              <a:spLocks noChangeShapeType="1"/>
            </p:cNvSpPr>
            <p:nvPr/>
          </p:nvSpPr>
          <p:spPr bwMode="auto">
            <a:xfrm>
              <a:off x="387497" y="1818700"/>
              <a:ext cx="669845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4" name="Line 294"/>
            <p:cNvSpPr>
              <a:spLocks noChangeShapeType="1"/>
            </p:cNvSpPr>
            <p:nvPr/>
          </p:nvSpPr>
          <p:spPr bwMode="auto">
            <a:xfrm>
              <a:off x="1057342" y="1818700"/>
              <a:ext cx="1654" cy="1020480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84" name="Rectangle 470"/>
            <p:cNvSpPr>
              <a:spLocks noChangeArrowheads="1"/>
            </p:cNvSpPr>
            <p:nvPr/>
          </p:nvSpPr>
          <p:spPr bwMode="auto">
            <a:xfrm>
              <a:off x="2183674" y="1843509"/>
              <a:ext cx="926205" cy="60203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85" name="Line 471"/>
            <p:cNvSpPr>
              <a:spLocks noChangeShapeType="1"/>
            </p:cNvSpPr>
            <p:nvPr/>
          </p:nvSpPr>
          <p:spPr bwMode="auto">
            <a:xfrm flipH="1">
              <a:off x="2183674" y="2445543"/>
              <a:ext cx="926205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86" name="Line 472"/>
            <p:cNvSpPr>
              <a:spLocks noChangeShapeType="1"/>
            </p:cNvSpPr>
            <p:nvPr/>
          </p:nvSpPr>
          <p:spPr bwMode="auto">
            <a:xfrm flipV="1">
              <a:off x="2183674" y="1843509"/>
              <a:ext cx="1654" cy="60203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87" name="Line 473"/>
            <p:cNvSpPr>
              <a:spLocks noChangeShapeType="1"/>
            </p:cNvSpPr>
            <p:nvPr/>
          </p:nvSpPr>
          <p:spPr bwMode="auto">
            <a:xfrm>
              <a:off x="2183674" y="1843509"/>
              <a:ext cx="926205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88" name="Line 474"/>
            <p:cNvSpPr>
              <a:spLocks noChangeShapeType="1"/>
            </p:cNvSpPr>
            <p:nvPr/>
          </p:nvSpPr>
          <p:spPr bwMode="auto">
            <a:xfrm>
              <a:off x="3109879" y="1843509"/>
              <a:ext cx="1654" cy="60203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80" name="Line 590"/>
            <p:cNvSpPr>
              <a:spLocks noChangeShapeType="1"/>
            </p:cNvSpPr>
            <p:nvPr/>
          </p:nvSpPr>
          <p:spPr bwMode="auto">
            <a:xfrm>
              <a:off x="1143347" y="1292748"/>
              <a:ext cx="1654" cy="416792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81" name="Line 591"/>
            <p:cNvSpPr>
              <a:spLocks noChangeShapeType="1"/>
            </p:cNvSpPr>
            <p:nvPr/>
          </p:nvSpPr>
          <p:spPr bwMode="auto">
            <a:xfrm>
              <a:off x="2044743" y="1292748"/>
              <a:ext cx="1654" cy="416792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82" name="Line 592"/>
            <p:cNvSpPr>
              <a:spLocks noChangeShapeType="1"/>
            </p:cNvSpPr>
            <p:nvPr/>
          </p:nvSpPr>
          <p:spPr bwMode="auto">
            <a:xfrm>
              <a:off x="6779968" y="1292748"/>
              <a:ext cx="1654" cy="416792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83" name="Line 593"/>
            <p:cNvSpPr>
              <a:spLocks noChangeShapeType="1"/>
            </p:cNvSpPr>
            <p:nvPr/>
          </p:nvSpPr>
          <p:spPr bwMode="auto">
            <a:xfrm>
              <a:off x="7585436" y="1292748"/>
              <a:ext cx="1654" cy="416792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84" name="Rectangle 594"/>
            <p:cNvSpPr>
              <a:spLocks noChangeArrowheads="1"/>
            </p:cNvSpPr>
            <p:nvPr/>
          </p:nvSpPr>
          <p:spPr bwMode="auto">
            <a:xfrm>
              <a:off x="314724" y="1434987"/>
              <a:ext cx="8190301" cy="74427"/>
            </a:xfrm>
            <a:prstGeom prst="rect">
              <a:avLst/>
            </a:prstGeom>
            <a:solidFill>
              <a:srgbClr val="999999"/>
            </a:solidFill>
            <a:ln w="0">
              <a:solidFill>
                <a:srgbClr val="9999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85" name="Line 595"/>
            <p:cNvSpPr>
              <a:spLocks noChangeShapeType="1"/>
            </p:cNvSpPr>
            <p:nvPr/>
          </p:nvSpPr>
          <p:spPr bwMode="auto">
            <a:xfrm flipH="1">
              <a:off x="314724" y="1509414"/>
              <a:ext cx="8190301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86" name="Line 596"/>
            <p:cNvSpPr>
              <a:spLocks noChangeShapeType="1"/>
            </p:cNvSpPr>
            <p:nvPr/>
          </p:nvSpPr>
          <p:spPr bwMode="auto">
            <a:xfrm flipV="1">
              <a:off x="314724" y="1434987"/>
              <a:ext cx="1654" cy="74427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87" name="Line 597"/>
            <p:cNvSpPr>
              <a:spLocks noChangeShapeType="1"/>
            </p:cNvSpPr>
            <p:nvPr/>
          </p:nvSpPr>
          <p:spPr bwMode="auto">
            <a:xfrm>
              <a:off x="314724" y="1434987"/>
              <a:ext cx="8190301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88" name="Line 598"/>
            <p:cNvSpPr>
              <a:spLocks noChangeShapeType="1"/>
            </p:cNvSpPr>
            <p:nvPr/>
          </p:nvSpPr>
          <p:spPr bwMode="auto">
            <a:xfrm>
              <a:off x="8505025" y="1434987"/>
              <a:ext cx="1654" cy="74427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89" name="Freeform 599"/>
            <p:cNvSpPr>
              <a:spLocks/>
            </p:cNvSpPr>
            <p:nvPr/>
          </p:nvSpPr>
          <p:spPr bwMode="auto">
            <a:xfrm>
              <a:off x="8481870" y="1365521"/>
              <a:ext cx="137277" cy="2083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3" y="63"/>
                </a:cxn>
                <a:cxn ang="0">
                  <a:pos x="0" y="126"/>
                </a:cxn>
                <a:cxn ang="0">
                  <a:pos x="0" y="0"/>
                </a:cxn>
              </a:cxnLst>
              <a:rect l="0" t="0" r="r" b="b"/>
              <a:pathLst>
                <a:path w="83" h="126">
                  <a:moveTo>
                    <a:pt x="0" y="0"/>
                  </a:moveTo>
                  <a:lnTo>
                    <a:pt x="83" y="63"/>
                  </a:lnTo>
                  <a:lnTo>
                    <a:pt x="0" y="1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 w="0">
              <a:solidFill>
                <a:srgbClr val="9999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90" name="Line 600"/>
            <p:cNvSpPr>
              <a:spLocks noChangeShapeType="1"/>
            </p:cNvSpPr>
            <p:nvPr/>
          </p:nvSpPr>
          <p:spPr bwMode="auto">
            <a:xfrm>
              <a:off x="8481870" y="1516030"/>
              <a:ext cx="1654" cy="57888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91" name="Line 601"/>
            <p:cNvSpPr>
              <a:spLocks noChangeShapeType="1"/>
            </p:cNvSpPr>
            <p:nvPr/>
          </p:nvSpPr>
          <p:spPr bwMode="auto">
            <a:xfrm flipV="1">
              <a:off x="8481870" y="1469719"/>
              <a:ext cx="137277" cy="104198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92" name="Line 602"/>
            <p:cNvSpPr>
              <a:spLocks noChangeShapeType="1"/>
            </p:cNvSpPr>
            <p:nvPr/>
          </p:nvSpPr>
          <p:spPr bwMode="auto">
            <a:xfrm flipH="1" flipV="1">
              <a:off x="8481870" y="1365521"/>
              <a:ext cx="137277" cy="104198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93" name="Line 603"/>
            <p:cNvSpPr>
              <a:spLocks noChangeShapeType="1"/>
            </p:cNvSpPr>
            <p:nvPr/>
          </p:nvSpPr>
          <p:spPr bwMode="auto">
            <a:xfrm>
              <a:off x="8481870" y="1365521"/>
              <a:ext cx="1654" cy="59542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94" name="Line 604"/>
            <p:cNvSpPr>
              <a:spLocks noChangeShapeType="1"/>
            </p:cNvSpPr>
            <p:nvPr/>
          </p:nvSpPr>
          <p:spPr bwMode="auto">
            <a:xfrm>
              <a:off x="1057342" y="2162720"/>
              <a:ext cx="168702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95" name="Freeform 605"/>
            <p:cNvSpPr>
              <a:spLocks/>
            </p:cNvSpPr>
            <p:nvPr/>
          </p:nvSpPr>
          <p:spPr bwMode="auto">
            <a:xfrm>
              <a:off x="1209504" y="2126333"/>
              <a:ext cx="62850" cy="711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9"/>
                </a:cxn>
                <a:cxn ang="0">
                  <a:pos x="38" y="22"/>
                </a:cxn>
                <a:cxn ang="0">
                  <a:pos x="10" y="34"/>
                </a:cxn>
                <a:cxn ang="0">
                  <a:pos x="0" y="43"/>
                </a:cxn>
                <a:cxn ang="0">
                  <a:pos x="7" y="22"/>
                </a:cxn>
                <a:cxn ang="0">
                  <a:pos x="0" y="0"/>
                </a:cxn>
              </a:cxnLst>
              <a:rect l="0" t="0" r="r" b="b"/>
              <a:pathLst>
                <a:path w="38" h="43">
                  <a:moveTo>
                    <a:pt x="0" y="0"/>
                  </a:moveTo>
                  <a:lnTo>
                    <a:pt x="10" y="9"/>
                  </a:lnTo>
                  <a:lnTo>
                    <a:pt x="38" y="22"/>
                  </a:lnTo>
                  <a:lnTo>
                    <a:pt x="10" y="34"/>
                  </a:lnTo>
                  <a:lnTo>
                    <a:pt x="0" y="43"/>
                  </a:lnTo>
                  <a:lnTo>
                    <a:pt x="7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96" name="Line 606"/>
            <p:cNvSpPr>
              <a:spLocks noChangeShapeType="1"/>
            </p:cNvSpPr>
            <p:nvPr/>
          </p:nvSpPr>
          <p:spPr bwMode="auto">
            <a:xfrm>
              <a:off x="1973624" y="2162720"/>
              <a:ext cx="172010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97" name="Freeform 607"/>
            <p:cNvSpPr>
              <a:spLocks/>
            </p:cNvSpPr>
            <p:nvPr/>
          </p:nvSpPr>
          <p:spPr bwMode="auto">
            <a:xfrm>
              <a:off x="2125786" y="2126333"/>
              <a:ext cx="62850" cy="711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12"/>
                </a:cxn>
                <a:cxn ang="0">
                  <a:pos x="38" y="22"/>
                </a:cxn>
                <a:cxn ang="0">
                  <a:pos x="18" y="31"/>
                </a:cxn>
                <a:cxn ang="0">
                  <a:pos x="0" y="43"/>
                </a:cxn>
                <a:cxn ang="0">
                  <a:pos x="8" y="22"/>
                </a:cxn>
                <a:cxn ang="0">
                  <a:pos x="0" y="0"/>
                </a:cxn>
              </a:cxnLst>
              <a:rect l="0" t="0" r="r" b="b"/>
              <a:pathLst>
                <a:path w="38" h="43">
                  <a:moveTo>
                    <a:pt x="0" y="0"/>
                  </a:moveTo>
                  <a:lnTo>
                    <a:pt x="18" y="12"/>
                  </a:lnTo>
                  <a:lnTo>
                    <a:pt x="38" y="22"/>
                  </a:lnTo>
                  <a:lnTo>
                    <a:pt x="18" y="31"/>
                  </a:lnTo>
                  <a:lnTo>
                    <a:pt x="0" y="43"/>
                  </a:lnTo>
                  <a:lnTo>
                    <a:pt x="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98" name="Line 608"/>
            <p:cNvSpPr>
              <a:spLocks noChangeShapeType="1"/>
            </p:cNvSpPr>
            <p:nvPr/>
          </p:nvSpPr>
          <p:spPr bwMode="auto">
            <a:xfrm>
              <a:off x="1976932" y="2925185"/>
              <a:ext cx="1336382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0" name="Line 611"/>
            <p:cNvSpPr>
              <a:spLocks noChangeShapeType="1"/>
            </p:cNvSpPr>
            <p:nvPr/>
          </p:nvSpPr>
          <p:spPr bwMode="auto">
            <a:xfrm flipV="1">
              <a:off x="2074514" y="2283457"/>
              <a:ext cx="1654" cy="641728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1" name="Line 612"/>
            <p:cNvSpPr>
              <a:spLocks noChangeShapeType="1"/>
            </p:cNvSpPr>
            <p:nvPr/>
          </p:nvSpPr>
          <p:spPr bwMode="auto">
            <a:xfrm>
              <a:off x="2074514" y="2283457"/>
              <a:ext cx="84351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2" name="Freeform 613"/>
            <p:cNvSpPr>
              <a:spLocks/>
            </p:cNvSpPr>
            <p:nvPr/>
          </p:nvSpPr>
          <p:spPr bwMode="auto">
            <a:xfrm>
              <a:off x="2140671" y="2248724"/>
              <a:ext cx="62850" cy="678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10"/>
                </a:cxn>
                <a:cxn ang="0">
                  <a:pos x="38" y="21"/>
                </a:cxn>
                <a:cxn ang="0">
                  <a:pos x="17" y="30"/>
                </a:cxn>
                <a:cxn ang="0">
                  <a:pos x="0" y="41"/>
                </a:cxn>
                <a:cxn ang="0">
                  <a:pos x="8" y="21"/>
                </a:cxn>
                <a:cxn ang="0">
                  <a:pos x="0" y="0"/>
                </a:cxn>
              </a:cxnLst>
              <a:rect l="0" t="0" r="r" b="b"/>
              <a:pathLst>
                <a:path w="38" h="41">
                  <a:moveTo>
                    <a:pt x="0" y="0"/>
                  </a:moveTo>
                  <a:lnTo>
                    <a:pt x="17" y="10"/>
                  </a:lnTo>
                  <a:lnTo>
                    <a:pt x="38" y="21"/>
                  </a:lnTo>
                  <a:lnTo>
                    <a:pt x="17" y="30"/>
                  </a:lnTo>
                  <a:lnTo>
                    <a:pt x="0" y="41"/>
                  </a:lnTo>
                  <a:lnTo>
                    <a:pt x="8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3" name="Line 614"/>
            <p:cNvSpPr>
              <a:spLocks noChangeShapeType="1"/>
            </p:cNvSpPr>
            <p:nvPr/>
          </p:nvSpPr>
          <p:spPr bwMode="auto">
            <a:xfrm>
              <a:off x="7153758" y="1937784"/>
              <a:ext cx="1654" cy="90470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4" name="Freeform 615"/>
            <p:cNvSpPr>
              <a:spLocks/>
            </p:cNvSpPr>
            <p:nvPr/>
          </p:nvSpPr>
          <p:spPr bwMode="auto">
            <a:xfrm>
              <a:off x="7120679" y="2820987"/>
              <a:ext cx="69465" cy="645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8"/>
                </a:cxn>
                <a:cxn ang="0">
                  <a:pos x="42" y="0"/>
                </a:cxn>
                <a:cxn ang="0">
                  <a:pos x="29" y="19"/>
                </a:cxn>
                <a:cxn ang="0">
                  <a:pos x="20" y="39"/>
                </a:cxn>
                <a:cxn ang="0">
                  <a:pos x="11" y="19"/>
                </a:cxn>
                <a:cxn ang="0">
                  <a:pos x="0" y="0"/>
                </a:cxn>
              </a:cxnLst>
              <a:rect l="0" t="0" r="r" b="b"/>
              <a:pathLst>
                <a:path w="42" h="39">
                  <a:moveTo>
                    <a:pt x="0" y="0"/>
                  </a:moveTo>
                  <a:lnTo>
                    <a:pt x="20" y="8"/>
                  </a:lnTo>
                  <a:lnTo>
                    <a:pt x="42" y="0"/>
                  </a:lnTo>
                  <a:lnTo>
                    <a:pt x="29" y="19"/>
                  </a:lnTo>
                  <a:lnTo>
                    <a:pt x="20" y="39"/>
                  </a:lnTo>
                  <a:lnTo>
                    <a:pt x="11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5" name="Line 616"/>
            <p:cNvSpPr>
              <a:spLocks noChangeShapeType="1"/>
            </p:cNvSpPr>
            <p:nvPr/>
          </p:nvSpPr>
          <p:spPr bwMode="auto">
            <a:xfrm>
              <a:off x="7190144" y="3882815"/>
              <a:ext cx="1654" cy="990709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6" name="Line 617"/>
            <p:cNvSpPr>
              <a:spLocks noChangeShapeType="1"/>
            </p:cNvSpPr>
            <p:nvPr/>
          </p:nvSpPr>
          <p:spPr bwMode="auto">
            <a:xfrm flipH="1">
              <a:off x="2969294" y="4873524"/>
              <a:ext cx="4220850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7" name="Line 618"/>
            <p:cNvSpPr>
              <a:spLocks noChangeShapeType="1"/>
            </p:cNvSpPr>
            <p:nvPr/>
          </p:nvSpPr>
          <p:spPr bwMode="auto">
            <a:xfrm flipV="1">
              <a:off x="2969294" y="3858006"/>
              <a:ext cx="1654" cy="1015518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8" name="Line 619"/>
            <p:cNvSpPr>
              <a:spLocks noChangeShapeType="1"/>
            </p:cNvSpPr>
            <p:nvPr/>
          </p:nvSpPr>
          <p:spPr bwMode="auto">
            <a:xfrm>
              <a:off x="2964332" y="3858006"/>
              <a:ext cx="387022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11" name="Line 622"/>
            <p:cNvSpPr>
              <a:spLocks noChangeShapeType="1"/>
            </p:cNvSpPr>
            <p:nvPr/>
          </p:nvSpPr>
          <p:spPr bwMode="auto">
            <a:xfrm>
              <a:off x="6649306" y="4020092"/>
              <a:ext cx="1710172" cy="1654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12" name="Freeform 623"/>
            <p:cNvSpPr>
              <a:spLocks/>
            </p:cNvSpPr>
            <p:nvPr/>
          </p:nvSpPr>
          <p:spPr bwMode="auto">
            <a:xfrm>
              <a:off x="8337977" y="3983705"/>
              <a:ext cx="62850" cy="711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12"/>
                </a:cxn>
                <a:cxn ang="0">
                  <a:pos x="38" y="22"/>
                </a:cxn>
                <a:cxn ang="0">
                  <a:pos x="19" y="31"/>
                </a:cxn>
                <a:cxn ang="0">
                  <a:pos x="0" y="43"/>
                </a:cxn>
                <a:cxn ang="0">
                  <a:pos x="8" y="22"/>
                </a:cxn>
                <a:cxn ang="0">
                  <a:pos x="0" y="0"/>
                </a:cxn>
              </a:cxnLst>
              <a:rect l="0" t="0" r="r" b="b"/>
              <a:pathLst>
                <a:path w="38" h="43">
                  <a:moveTo>
                    <a:pt x="0" y="0"/>
                  </a:moveTo>
                  <a:lnTo>
                    <a:pt x="19" y="12"/>
                  </a:lnTo>
                  <a:lnTo>
                    <a:pt x="38" y="22"/>
                  </a:lnTo>
                  <a:lnTo>
                    <a:pt x="19" y="31"/>
                  </a:lnTo>
                  <a:lnTo>
                    <a:pt x="0" y="43"/>
                  </a:lnTo>
                  <a:lnTo>
                    <a:pt x="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22" name="文字方塊 719"/>
            <p:cNvSpPr txBox="1"/>
            <p:nvPr/>
          </p:nvSpPr>
          <p:spPr>
            <a:xfrm>
              <a:off x="376808" y="1066800"/>
              <a:ext cx="8503866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Fetch      Decode    Execute                                                                          Memory  </a:t>
              </a:r>
              <a:r>
                <a:rPr lang="en-US" altLang="zh-TW" dirty="0" err="1" smtClean="0"/>
                <a:t>WriteBack</a:t>
              </a:r>
              <a:endParaRPr lang="zh-TW" altLang="en-US" dirty="0"/>
            </a:p>
          </p:txBody>
        </p:sp>
        <p:sp>
          <p:nvSpPr>
            <p:cNvPr id="523" name="文字方塊 721"/>
            <p:cNvSpPr txBox="1"/>
            <p:nvPr/>
          </p:nvSpPr>
          <p:spPr>
            <a:xfrm>
              <a:off x="6929536" y="3083024"/>
              <a:ext cx="588623" cy="5232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zh-TW" sz="2800" dirty="0" smtClean="0"/>
                <a:t>D$</a:t>
              </a:r>
              <a:endParaRPr lang="zh-TW" altLang="en-US" sz="2800" dirty="0"/>
            </a:p>
          </p:txBody>
        </p:sp>
        <p:sp>
          <p:nvSpPr>
            <p:cNvPr id="524" name="文字方塊 722"/>
            <p:cNvSpPr txBox="1"/>
            <p:nvPr/>
          </p:nvSpPr>
          <p:spPr>
            <a:xfrm>
              <a:off x="495696" y="2055748"/>
              <a:ext cx="457176" cy="5232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zh-TW" sz="2800" dirty="0" smtClean="0"/>
                <a:t>I$</a:t>
              </a:r>
              <a:endParaRPr lang="zh-TW" altLang="en-US" sz="2800" dirty="0"/>
            </a:p>
          </p:txBody>
        </p:sp>
        <p:sp>
          <p:nvSpPr>
            <p:cNvPr id="525" name="文字方塊 723"/>
            <p:cNvSpPr txBox="1"/>
            <p:nvPr/>
          </p:nvSpPr>
          <p:spPr>
            <a:xfrm>
              <a:off x="1188723" y="2570257"/>
              <a:ext cx="857863" cy="584775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 smtClean="0"/>
                <a:t>Register</a:t>
              </a:r>
            </a:p>
            <a:p>
              <a:pPr algn="ctr"/>
              <a:r>
                <a:rPr lang="en-US" altLang="zh-TW" sz="1600" dirty="0" smtClean="0"/>
                <a:t>File</a:t>
              </a:r>
              <a:endParaRPr lang="zh-TW" altLang="en-US" sz="1600" dirty="0"/>
            </a:p>
          </p:txBody>
        </p:sp>
        <p:sp>
          <p:nvSpPr>
            <p:cNvPr id="526" name="文字方塊 724"/>
            <p:cNvSpPr txBox="1"/>
            <p:nvPr/>
          </p:nvSpPr>
          <p:spPr>
            <a:xfrm>
              <a:off x="1188967" y="1952382"/>
              <a:ext cx="817724" cy="33855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 smtClean="0"/>
                <a:t>Decode</a:t>
              </a:r>
              <a:endParaRPr lang="zh-TW" altLang="en-US" sz="1600" dirty="0"/>
            </a:p>
          </p:txBody>
        </p:sp>
        <p:sp>
          <p:nvSpPr>
            <p:cNvPr id="527" name="文字方塊 725"/>
            <p:cNvSpPr txBox="1"/>
            <p:nvPr/>
          </p:nvSpPr>
          <p:spPr>
            <a:xfrm>
              <a:off x="2321024" y="1858888"/>
              <a:ext cx="619079" cy="584775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 smtClean="0"/>
                <a:t>Exec</a:t>
              </a:r>
            </a:p>
            <a:p>
              <a:pPr algn="ctr"/>
              <a:r>
                <a:rPr lang="en-US" altLang="zh-TW" sz="1600" dirty="0" smtClean="0"/>
                <a:t>Units</a:t>
              </a:r>
              <a:endParaRPr lang="zh-TW" altLang="en-US" sz="1600" dirty="0"/>
            </a:p>
          </p:txBody>
        </p:sp>
        <p:grpSp>
          <p:nvGrpSpPr>
            <p:cNvPr id="5" name="Group 529"/>
            <p:cNvGrpSpPr/>
            <p:nvPr/>
          </p:nvGrpSpPr>
          <p:grpSpPr>
            <a:xfrm>
              <a:off x="3276600" y="2895600"/>
              <a:ext cx="104199" cy="1002287"/>
              <a:chOff x="10174294" y="4907619"/>
              <a:chExt cx="104199" cy="1002287"/>
            </a:xfrm>
          </p:grpSpPr>
          <p:sp>
            <p:nvSpPr>
              <p:cNvPr id="499" name="Freeform 610"/>
              <p:cNvSpPr>
                <a:spLocks/>
              </p:cNvSpPr>
              <p:nvPr/>
            </p:nvSpPr>
            <p:spPr bwMode="auto">
              <a:xfrm>
                <a:off x="10174294" y="4907619"/>
                <a:ext cx="64504" cy="694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" y="12"/>
                  </a:cxn>
                  <a:cxn ang="0">
                    <a:pos x="39" y="21"/>
                  </a:cxn>
                  <a:cxn ang="0">
                    <a:pos x="19" y="30"/>
                  </a:cxn>
                  <a:cxn ang="0">
                    <a:pos x="0" y="42"/>
                  </a:cxn>
                  <a:cxn ang="0">
                    <a:pos x="8" y="21"/>
                  </a:cxn>
                  <a:cxn ang="0">
                    <a:pos x="0" y="0"/>
                  </a:cxn>
                </a:cxnLst>
                <a:rect l="0" t="0" r="r" b="b"/>
                <a:pathLst>
                  <a:path w="39" h="42">
                    <a:moveTo>
                      <a:pt x="0" y="0"/>
                    </a:moveTo>
                    <a:lnTo>
                      <a:pt x="19" y="12"/>
                    </a:lnTo>
                    <a:lnTo>
                      <a:pt x="39" y="21"/>
                    </a:lnTo>
                    <a:lnTo>
                      <a:pt x="19" y="30"/>
                    </a:lnTo>
                    <a:lnTo>
                      <a:pt x="0" y="42"/>
                    </a:lnTo>
                    <a:lnTo>
                      <a:pt x="8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509" name="Freeform 620"/>
              <p:cNvSpPr>
                <a:spLocks/>
              </p:cNvSpPr>
              <p:nvPr/>
            </p:nvSpPr>
            <p:spPr bwMode="auto">
              <a:xfrm>
                <a:off x="10215643" y="5838787"/>
                <a:ext cx="62850" cy="711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0"/>
                  </a:cxn>
                  <a:cxn ang="0">
                    <a:pos x="38" y="22"/>
                  </a:cxn>
                  <a:cxn ang="0">
                    <a:pos x="11" y="34"/>
                  </a:cxn>
                  <a:cxn ang="0">
                    <a:pos x="0" y="43"/>
                  </a:cxn>
                  <a:cxn ang="0">
                    <a:pos x="7" y="22"/>
                  </a:cxn>
                  <a:cxn ang="0">
                    <a:pos x="0" y="0"/>
                  </a:cxn>
                </a:cxnLst>
                <a:rect l="0" t="0" r="r" b="b"/>
                <a:pathLst>
                  <a:path w="38" h="43">
                    <a:moveTo>
                      <a:pt x="0" y="0"/>
                    </a:moveTo>
                    <a:lnTo>
                      <a:pt x="11" y="10"/>
                    </a:lnTo>
                    <a:lnTo>
                      <a:pt x="38" y="22"/>
                    </a:lnTo>
                    <a:lnTo>
                      <a:pt x="11" y="34"/>
                    </a:lnTo>
                    <a:lnTo>
                      <a:pt x="0" y="43"/>
                    </a:lnTo>
                    <a:lnTo>
                      <a:pt x="7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510" name="Line 621"/>
            <p:cNvSpPr>
              <a:spLocks noChangeShapeType="1"/>
            </p:cNvSpPr>
            <p:nvPr/>
          </p:nvSpPr>
          <p:spPr bwMode="auto">
            <a:xfrm>
              <a:off x="6629400" y="3581400"/>
              <a:ext cx="1654" cy="434986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pSp>
        <p:nvGrpSpPr>
          <p:cNvPr id="46" name="Group 565"/>
          <p:cNvGrpSpPr/>
          <p:nvPr/>
        </p:nvGrpSpPr>
        <p:grpSpPr>
          <a:xfrm>
            <a:off x="2221768" y="2889784"/>
            <a:ext cx="6484914" cy="1979219"/>
            <a:chOff x="1958442" y="2925290"/>
            <a:chExt cx="6484914" cy="1979219"/>
          </a:xfrm>
        </p:grpSpPr>
        <p:cxnSp>
          <p:nvCxnSpPr>
            <p:cNvPr id="544" name="Straight Connector 543"/>
            <p:cNvCxnSpPr/>
            <p:nvPr/>
          </p:nvCxnSpPr>
          <p:spPr>
            <a:xfrm>
              <a:off x="1958442" y="2925290"/>
              <a:ext cx="1461652" cy="1978"/>
            </a:xfrm>
            <a:prstGeom prst="line">
              <a:avLst/>
            </a:prstGeom>
            <a:ln w="76200">
              <a:solidFill>
                <a:srgbClr val="C0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Straight Connector 549"/>
            <p:cNvCxnSpPr/>
            <p:nvPr/>
          </p:nvCxnSpPr>
          <p:spPr>
            <a:xfrm flipV="1">
              <a:off x="6409709" y="3592286"/>
              <a:ext cx="673922" cy="1980"/>
            </a:xfrm>
            <a:prstGeom prst="line">
              <a:avLst/>
            </a:prstGeom>
            <a:ln w="76200">
              <a:solidFill>
                <a:srgbClr val="C0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Straight Connector 551"/>
            <p:cNvCxnSpPr/>
            <p:nvPr/>
          </p:nvCxnSpPr>
          <p:spPr>
            <a:xfrm flipV="1">
              <a:off x="2952010" y="3890812"/>
              <a:ext cx="479959" cy="5938"/>
            </a:xfrm>
            <a:prstGeom prst="line">
              <a:avLst/>
            </a:prstGeom>
            <a:ln w="76200">
              <a:solidFill>
                <a:srgbClr val="C0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/>
            <p:nvPr/>
          </p:nvCxnSpPr>
          <p:spPr>
            <a:xfrm>
              <a:off x="2931424" y="4857010"/>
              <a:ext cx="4264530" cy="16516"/>
            </a:xfrm>
            <a:prstGeom prst="line">
              <a:avLst/>
            </a:prstGeom>
            <a:ln w="762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Straight Connector 555"/>
            <p:cNvCxnSpPr/>
            <p:nvPr/>
          </p:nvCxnSpPr>
          <p:spPr>
            <a:xfrm rot="5400000" flipH="1" flipV="1">
              <a:off x="6658697" y="4384938"/>
              <a:ext cx="1021694" cy="17448"/>
            </a:xfrm>
            <a:prstGeom prst="line">
              <a:avLst/>
            </a:prstGeom>
            <a:ln w="762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Straight Connector 558"/>
            <p:cNvCxnSpPr>
              <a:endCxn id="508" idx="0"/>
            </p:cNvCxnSpPr>
            <p:nvPr/>
          </p:nvCxnSpPr>
          <p:spPr>
            <a:xfrm flipV="1">
              <a:off x="2962894" y="3858006"/>
              <a:ext cx="1438" cy="1028690"/>
            </a:xfrm>
            <a:prstGeom prst="line">
              <a:avLst/>
            </a:prstGeom>
            <a:ln w="762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Straight Connector 560"/>
            <p:cNvCxnSpPr/>
            <p:nvPr/>
          </p:nvCxnSpPr>
          <p:spPr>
            <a:xfrm>
              <a:off x="6645237" y="4007923"/>
              <a:ext cx="1798119" cy="17812"/>
            </a:xfrm>
            <a:prstGeom prst="line">
              <a:avLst/>
            </a:prstGeom>
            <a:ln w="76200">
              <a:solidFill>
                <a:srgbClr val="C0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4" name="Straight Connector 563"/>
            <p:cNvCxnSpPr/>
            <p:nvPr/>
          </p:nvCxnSpPr>
          <p:spPr>
            <a:xfrm rot="5400000" flipH="1" flipV="1">
              <a:off x="6422180" y="3829768"/>
              <a:ext cx="435845" cy="3593"/>
            </a:xfrm>
            <a:prstGeom prst="line">
              <a:avLst/>
            </a:prstGeom>
            <a:ln w="762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7" name="Freeform 566"/>
          <p:cNvSpPr/>
          <p:nvPr/>
        </p:nvSpPr>
        <p:spPr>
          <a:xfrm>
            <a:off x="4137158" y="2542342"/>
            <a:ext cx="997762" cy="1961803"/>
          </a:xfrm>
          <a:custGeom>
            <a:avLst/>
            <a:gdLst>
              <a:gd name="connsiteX0" fmla="*/ 232756 w 997762"/>
              <a:gd name="connsiteY0" fmla="*/ 0 h 1961803"/>
              <a:gd name="connsiteX1" fmla="*/ 665018 w 997762"/>
              <a:gd name="connsiteY1" fmla="*/ 415636 h 1961803"/>
              <a:gd name="connsiteX2" fmla="*/ 997527 w 997762"/>
              <a:gd name="connsiteY2" fmla="*/ 781396 h 1961803"/>
              <a:gd name="connsiteX3" fmla="*/ 615141 w 997762"/>
              <a:gd name="connsiteY3" fmla="*/ 1296785 h 1961803"/>
              <a:gd name="connsiteX4" fmla="*/ 0 w 997762"/>
              <a:gd name="connsiteY4" fmla="*/ 1961803 h 196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7762" h="1961803">
                <a:moveTo>
                  <a:pt x="232756" y="0"/>
                </a:moveTo>
                <a:cubicBezTo>
                  <a:pt x="385156" y="142701"/>
                  <a:pt x="537556" y="285403"/>
                  <a:pt x="665018" y="415636"/>
                </a:cubicBezTo>
                <a:cubicBezTo>
                  <a:pt x="792480" y="545869"/>
                  <a:pt x="1005840" y="634538"/>
                  <a:pt x="997527" y="781396"/>
                </a:cubicBezTo>
                <a:cubicBezTo>
                  <a:pt x="989214" y="928254"/>
                  <a:pt x="781396" y="1100051"/>
                  <a:pt x="615141" y="1296785"/>
                </a:cubicBezTo>
                <a:cubicBezTo>
                  <a:pt x="448887" y="1493520"/>
                  <a:pt x="224443" y="1727661"/>
                  <a:pt x="0" y="1961803"/>
                </a:cubicBezTo>
              </a:path>
            </a:pathLst>
          </a:custGeom>
          <a:noFill/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Freeform 567"/>
          <p:cNvSpPr/>
          <p:nvPr/>
        </p:nvSpPr>
        <p:spPr>
          <a:xfrm>
            <a:off x="4444368" y="2508867"/>
            <a:ext cx="1911928" cy="1823879"/>
          </a:xfrm>
          <a:custGeom>
            <a:avLst/>
            <a:gdLst>
              <a:gd name="connsiteX0" fmla="*/ 0 w 1911928"/>
              <a:gd name="connsiteY0" fmla="*/ 0 h 1823879"/>
              <a:gd name="connsiteX1" fmla="*/ 748146 w 1911928"/>
              <a:gd name="connsiteY1" fmla="*/ 764771 h 1823879"/>
              <a:gd name="connsiteX2" fmla="*/ 1479666 w 1911928"/>
              <a:gd name="connsiteY2" fmla="*/ 16626 h 1823879"/>
              <a:gd name="connsiteX3" fmla="*/ 1562793 w 1911928"/>
              <a:gd name="connsiteY3" fmla="*/ 864524 h 1823879"/>
              <a:gd name="connsiteX4" fmla="*/ 781397 w 1911928"/>
              <a:gd name="connsiteY4" fmla="*/ 1729047 h 1823879"/>
              <a:gd name="connsiteX5" fmla="*/ 1911928 w 1911928"/>
              <a:gd name="connsiteY5" fmla="*/ 1762298 h 182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1928" h="1823879">
                <a:moveTo>
                  <a:pt x="0" y="0"/>
                </a:moveTo>
                <a:cubicBezTo>
                  <a:pt x="250767" y="381000"/>
                  <a:pt x="501535" y="762000"/>
                  <a:pt x="748146" y="764771"/>
                </a:cubicBezTo>
                <a:cubicBezTo>
                  <a:pt x="994757" y="767542"/>
                  <a:pt x="1343892" y="1"/>
                  <a:pt x="1479666" y="16626"/>
                </a:cubicBezTo>
                <a:cubicBezTo>
                  <a:pt x="1615440" y="33251"/>
                  <a:pt x="1679171" y="579121"/>
                  <a:pt x="1562793" y="864524"/>
                </a:cubicBezTo>
                <a:cubicBezTo>
                  <a:pt x="1446415" y="1149927"/>
                  <a:pt x="723208" y="1579418"/>
                  <a:pt x="781397" y="1729047"/>
                </a:cubicBezTo>
                <a:cubicBezTo>
                  <a:pt x="839586" y="1878676"/>
                  <a:pt x="1375757" y="1820487"/>
                  <a:pt x="1911928" y="1762298"/>
                </a:cubicBezTo>
              </a:path>
            </a:pathLst>
          </a:custGeom>
          <a:noFill/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550"/>
          <p:cNvGrpSpPr/>
          <p:nvPr/>
        </p:nvGrpSpPr>
        <p:grpSpPr>
          <a:xfrm>
            <a:off x="967598" y="2807581"/>
            <a:ext cx="2594752" cy="558189"/>
            <a:chOff x="967598" y="2807581"/>
            <a:chExt cx="2594752" cy="558189"/>
          </a:xfrm>
        </p:grpSpPr>
        <p:cxnSp>
          <p:nvCxnSpPr>
            <p:cNvPr id="540" name="Straight Connector 539"/>
            <p:cNvCxnSpPr/>
            <p:nvPr/>
          </p:nvCxnSpPr>
          <p:spPr>
            <a:xfrm flipV="1">
              <a:off x="978794" y="3324022"/>
              <a:ext cx="2583556" cy="1878"/>
            </a:xfrm>
            <a:prstGeom prst="line">
              <a:avLst/>
            </a:prstGeom>
            <a:ln w="76200">
              <a:solidFill>
                <a:srgbClr val="C0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Straight Connector 547"/>
            <p:cNvCxnSpPr/>
            <p:nvPr/>
          </p:nvCxnSpPr>
          <p:spPr>
            <a:xfrm flipH="1" flipV="1">
              <a:off x="967598" y="2807581"/>
              <a:ext cx="5168" cy="558189"/>
            </a:xfrm>
            <a:prstGeom prst="line">
              <a:avLst/>
            </a:prstGeom>
            <a:ln w="762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9" name="Slide Number Placeholder 5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1F637F-BDBE-488B-835C-1D62DA3FD10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43" name="TextBox 542"/>
          <p:cNvSpPr txBox="1"/>
          <p:nvPr/>
        </p:nvSpPr>
        <p:spPr>
          <a:xfrm>
            <a:off x="6286290" y="405436"/>
            <a:ext cx="1703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[HPCA 2011]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20286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" grpId="0" build="allAtOnce" animBg="1"/>
      <p:bldP spid="567" grpId="0" animBg="1"/>
      <p:bldP spid="56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1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23.8|29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26.8|25|5.8|25.1|2.3|2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5|7.3|5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8|7.3|9.1|21.4|0.9|5.6|5.3|3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7|0.8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8|7.3|9.1|21.4|0.9|5.6|5.3|3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7|6.8|1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8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8.4|9.6|3.8|4.6|5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1|12.6|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.4|3.4|6.3|8|20.6|12|12.9|3|2.6|4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8.8|2.1|1.4|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2.4|5.6|9.2"/>
</p:tagLst>
</file>

<file path=ppt/theme/theme1.xml><?xml version="1.0" encoding="utf-8"?>
<a:theme xmlns:a="http://schemas.openxmlformats.org/drawingml/2006/main" name="prelim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8A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92727"/>
        </a:solidFill>
        <a:ln>
          <a:solidFill>
            <a:schemeClr val="accent2">
              <a:lumMod val="75000"/>
            </a:schemeClr>
          </a:solidFill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dyser+db-vertical(1)</Template>
  <TotalTime>6022</TotalTime>
  <Words>1596</Words>
  <Application>Microsoft Office PowerPoint</Application>
  <PresentationFormat>On-screen Show (4:3)</PresentationFormat>
  <Paragraphs>684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prelim</vt:lpstr>
      <vt:lpstr>Breaking SIMD Shackles with an Exposed Flexible Microarchitecture and the Access Execute PDG</vt:lpstr>
      <vt:lpstr>Motivation</vt:lpstr>
      <vt:lpstr>An Example</vt:lpstr>
      <vt:lpstr>SIMD Shackles: Its Interface to Compiler</vt:lpstr>
      <vt:lpstr>Our Solution Flexible Microarchitecture (DySER)</vt:lpstr>
      <vt:lpstr>Our Solution Flexible Microarchitecture (DySER)</vt:lpstr>
      <vt:lpstr>Executive Summary</vt:lpstr>
      <vt:lpstr>Outline</vt:lpstr>
      <vt:lpstr>DySER Overview</vt:lpstr>
      <vt:lpstr>Flexible Microarchitecture: Configurable Datapath</vt:lpstr>
      <vt:lpstr>Flexible Microarchitecture: Control Flow Mapping</vt:lpstr>
      <vt:lpstr>Flexible Microarchitecture: Decoupled Access/Execute Model</vt:lpstr>
      <vt:lpstr>Flexible Microarchitecture: Decoupled Access/Execute Model</vt:lpstr>
      <vt:lpstr>Flexible Microarchitecture: Flexible Vector Interface</vt:lpstr>
      <vt:lpstr>Outline</vt:lpstr>
      <vt:lpstr>Access Execute Program Dependence Graph (AEPDG)</vt:lpstr>
      <vt:lpstr>AEPDG and Flexible Interface</vt:lpstr>
      <vt:lpstr>AEPDG and Flexible Interface</vt:lpstr>
      <vt:lpstr>Outline</vt:lpstr>
      <vt:lpstr>Compilation Tasks</vt:lpstr>
      <vt:lpstr>Small loops</vt:lpstr>
      <vt:lpstr>Large Loops: Sub-graph Matching</vt:lpstr>
      <vt:lpstr>Loop Dependence</vt:lpstr>
      <vt:lpstr>Outline</vt:lpstr>
      <vt:lpstr>Evaluation Methodology</vt:lpstr>
      <vt:lpstr>SSE/AVX Vs. DySER</vt:lpstr>
      <vt:lpstr>Programmer Optimized vs. Compiler Optimized</vt:lpstr>
      <vt:lpstr>Conclusion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SIMD Shackles with an Exposed Flexible Microarchitecture and the Access Execute PDG</dc:title>
  <dc:creator>vmuser</dc:creator>
  <cp:lastModifiedBy>Venkat</cp:lastModifiedBy>
  <cp:revision>481</cp:revision>
  <cp:lastPrinted>2013-09-03T19:46:26Z</cp:lastPrinted>
  <dcterms:created xsi:type="dcterms:W3CDTF">2013-08-07T15:56:19Z</dcterms:created>
  <dcterms:modified xsi:type="dcterms:W3CDTF">2013-09-19T15:21:32Z</dcterms:modified>
</cp:coreProperties>
</file>