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notesSlides/notesSlide22.xml" ContentType="application/vnd.openxmlformats-officedocument.presentationml.notesSlide+xml"/>
  <Override PartName="/ppt/charts/chart3.xml" ContentType="application/vnd.openxmlformats-officedocument.drawingml.chart+xml"/>
  <Override PartName="/ppt/notesSlides/notesSlide23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318" r:id="rId3"/>
    <p:sldId id="258" r:id="rId4"/>
    <p:sldId id="317" r:id="rId5"/>
    <p:sldId id="297" r:id="rId6"/>
    <p:sldId id="309" r:id="rId7"/>
    <p:sldId id="282" r:id="rId8"/>
    <p:sldId id="302" r:id="rId9"/>
    <p:sldId id="279" r:id="rId10"/>
    <p:sldId id="260" r:id="rId11"/>
    <p:sldId id="304" r:id="rId12"/>
    <p:sldId id="303" r:id="rId13"/>
    <p:sldId id="299" r:id="rId14"/>
    <p:sldId id="285" r:id="rId15"/>
    <p:sldId id="305" r:id="rId16"/>
    <p:sldId id="286" r:id="rId17"/>
    <p:sldId id="287" r:id="rId18"/>
    <p:sldId id="298" r:id="rId19"/>
    <p:sldId id="289" r:id="rId20"/>
    <p:sldId id="314" r:id="rId21"/>
    <p:sldId id="307" r:id="rId22"/>
    <p:sldId id="308" r:id="rId23"/>
    <p:sldId id="267" r:id="rId24"/>
    <p:sldId id="268" r:id="rId25"/>
    <p:sldId id="31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10A"/>
    <a:srgbClr val="5EF50C"/>
    <a:srgbClr val="1DC4D0"/>
    <a:srgbClr val="EECC0C"/>
    <a:srgbClr val="BEBF11"/>
    <a:srgbClr val="CCFF66"/>
    <a:srgbClr val="FF75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05" autoAdjust="0"/>
    <p:restoredTop sz="91398" autoAdjust="0"/>
  </p:normalViewPr>
  <p:slideViewPr>
    <p:cSldViewPr snapToGrid="0" snapToObjects="1">
      <p:cViewPr>
        <p:scale>
          <a:sx n="63" d="100"/>
          <a:sy n="63" d="100"/>
        </p:scale>
        <p:origin x="-1616" y="-6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8" d="100"/>
          <a:sy n="108" d="100"/>
        </p:scale>
        <p:origin x="-398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ykim:Dropbox:DATA:workspace:HMC:splash2_motiva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ykim:Dropbox:DATA:workspace:HMC:synthetic_result_with_noc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ykim:Dropbox:DATA:workspace:HMC:synthetic_result_with_noc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raykim:Dropbox:DATA:workspace:HMC:splash2_result_FINAL.xlsx" TargetMode="External"/><Relationship Id="rId3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raykim:Dropbox:DATA:workspace:HMC:splash2_result_FINAL.xlsx" TargetMode="External"/><Relationship Id="rId3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442137590886"/>
          <c:y val="0.0584992791230565"/>
          <c:w val="0.699229160190457"/>
          <c:h val="0.608747305884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Sheet3!$E$8</c:f>
              <c:strCache>
                <c:ptCount val="1"/>
                <c:pt idx="0">
                  <c:v>Local DRAM BW/QPI _x000d_BW ratio</c:v>
                </c:pt>
              </c:strCache>
            </c:strRef>
          </c:tx>
          <c:invertIfNegative val="0"/>
          <c:cat>
            <c:strRef>
              <c:f>Sheet3!$F$7:$N$7</c:f>
              <c:strCache>
                <c:ptCount val="9"/>
                <c:pt idx="0">
                  <c:v>Radiosity</c:v>
                </c:pt>
                <c:pt idx="1">
                  <c:v>Raytrace</c:v>
                </c:pt>
                <c:pt idx="2">
                  <c:v>FMM</c:v>
                </c:pt>
                <c:pt idx="3">
                  <c:v>Cholesky</c:v>
                </c:pt>
                <c:pt idx="4">
                  <c:v>Barnes</c:v>
                </c:pt>
                <c:pt idx="5">
                  <c:v>LU</c:v>
                </c:pt>
                <c:pt idx="6">
                  <c:v>Radix</c:v>
                </c:pt>
                <c:pt idx="7">
                  <c:v>FFT</c:v>
                </c:pt>
                <c:pt idx="8">
                  <c:v>Ocean</c:v>
                </c:pt>
              </c:strCache>
            </c:strRef>
          </c:cat>
          <c:val>
            <c:numRef>
              <c:f>Sheet3!$F$8:$N$8</c:f>
              <c:numCache>
                <c:formatCode>General</c:formatCode>
                <c:ptCount val="9"/>
                <c:pt idx="0">
                  <c:v>0.8</c:v>
                </c:pt>
                <c:pt idx="1">
                  <c:v>0.84375</c:v>
                </c:pt>
                <c:pt idx="2">
                  <c:v>0.948275862068966</c:v>
                </c:pt>
                <c:pt idx="3">
                  <c:v>1.14864864864865</c:v>
                </c:pt>
                <c:pt idx="4">
                  <c:v>1.263020833333333</c:v>
                </c:pt>
                <c:pt idx="5">
                  <c:v>1.397590361445782</c:v>
                </c:pt>
                <c:pt idx="6">
                  <c:v>1.72880952380952</c:v>
                </c:pt>
                <c:pt idx="7">
                  <c:v>1.737693389592124</c:v>
                </c:pt>
                <c:pt idx="8">
                  <c:v>1.835561980484279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2127896776"/>
        <c:axId val="2127597288"/>
      </c:barChart>
      <c:catAx>
        <c:axId val="21278967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60000000" vert="horz"/>
          <a:lstStyle/>
          <a:p>
            <a:pPr>
              <a:defRPr sz="2000">
                <a:latin typeface="Arial"/>
                <a:cs typeface="Arial"/>
              </a:defRPr>
            </a:pPr>
            <a:endParaRPr lang="en-US"/>
          </a:p>
        </c:txPr>
        <c:crossAx val="2127597288"/>
        <c:crosses val="autoZero"/>
        <c:auto val="1"/>
        <c:lblAlgn val="ctr"/>
        <c:lblOffset val="100"/>
        <c:noMultiLvlLbl val="0"/>
      </c:catAx>
      <c:valAx>
        <c:axId val="212759728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>
                    <a:latin typeface="Arial"/>
                    <a:cs typeface="Arial"/>
                  </a:defRPr>
                </a:pPr>
                <a:r>
                  <a:rPr lang="en-US">
                    <a:latin typeface="Arial"/>
                    <a:cs typeface="Arial"/>
                  </a:rPr>
                  <a:t>Local DRAM</a:t>
                </a:r>
                <a:br>
                  <a:rPr lang="en-US">
                    <a:latin typeface="Arial"/>
                    <a:cs typeface="Arial"/>
                  </a:rPr>
                </a:br>
                <a:r>
                  <a:rPr lang="en-US">
                    <a:latin typeface="Arial"/>
                    <a:cs typeface="Arial"/>
                  </a:rPr>
                  <a:t>/QPI </a:t>
                </a:r>
                <a:br>
                  <a:rPr lang="en-US">
                    <a:latin typeface="Arial"/>
                    <a:cs typeface="Arial"/>
                  </a:rPr>
                </a:br>
                <a:r>
                  <a:rPr lang="en-US">
                    <a:latin typeface="Arial"/>
                    <a:cs typeface="Arial"/>
                  </a:rPr>
                  <a:t> bandwidth usage ratio</a:t>
                </a:r>
              </a:p>
            </c:rich>
          </c:tx>
          <c:layout>
            <c:manualLayout>
              <c:xMode val="edge"/>
              <c:yMode val="edge"/>
              <c:x val="0.00135329249317778"/>
              <c:y val="0.22979460597865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2000">
                <a:latin typeface="Arial"/>
                <a:cs typeface="Arial"/>
              </a:defRPr>
            </a:pPr>
            <a:endParaRPr lang="en-US"/>
          </a:p>
        </c:txPr>
        <c:crossAx val="2127896776"/>
        <c:crosses val="autoZero"/>
        <c:crossBetween val="between"/>
        <c:majorUnit val="0.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838818584986"/>
          <c:y val="0.15950217823114"/>
          <c:w val="0.681664048899571"/>
          <c:h val="0.645231140646361"/>
        </c:manualLayout>
      </c:layout>
      <c:scatterChart>
        <c:scatterStyle val="smoothMarker"/>
        <c:varyColors val="0"/>
        <c:ser>
          <c:idx val="3"/>
          <c:order val="0"/>
          <c:tx>
            <c:strRef>
              <c:f>'4-64'!$B$30</c:f>
              <c:strCache>
                <c:ptCount val="1"/>
                <c:pt idx="0">
                  <c:v>PCN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rgbClr val="FFFF00"/>
              </a:solidFill>
              <a:ln w="12700">
                <a:solidFill>
                  <a:schemeClr val="tx1"/>
                </a:solidFill>
                <a:round/>
              </a:ln>
              <a:effectLst/>
            </c:spPr>
          </c:marker>
          <c:xVal>
            <c:numRef>
              <c:f>'4-64'!$C$29:$AD$29</c:f>
              <c:numCache>
                <c:formatCode>General</c:formatCode>
                <c:ptCount val="28"/>
                <c:pt idx="0">
                  <c:v>5.76</c:v>
                </c:pt>
                <c:pt idx="1">
                  <c:v>8.64</c:v>
                </c:pt>
                <c:pt idx="2">
                  <c:v>11.52</c:v>
                </c:pt>
                <c:pt idx="3">
                  <c:v>20.16</c:v>
                </c:pt>
                <c:pt idx="4">
                  <c:v>28.8</c:v>
                </c:pt>
                <c:pt idx="5">
                  <c:v>37.44</c:v>
                </c:pt>
                <c:pt idx="6">
                  <c:v>46.08</c:v>
                </c:pt>
                <c:pt idx="7">
                  <c:v>54.72</c:v>
                </c:pt>
                <c:pt idx="8">
                  <c:v>63.36</c:v>
                </c:pt>
                <c:pt idx="9">
                  <c:v>72.0</c:v>
                </c:pt>
                <c:pt idx="10">
                  <c:v>80.64</c:v>
                </c:pt>
                <c:pt idx="11">
                  <c:v>89.28</c:v>
                </c:pt>
                <c:pt idx="12">
                  <c:v>97.92</c:v>
                </c:pt>
                <c:pt idx="13">
                  <c:v>106.56</c:v>
                </c:pt>
                <c:pt idx="14">
                  <c:v>115.2</c:v>
                </c:pt>
                <c:pt idx="15">
                  <c:v>123.84</c:v>
                </c:pt>
                <c:pt idx="16">
                  <c:v>132.48</c:v>
                </c:pt>
                <c:pt idx="17">
                  <c:v>141.12</c:v>
                </c:pt>
                <c:pt idx="18">
                  <c:v>149.76</c:v>
                </c:pt>
                <c:pt idx="19">
                  <c:v>158.4</c:v>
                </c:pt>
                <c:pt idx="20">
                  <c:v>167.04</c:v>
                </c:pt>
                <c:pt idx="21">
                  <c:v>175.68</c:v>
                </c:pt>
                <c:pt idx="22">
                  <c:v>184.32</c:v>
                </c:pt>
                <c:pt idx="23">
                  <c:v>192.96</c:v>
                </c:pt>
                <c:pt idx="24">
                  <c:v>201.6</c:v>
                </c:pt>
                <c:pt idx="25">
                  <c:v>210.24</c:v>
                </c:pt>
                <c:pt idx="26">
                  <c:v>218.88</c:v>
                </c:pt>
                <c:pt idx="27">
                  <c:v>227.52</c:v>
                </c:pt>
              </c:numCache>
            </c:numRef>
          </c:xVal>
          <c:yVal>
            <c:numRef>
              <c:f>'4-64'!$C$30:$AD$30</c:f>
              <c:numCache>
                <c:formatCode>General</c:formatCode>
                <c:ptCount val="28"/>
                <c:pt idx="0">
                  <c:v>60.1696</c:v>
                </c:pt>
                <c:pt idx="1">
                  <c:v>60.35167999999999</c:v>
                </c:pt>
                <c:pt idx="2">
                  <c:v>60.4676</c:v>
                </c:pt>
                <c:pt idx="3">
                  <c:v>61.16376</c:v>
                </c:pt>
                <c:pt idx="4">
                  <c:v>61.80352</c:v>
                </c:pt>
                <c:pt idx="5">
                  <c:v>62.75008</c:v>
                </c:pt>
                <c:pt idx="6">
                  <c:v>63.87952</c:v>
                </c:pt>
                <c:pt idx="7">
                  <c:v>65.48016</c:v>
                </c:pt>
                <c:pt idx="8">
                  <c:v>67.48608</c:v>
                </c:pt>
                <c:pt idx="9">
                  <c:v>71.47280000000001</c:v>
                </c:pt>
                <c:pt idx="10">
                  <c:v>77.80528</c:v>
                </c:pt>
                <c:pt idx="11">
                  <c:v>93.0664</c:v>
                </c:pt>
                <c:pt idx="12">
                  <c:v>208.3336</c:v>
                </c:pt>
                <c:pt idx="13">
                  <c:v>665.728</c:v>
                </c:pt>
                <c:pt idx="14">
                  <c:v>1203.44</c:v>
                </c:pt>
                <c:pt idx="15">
                  <c:v>1678.168</c:v>
                </c:pt>
                <c:pt idx="16">
                  <c:v>2124.704</c:v>
                </c:pt>
                <c:pt idx="17">
                  <c:v>2523.208</c:v>
                </c:pt>
                <c:pt idx="18">
                  <c:v>2845.816</c:v>
                </c:pt>
                <c:pt idx="19">
                  <c:v>3146.648</c:v>
                </c:pt>
                <c:pt idx="20">
                  <c:v>3428.752</c:v>
                </c:pt>
                <c:pt idx="21">
                  <c:v>3689.528</c:v>
                </c:pt>
                <c:pt idx="22">
                  <c:v>3867.48</c:v>
                </c:pt>
                <c:pt idx="23">
                  <c:v>4089.984</c:v>
                </c:pt>
                <c:pt idx="24">
                  <c:v>4268.736</c:v>
                </c:pt>
                <c:pt idx="25">
                  <c:v>4429.416</c:v>
                </c:pt>
                <c:pt idx="26">
                  <c:v>4585.376</c:v>
                </c:pt>
                <c:pt idx="27">
                  <c:v>4743.447999999999</c:v>
                </c:pt>
              </c:numCache>
            </c:numRef>
          </c:yVal>
          <c:smooth val="1"/>
        </c:ser>
        <c:ser>
          <c:idx val="4"/>
          <c:order val="1"/>
          <c:tx>
            <c:strRef>
              <c:f>'4-64'!$B$31</c:f>
              <c:strCache>
                <c:ptCount val="1"/>
                <c:pt idx="0">
                  <c:v>PCN+passthru</c:v>
                </c:pt>
              </c:strCache>
            </c:strRef>
          </c:tx>
          <c:spPr>
            <a:ln w="22225" cap="rnd">
              <a:solidFill>
                <a:srgbClr val="008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CCFF66"/>
              </a:solidFill>
              <a:ln w="12700">
                <a:solidFill>
                  <a:schemeClr val="tx1"/>
                </a:solidFill>
                <a:round/>
              </a:ln>
              <a:effectLst/>
            </c:spPr>
          </c:marker>
          <c:xVal>
            <c:numRef>
              <c:f>'4-64'!$C$29:$AD$29</c:f>
              <c:numCache>
                <c:formatCode>General</c:formatCode>
                <c:ptCount val="28"/>
                <c:pt idx="0">
                  <c:v>5.76</c:v>
                </c:pt>
                <c:pt idx="1">
                  <c:v>8.64</c:v>
                </c:pt>
                <c:pt idx="2">
                  <c:v>11.52</c:v>
                </c:pt>
                <c:pt idx="3">
                  <c:v>20.16</c:v>
                </c:pt>
                <c:pt idx="4">
                  <c:v>28.8</c:v>
                </c:pt>
                <c:pt idx="5">
                  <c:v>37.44</c:v>
                </c:pt>
                <c:pt idx="6">
                  <c:v>46.08</c:v>
                </c:pt>
                <c:pt idx="7">
                  <c:v>54.72</c:v>
                </c:pt>
                <c:pt idx="8">
                  <c:v>63.36</c:v>
                </c:pt>
                <c:pt idx="9">
                  <c:v>72.0</c:v>
                </c:pt>
                <c:pt idx="10">
                  <c:v>80.64</c:v>
                </c:pt>
                <c:pt idx="11">
                  <c:v>89.28</c:v>
                </c:pt>
                <c:pt idx="12">
                  <c:v>97.92</c:v>
                </c:pt>
                <c:pt idx="13">
                  <c:v>106.56</c:v>
                </c:pt>
                <c:pt idx="14">
                  <c:v>115.2</c:v>
                </c:pt>
                <c:pt idx="15">
                  <c:v>123.84</c:v>
                </c:pt>
                <c:pt idx="16">
                  <c:v>132.48</c:v>
                </c:pt>
                <c:pt idx="17">
                  <c:v>141.12</c:v>
                </c:pt>
                <c:pt idx="18">
                  <c:v>149.76</c:v>
                </c:pt>
                <c:pt idx="19">
                  <c:v>158.4</c:v>
                </c:pt>
                <c:pt idx="20">
                  <c:v>167.04</c:v>
                </c:pt>
                <c:pt idx="21">
                  <c:v>175.68</c:v>
                </c:pt>
                <c:pt idx="22">
                  <c:v>184.32</c:v>
                </c:pt>
                <c:pt idx="23">
                  <c:v>192.96</c:v>
                </c:pt>
                <c:pt idx="24">
                  <c:v>201.6</c:v>
                </c:pt>
                <c:pt idx="25">
                  <c:v>210.24</c:v>
                </c:pt>
                <c:pt idx="26">
                  <c:v>218.88</c:v>
                </c:pt>
                <c:pt idx="27">
                  <c:v>227.52</c:v>
                </c:pt>
              </c:numCache>
            </c:numRef>
          </c:xVal>
          <c:yVal>
            <c:numRef>
              <c:f>'4-64'!$C$31:$AD$31</c:f>
              <c:numCache>
                <c:formatCode>General</c:formatCode>
                <c:ptCount val="28"/>
                <c:pt idx="0">
                  <c:v>48.49712</c:v>
                </c:pt>
                <c:pt idx="1">
                  <c:v>48.80488</c:v>
                </c:pt>
                <c:pt idx="2">
                  <c:v>49.0636</c:v>
                </c:pt>
                <c:pt idx="3">
                  <c:v>50.19872</c:v>
                </c:pt>
                <c:pt idx="4">
                  <c:v>51.02512</c:v>
                </c:pt>
                <c:pt idx="5">
                  <c:v>52.43168</c:v>
                </c:pt>
                <c:pt idx="6">
                  <c:v>53.98968</c:v>
                </c:pt>
                <c:pt idx="7">
                  <c:v>55.86632</c:v>
                </c:pt>
                <c:pt idx="8">
                  <c:v>58.0524</c:v>
                </c:pt>
                <c:pt idx="9">
                  <c:v>61.80264</c:v>
                </c:pt>
                <c:pt idx="10">
                  <c:v>67.974</c:v>
                </c:pt>
                <c:pt idx="11">
                  <c:v>83.2152</c:v>
                </c:pt>
                <c:pt idx="12">
                  <c:v>269.7672</c:v>
                </c:pt>
                <c:pt idx="13">
                  <c:v>767.7424</c:v>
                </c:pt>
                <c:pt idx="14">
                  <c:v>1278.624</c:v>
                </c:pt>
                <c:pt idx="15">
                  <c:v>1782.312</c:v>
                </c:pt>
                <c:pt idx="16">
                  <c:v>2167.336</c:v>
                </c:pt>
                <c:pt idx="17">
                  <c:v>2539.384</c:v>
                </c:pt>
                <c:pt idx="18">
                  <c:v>2880.616</c:v>
                </c:pt>
                <c:pt idx="19">
                  <c:v>3179.392</c:v>
                </c:pt>
                <c:pt idx="20">
                  <c:v>3395.416</c:v>
                </c:pt>
                <c:pt idx="21">
                  <c:v>3625.752</c:v>
                </c:pt>
                <c:pt idx="22">
                  <c:v>3856.464</c:v>
                </c:pt>
                <c:pt idx="23">
                  <c:v>3978.424</c:v>
                </c:pt>
                <c:pt idx="24">
                  <c:v>4154.536</c:v>
                </c:pt>
                <c:pt idx="25">
                  <c:v>4365.008</c:v>
                </c:pt>
                <c:pt idx="26">
                  <c:v>4475.856</c:v>
                </c:pt>
                <c:pt idx="27">
                  <c:v>4567.776</c:v>
                </c:pt>
              </c:numCache>
            </c:numRef>
          </c:yVal>
          <c:smooth val="1"/>
        </c:ser>
        <c:ser>
          <c:idx val="5"/>
          <c:order val="2"/>
          <c:tx>
            <c:strRef>
              <c:f>'4-64'!$B$32</c:f>
              <c:strCache>
                <c:ptCount val="1"/>
                <c:pt idx="0">
                  <c:v>Hybrid</c:v>
                </c:pt>
              </c:strCache>
            </c:strRef>
          </c:tx>
          <c:spPr>
            <a:ln w="22225" cap="rnd">
              <a:solidFill>
                <a:schemeClr val="tx2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tx2"/>
              </a:solidFill>
              <a:ln w="12700">
                <a:solidFill>
                  <a:schemeClr val="tx1"/>
                </a:solidFill>
                <a:round/>
              </a:ln>
              <a:effectLst/>
            </c:spPr>
          </c:marker>
          <c:xVal>
            <c:numRef>
              <c:f>'4-64'!$C$29:$AD$29</c:f>
              <c:numCache>
                <c:formatCode>General</c:formatCode>
                <c:ptCount val="28"/>
                <c:pt idx="0">
                  <c:v>5.76</c:v>
                </c:pt>
                <c:pt idx="1">
                  <c:v>8.64</c:v>
                </c:pt>
                <c:pt idx="2">
                  <c:v>11.52</c:v>
                </c:pt>
                <c:pt idx="3">
                  <c:v>20.16</c:v>
                </c:pt>
                <c:pt idx="4">
                  <c:v>28.8</c:v>
                </c:pt>
                <c:pt idx="5">
                  <c:v>37.44</c:v>
                </c:pt>
                <c:pt idx="6">
                  <c:v>46.08</c:v>
                </c:pt>
                <c:pt idx="7">
                  <c:v>54.72</c:v>
                </c:pt>
                <c:pt idx="8">
                  <c:v>63.36</c:v>
                </c:pt>
                <c:pt idx="9">
                  <c:v>72.0</c:v>
                </c:pt>
                <c:pt idx="10">
                  <c:v>80.64</c:v>
                </c:pt>
                <c:pt idx="11">
                  <c:v>89.28</c:v>
                </c:pt>
                <c:pt idx="12">
                  <c:v>97.92</c:v>
                </c:pt>
                <c:pt idx="13">
                  <c:v>106.56</c:v>
                </c:pt>
                <c:pt idx="14">
                  <c:v>115.2</c:v>
                </c:pt>
                <c:pt idx="15">
                  <c:v>123.84</c:v>
                </c:pt>
                <c:pt idx="16">
                  <c:v>132.48</c:v>
                </c:pt>
                <c:pt idx="17">
                  <c:v>141.12</c:v>
                </c:pt>
                <c:pt idx="18">
                  <c:v>149.76</c:v>
                </c:pt>
                <c:pt idx="19">
                  <c:v>158.4</c:v>
                </c:pt>
                <c:pt idx="20">
                  <c:v>167.04</c:v>
                </c:pt>
                <c:pt idx="21">
                  <c:v>175.68</c:v>
                </c:pt>
                <c:pt idx="22">
                  <c:v>184.32</c:v>
                </c:pt>
                <c:pt idx="23">
                  <c:v>192.96</c:v>
                </c:pt>
                <c:pt idx="24">
                  <c:v>201.6</c:v>
                </c:pt>
                <c:pt idx="25">
                  <c:v>210.24</c:v>
                </c:pt>
                <c:pt idx="26">
                  <c:v>218.88</c:v>
                </c:pt>
                <c:pt idx="27">
                  <c:v>227.52</c:v>
                </c:pt>
              </c:numCache>
            </c:numRef>
          </c:xVal>
          <c:yVal>
            <c:numRef>
              <c:f>'4-64'!$C$32:$AD$32</c:f>
              <c:numCache>
                <c:formatCode>General</c:formatCode>
                <c:ptCount val="28"/>
                <c:pt idx="0">
                  <c:v>56.50208</c:v>
                </c:pt>
                <c:pt idx="1">
                  <c:v>56.65064</c:v>
                </c:pt>
                <c:pt idx="2">
                  <c:v>57.22856</c:v>
                </c:pt>
                <c:pt idx="3">
                  <c:v>57.41432</c:v>
                </c:pt>
                <c:pt idx="4">
                  <c:v>58.08768</c:v>
                </c:pt>
                <c:pt idx="5">
                  <c:v>58.98472</c:v>
                </c:pt>
                <c:pt idx="6">
                  <c:v>60.16544</c:v>
                </c:pt>
                <c:pt idx="7">
                  <c:v>62.12128</c:v>
                </c:pt>
                <c:pt idx="8">
                  <c:v>64.23464</c:v>
                </c:pt>
                <c:pt idx="9">
                  <c:v>68.55816</c:v>
                </c:pt>
                <c:pt idx="10">
                  <c:v>76.85928</c:v>
                </c:pt>
                <c:pt idx="11">
                  <c:v>90.85839999999995</c:v>
                </c:pt>
                <c:pt idx="12">
                  <c:v>224.7616</c:v>
                </c:pt>
                <c:pt idx="13">
                  <c:v>694.888</c:v>
                </c:pt>
                <c:pt idx="14">
                  <c:v>1246.904</c:v>
                </c:pt>
                <c:pt idx="15">
                  <c:v>1729.584</c:v>
                </c:pt>
                <c:pt idx="16">
                  <c:v>2153.568</c:v>
                </c:pt>
                <c:pt idx="17">
                  <c:v>2549.536</c:v>
                </c:pt>
                <c:pt idx="18">
                  <c:v>2847.48</c:v>
                </c:pt>
                <c:pt idx="19">
                  <c:v>3147.16</c:v>
                </c:pt>
                <c:pt idx="20">
                  <c:v>3458.72</c:v>
                </c:pt>
                <c:pt idx="21">
                  <c:v>3674.136</c:v>
                </c:pt>
                <c:pt idx="22">
                  <c:v>3899.736</c:v>
                </c:pt>
                <c:pt idx="23">
                  <c:v>4090.36</c:v>
                </c:pt>
                <c:pt idx="24">
                  <c:v>4302.192</c:v>
                </c:pt>
                <c:pt idx="25">
                  <c:v>4481.8</c:v>
                </c:pt>
                <c:pt idx="26">
                  <c:v>4600.487999999998</c:v>
                </c:pt>
                <c:pt idx="27">
                  <c:v>4754.632</c:v>
                </c:pt>
              </c:numCache>
            </c:numRef>
          </c:yVal>
          <c:smooth val="1"/>
        </c:ser>
        <c:ser>
          <c:idx val="1"/>
          <c:order val="3"/>
          <c:tx>
            <c:strRef>
              <c:f>'4-64'!$B$34</c:f>
              <c:strCache>
                <c:ptCount val="1"/>
                <c:pt idx="0">
                  <c:v>MCN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</a:ln>
              <a:effectLst/>
            </c:spPr>
          </c:marker>
          <c:xVal>
            <c:numRef>
              <c:f>'4-64'!$C$29:$AD$29</c:f>
              <c:numCache>
                <c:formatCode>General</c:formatCode>
                <c:ptCount val="28"/>
                <c:pt idx="0">
                  <c:v>5.76</c:v>
                </c:pt>
                <c:pt idx="1">
                  <c:v>8.64</c:v>
                </c:pt>
                <c:pt idx="2">
                  <c:v>11.52</c:v>
                </c:pt>
                <c:pt idx="3">
                  <c:v>20.16</c:v>
                </c:pt>
                <c:pt idx="4">
                  <c:v>28.8</c:v>
                </c:pt>
                <c:pt idx="5">
                  <c:v>37.44</c:v>
                </c:pt>
                <c:pt idx="6">
                  <c:v>46.08</c:v>
                </c:pt>
                <c:pt idx="7">
                  <c:v>54.72</c:v>
                </c:pt>
                <c:pt idx="8">
                  <c:v>63.36</c:v>
                </c:pt>
                <c:pt idx="9">
                  <c:v>72.0</c:v>
                </c:pt>
                <c:pt idx="10">
                  <c:v>80.64</c:v>
                </c:pt>
                <c:pt idx="11">
                  <c:v>89.28</c:v>
                </c:pt>
                <c:pt idx="12">
                  <c:v>97.92</c:v>
                </c:pt>
                <c:pt idx="13">
                  <c:v>106.56</c:v>
                </c:pt>
                <c:pt idx="14">
                  <c:v>115.2</c:v>
                </c:pt>
                <c:pt idx="15">
                  <c:v>123.84</c:v>
                </c:pt>
                <c:pt idx="16">
                  <c:v>132.48</c:v>
                </c:pt>
                <c:pt idx="17">
                  <c:v>141.12</c:v>
                </c:pt>
                <c:pt idx="18">
                  <c:v>149.76</c:v>
                </c:pt>
                <c:pt idx="19">
                  <c:v>158.4</c:v>
                </c:pt>
                <c:pt idx="20">
                  <c:v>167.04</c:v>
                </c:pt>
                <c:pt idx="21">
                  <c:v>175.68</c:v>
                </c:pt>
                <c:pt idx="22">
                  <c:v>184.32</c:v>
                </c:pt>
                <c:pt idx="23">
                  <c:v>192.96</c:v>
                </c:pt>
                <c:pt idx="24">
                  <c:v>201.6</c:v>
                </c:pt>
                <c:pt idx="25">
                  <c:v>210.24</c:v>
                </c:pt>
                <c:pt idx="26">
                  <c:v>218.88</c:v>
                </c:pt>
                <c:pt idx="27">
                  <c:v>227.52</c:v>
                </c:pt>
              </c:numCache>
            </c:numRef>
          </c:xVal>
          <c:yVal>
            <c:numRef>
              <c:f>'4-64'!$C$34:$AD$34</c:f>
              <c:numCache>
                <c:formatCode>General</c:formatCode>
                <c:ptCount val="28"/>
                <c:pt idx="0">
                  <c:v>54.55992</c:v>
                </c:pt>
                <c:pt idx="1">
                  <c:v>54.73832</c:v>
                </c:pt>
                <c:pt idx="2">
                  <c:v>54.66112</c:v>
                </c:pt>
                <c:pt idx="3">
                  <c:v>55.0872</c:v>
                </c:pt>
                <c:pt idx="4">
                  <c:v>55.46064</c:v>
                </c:pt>
                <c:pt idx="5">
                  <c:v>55.68904</c:v>
                </c:pt>
                <c:pt idx="6">
                  <c:v>56.28328</c:v>
                </c:pt>
                <c:pt idx="7">
                  <c:v>56.78016</c:v>
                </c:pt>
                <c:pt idx="8">
                  <c:v>57.61192</c:v>
                </c:pt>
                <c:pt idx="9">
                  <c:v>58.24088</c:v>
                </c:pt>
                <c:pt idx="10">
                  <c:v>59.14336</c:v>
                </c:pt>
                <c:pt idx="11">
                  <c:v>60.26576</c:v>
                </c:pt>
                <c:pt idx="12">
                  <c:v>61.45272</c:v>
                </c:pt>
                <c:pt idx="13">
                  <c:v>63.2996</c:v>
                </c:pt>
                <c:pt idx="14">
                  <c:v>65.4776</c:v>
                </c:pt>
                <c:pt idx="15">
                  <c:v>68.45608</c:v>
                </c:pt>
                <c:pt idx="16">
                  <c:v>72.5344</c:v>
                </c:pt>
                <c:pt idx="17">
                  <c:v>79.2364</c:v>
                </c:pt>
                <c:pt idx="18">
                  <c:v>90.5456</c:v>
                </c:pt>
                <c:pt idx="19">
                  <c:v>116.0592</c:v>
                </c:pt>
                <c:pt idx="20">
                  <c:v>229.0</c:v>
                </c:pt>
                <c:pt idx="21">
                  <c:v>506.5064</c:v>
                </c:pt>
                <c:pt idx="22">
                  <c:v>805.488</c:v>
                </c:pt>
                <c:pt idx="23">
                  <c:v>1151.448</c:v>
                </c:pt>
                <c:pt idx="24">
                  <c:v>1402.008</c:v>
                </c:pt>
                <c:pt idx="25">
                  <c:v>1732.168</c:v>
                </c:pt>
                <c:pt idx="26">
                  <c:v>1961.84</c:v>
                </c:pt>
                <c:pt idx="27">
                  <c:v>2207.864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3005528"/>
        <c:axId val="2103014936"/>
      </c:scatterChart>
      <c:valAx>
        <c:axId val="2103005528"/>
        <c:scaling>
          <c:orientation val="minMax"/>
          <c:max val="150.0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1800" b="0" i="0" u="none" strike="noStrike" kern="1200" cap="all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US" sz="1800" cap="none" baseline="0" dirty="0"/>
                  <a:t>Offered </a:t>
                </a:r>
                <a:r>
                  <a:rPr lang="en-US" sz="1800" cap="none" baseline="0" dirty="0" smtClean="0"/>
                  <a:t>load </a:t>
                </a:r>
                <a:r>
                  <a:rPr lang="en-US" sz="1800" cap="none" baseline="0" dirty="0"/>
                  <a:t>(GB/s/CPU)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103014936"/>
        <c:crosses val="autoZero"/>
        <c:crossBetween val="midCat"/>
      </c:valAx>
      <c:valAx>
        <c:axId val="2103014936"/>
        <c:scaling>
          <c:orientation val="minMax"/>
          <c:max val="90.0"/>
          <c:min val="40.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103005528"/>
        <c:crosses val="autoZero"/>
        <c:crossBetween val="midCat"/>
        <c:majorUnit val="10.0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83886248858148"/>
          <c:y val="0.00269017633410135"/>
          <c:w val="0.770211287837387"/>
          <c:h val="0.142237471450757"/>
        </c:manualLayout>
      </c:layout>
      <c:overlay val="0"/>
      <c:txPr>
        <a:bodyPr/>
        <a:lstStyle/>
        <a:p>
          <a:pPr>
            <a:defRPr lang="en-US" sz="1800"/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7064361144306"/>
          <c:y val="0.182111832643324"/>
          <c:w val="0.659675479457857"/>
          <c:h val="0.631423666571964"/>
        </c:manualLayout>
      </c:layout>
      <c:scatterChart>
        <c:scatterStyle val="smoothMarker"/>
        <c:varyColors val="0"/>
        <c:ser>
          <c:idx val="3"/>
          <c:order val="0"/>
          <c:tx>
            <c:strRef>
              <c:f>'4-64'!$B$5</c:f>
              <c:strCache>
                <c:ptCount val="1"/>
                <c:pt idx="0">
                  <c:v>PCN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rgbClr val="FFFF00"/>
              </a:solidFill>
              <a:ln w="12700">
                <a:solidFill>
                  <a:schemeClr val="tx1"/>
                </a:solidFill>
                <a:round/>
              </a:ln>
              <a:effectLst/>
            </c:spPr>
          </c:marker>
          <c:dPt>
            <c:idx val="11"/>
            <c:bubble3D val="0"/>
          </c:dPt>
          <c:xVal>
            <c:numRef>
              <c:f>'4-64'!$C$4:$AO$4</c:f>
              <c:numCache>
                <c:formatCode>General</c:formatCode>
                <c:ptCount val="39"/>
                <c:pt idx="0">
                  <c:v>5.76</c:v>
                </c:pt>
                <c:pt idx="1">
                  <c:v>5.76</c:v>
                </c:pt>
                <c:pt idx="2">
                  <c:v>8.64</c:v>
                </c:pt>
                <c:pt idx="3">
                  <c:v>11.52</c:v>
                </c:pt>
                <c:pt idx="4">
                  <c:v>14.4</c:v>
                </c:pt>
                <c:pt idx="5">
                  <c:v>17.28</c:v>
                </c:pt>
                <c:pt idx="6">
                  <c:v>20.16</c:v>
                </c:pt>
                <c:pt idx="7">
                  <c:v>23.04</c:v>
                </c:pt>
                <c:pt idx="8">
                  <c:v>25.92</c:v>
                </c:pt>
                <c:pt idx="9">
                  <c:v>28.8</c:v>
                </c:pt>
                <c:pt idx="10">
                  <c:v>31.68</c:v>
                </c:pt>
                <c:pt idx="11">
                  <c:v>34.56</c:v>
                </c:pt>
                <c:pt idx="12">
                  <c:v>37.44</c:v>
                </c:pt>
                <c:pt idx="13">
                  <c:v>40.32</c:v>
                </c:pt>
                <c:pt idx="14">
                  <c:v>43.2</c:v>
                </c:pt>
                <c:pt idx="15">
                  <c:v>46.08</c:v>
                </c:pt>
                <c:pt idx="16">
                  <c:v>48.96</c:v>
                </c:pt>
                <c:pt idx="17">
                  <c:v>51.84</c:v>
                </c:pt>
                <c:pt idx="18">
                  <c:v>54.72</c:v>
                </c:pt>
                <c:pt idx="19">
                  <c:v>57.6</c:v>
                </c:pt>
                <c:pt idx="20">
                  <c:v>60.48</c:v>
                </c:pt>
                <c:pt idx="21">
                  <c:v>63.36</c:v>
                </c:pt>
                <c:pt idx="22">
                  <c:v>66.24</c:v>
                </c:pt>
                <c:pt idx="23">
                  <c:v>69.12</c:v>
                </c:pt>
                <c:pt idx="24">
                  <c:v>72.0</c:v>
                </c:pt>
                <c:pt idx="25">
                  <c:v>74.88</c:v>
                </c:pt>
                <c:pt idx="26">
                  <c:v>77.76</c:v>
                </c:pt>
                <c:pt idx="27">
                  <c:v>80.64</c:v>
                </c:pt>
                <c:pt idx="28">
                  <c:v>83.52</c:v>
                </c:pt>
                <c:pt idx="29">
                  <c:v>86.4</c:v>
                </c:pt>
                <c:pt idx="30">
                  <c:v>89.28</c:v>
                </c:pt>
                <c:pt idx="31">
                  <c:v>92.16</c:v>
                </c:pt>
                <c:pt idx="32">
                  <c:v>95.04</c:v>
                </c:pt>
                <c:pt idx="33">
                  <c:v>97.92</c:v>
                </c:pt>
                <c:pt idx="34">
                  <c:v>100.8</c:v>
                </c:pt>
                <c:pt idx="35">
                  <c:v>103.68</c:v>
                </c:pt>
                <c:pt idx="36">
                  <c:v>106.56</c:v>
                </c:pt>
                <c:pt idx="37">
                  <c:v>109.44</c:v>
                </c:pt>
                <c:pt idx="38">
                  <c:v>112.32</c:v>
                </c:pt>
              </c:numCache>
            </c:numRef>
          </c:xVal>
          <c:yVal>
            <c:numRef>
              <c:f>'4-64'!$C$5:$AO$5</c:f>
              <c:numCache>
                <c:formatCode>General</c:formatCode>
                <c:ptCount val="39"/>
                <c:pt idx="0">
                  <c:v>53.81976</c:v>
                </c:pt>
                <c:pt idx="1">
                  <c:v>53.81976</c:v>
                </c:pt>
                <c:pt idx="2">
                  <c:v>54.202</c:v>
                </c:pt>
                <c:pt idx="3">
                  <c:v>55.06</c:v>
                </c:pt>
                <c:pt idx="4">
                  <c:v>55.75536</c:v>
                </c:pt>
                <c:pt idx="5">
                  <c:v>56.87528</c:v>
                </c:pt>
                <c:pt idx="6">
                  <c:v>58.14992</c:v>
                </c:pt>
                <c:pt idx="7">
                  <c:v>60.3612</c:v>
                </c:pt>
                <c:pt idx="8">
                  <c:v>63.38032</c:v>
                </c:pt>
                <c:pt idx="9">
                  <c:v>68.4076</c:v>
                </c:pt>
                <c:pt idx="10">
                  <c:v>77.54584</c:v>
                </c:pt>
                <c:pt idx="11">
                  <c:v>99.3552</c:v>
                </c:pt>
                <c:pt idx="12">
                  <c:v>219.1928</c:v>
                </c:pt>
                <c:pt idx="13">
                  <c:v>724.0</c:v>
                </c:pt>
                <c:pt idx="14">
                  <c:v>1179.608</c:v>
                </c:pt>
                <c:pt idx="15">
                  <c:v>1618.552</c:v>
                </c:pt>
                <c:pt idx="16">
                  <c:v>1985.84</c:v>
                </c:pt>
                <c:pt idx="17">
                  <c:v>2370.232</c:v>
                </c:pt>
                <c:pt idx="18">
                  <c:v>2671.168</c:v>
                </c:pt>
                <c:pt idx="19">
                  <c:v>2988.056</c:v>
                </c:pt>
                <c:pt idx="20">
                  <c:v>3156.04</c:v>
                </c:pt>
                <c:pt idx="21">
                  <c:v>3411.568</c:v>
                </c:pt>
                <c:pt idx="22">
                  <c:v>3639.72</c:v>
                </c:pt>
                <c:pt idx="23">
                  <c:v>3814.728</c:v>
                </c:pt>
                <c:pt idx="24">
                  <c:v>4062.36</c:v>
                </c:pt>
                <c:pt idx="25">
                  <c:v>4171.976</c:v>
                </c:pt>
                <c:pt idx="26">
                  <c:v>4362.136</c:v>
                </c:pt>
                <c:pt idx="27">
                  <c:v>4494.407999999999</c:v>
                </c:pt>
                <c:pt idx="28">
                  <c:v>4636.68</c:v>
                </c:pt>
                <c:pt idx="29">
                  <c:v>4752.952</c:v>
                </c:pt>
                <c:pt idx="30">
                  <c:v>4836.016</c:v>
                </c:pt>
                <c:pt idx="31">
                  <c:v>4994.72</c:v>
                </c:pt>
                <c:pt idx="32">
                  <c:v>5066.048</c:v>
                </c:pt>
                <c:pt idx="33">
                  <c:v>5175.384</c:v>
                </c:pt>
                <c:pt idx="34">
                  <c:v>5287.304</c:v>
                </c:pt>
                <c:pt idx="35">
                  <c:v>5339.552</c:v>
                </c:pt>
                <c:pt idx="36">
                  <c:v>5415.447999999999</c:v>
                </c:pt>
                <c:pt idx="37">
                  <c:v>5513.376</c:v>
                </c:pt>
                <c:pt idx="38">
                  <c:v>5621.312</c:v>
                </c:pt>
              </c:numCache>
            </c:numRef>
          </c:yVal>
          <c:smooth val="1"/>
        </c:ser>
        <c:ser>
          <c:idx val="5"/>
          <c:order val="1"/>
          <c:tx>
            <c:strRef>
              <c:f>'4-64'!$B$7</c:f>
              <c:strCache>
                <c:ptCount val="1"/>
                <c:pt idx="0">
                  <c:v>Hybrid</c:v>
                </c:pt>
              </c:strCache>
            </c:strRef>
          </c:tx>
          <c:spPr>
            <a:ln w="22225" cap="rnd">
              <a:solidFill>
                <a:schemeClr val="tx2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tx2"/>
              </a:solidFill>
              <a:ln w="12700">
                <a:solidFill>
                  <a:schemeClr val="tx1"/>
                </a:solidFill>
                <a:round/>
              </a:ln>
              <a:effectLst/>
            </c:spPr>
          </c:marker>
          <c:xVal>
            <c:numRef>
              <c:f>'4-64'!$C$4:$AO$4</c:f>
              <c:numCache>
                <c:formatCode>General</c:formatCode>
                <c:ptCount val="39"/>
                <c:pt idx="0">
                  <c:v>5.76</c:v>
                </c:pt>
                <c:pt idx="1">
                  <c:v>5.76</c:v>
                </c:pt>
                <c:pt idx="2">
                  <c:v>8.64</c:v>
                </c:pt>
                <c:pt idx="3">
                  <c:v>11.52</c:v>
                </c:pt>
                <c:pt idx="4">
                  <c:v>14.4</c:v>
                </c:pt>
                <c:pt idx="5">
                  <c:v>17.28</c:v>
                </c:pt>
                <c:pt idx="6">
                  <c:v>20.16</c:v>
                </c:pt>
                <c:pt idx="7">
                  <c:v>23.04</c:v>
                </c:pt>
                <c:pt idx="8">
                  <c:v>25.92</c:v>
                </c:pt>
                <c:pt idx="9">
                  <c:v>28.8</c:v>
                </c:pt>
                <c:pt idx="10">
                  <c:v>31.68</c:v>
                </c:pt>
                <c:pt idx="11">
                  <c:v>34.56</c:v>
                </c:pt>
                <c:pt idx="12">
                  <c:v>37.44</c:v>
                </c:pt>
                <c:pt idx="13">
                  <c:v>40.32</c:v>
                </c:pt>
                <c:pt idx="14">
                  <c:v>43.2</c:v>
                </c:pt>
                <c:pt idx="15">
                  <c:v>46.08</c:v>
                </c:pt>
                <c:pt idx="16">
                  <c:v>48.96</c:v>
                </c:pt>
                <c:pt idx="17">
                  <c:v>51.84</c:v>
                </c:pt>
                <c:pt idx="18">
                  <c:v>54.72</c:v>
                </c:pt>
                <c:pt idx="19">
                  <c:v>57.6</c:v>
                </c:pt>
                <c:pt idx="20">
                  <c:v>60.48</c:v>
                </c:pt>
                <c:pt idx="21">
                  <c:v>63.36</c:v>
                </c:pt>
                <c:pt idx="22">
                  <c:v>66.24</c:v>
                </c:pt>
                <c:pt idx="23">
                  <c:v>69.12</c:v>
                </c:pt>
                <c:pt idx="24">
                  <c:v>72.0</c:v>
                </c:pt>
                <c:pt idx="25">
                  <c:v>74.88</c:v>
                </c:pt>
                <c:pt idx="26">
                  <c:v>77.76</c:v>
                </c:pt>
                <c:pt idx="27">
                  <c:v>80.64</c:v>
                </c:pt>
                <c:pt idx="28">
                  <c:v>83.52</c:v>
                </c:pt>
                <c:pt idx="29">
                  <c:v>86.4</c:v>
                </c:pt>
                <c:pt idx="30">
                  <c:v>89.28</c:v>
                </c:pt>
                <c:pt idx="31">
                  <c:v>92.16</c:v>
                </c:pt>
                <c:pt idx="32">
                  <c:v>95.04</c:v>
                </c:pt>
                <c:pt idx="33">
                  <c:v>97.92</c:v>
                </c:pt>
                <c:pt idx="34">
                  <c:v>100.8</c:v>
                </c:pt>
                <c:pt idx="35">
                  <c:v>103.68</c:v>
                </c:pt>
                <c:pt idx="36">
                  <c:v>106.56</c:v>
                </c:pt>
                <c:pt idx="37">
                  <c:v>109.44</c:v>
                </c:pt>
                <c:pt idx="38">
                  <c:v>112.32</c:v>
                </c:pt>
              </c:numCache>
            </c:numRef>
          </c:xVal>
          <c:yVal>
            <c:numRef>
              <c:f>'4-64'!$C$7:$AO$7</c:f>
              <c:numCache>
                <c:formatCode>General</c:formatCode>
                <c:ptCount val="39"/>
                <c:pt idx="0">
                  <c:v>53.67968</c:v>
                </c:pt>
                <c:pt idx="1">
                  <c:v>53.67968</c:v>
                </c:pt>
                <c:pt idx="2">
                  <c:v>54.30048</c:v>
                </c:pt>
                <c:pt idx="3">
                  <c:v>55.03976</c:v>
                </c:pt>
                <c:pt idx="4">
                  <c:v>55.70688</c:v>
                </c:pt>
                <c:pt idx="5">
                  <c:v>57.0364</c:v>
                </c:pt>
                <c:pt idx="6">
                  <c:v>58.50464</c:v>
                </c:pt>
                <c:pt idx="7">
                  <c:v>60.60728</c:v>
                </c:pt>
                <c:pt idx="8">
                  <c:v>63.40104</c:v>
                </c:pt>
                <c:pt idx="9">
                  <c:v>69.03336</c:v>
                </c:pt>
                <c:pt idx="10">
                  <c:v>80.85680000000001</c:v>
                </c:pt>
                <c:pt idx="11">
                  <c:v>108.7776</c:v>
                </c:pt>
                <c:pt idx="12">
                  <c:v>210.3432</c:v>
                </c:pt>
                <c:pt idx="13">
                  <c:v>721.6568</c:v>
                </c:pt>
                <c:pt idx="14">
                  <c:v>1196.816</c:v>
                </c:pt>
                <c:pt idx="15">
                  <c:v>1702.432</c:v>
                </c:pt>
                <c:pt idx="16">
                  <c:v>1930.856</c:v>
                </c:pt>
                <c:pt idx="17">
                  <c:v>2350.32</c:v>
                </c:pt>
                <c:pt idx="18">
                  <c:v>2646.832</c:v>
                </c:pt>
                <c:pt idx="19">
                  <c:v>2878.664</c:v>
                </c:pt>
                <c:pt idx="20">
                  <c:v>3173.32</c:v>
                </c:pt>
                <c:pt idx="21">
                  <c:v>3313.528</c:v>
                </c:pt>
                <c:pt idx="22">
                  <c:v>3623.616</c:v>
                </c:pt>
                <c:pt idx="23">
                  <c:v>3785.504</c:v>
                </c:pt>
                <c:pt idx="24">
                  <c:v>3949.92</c:v>
                </c:pt>
                <c:pt idx="25">
                  <c:v>4065.456</c:v>
                </c:pt>
                <c:pt idx="26">
                  <c:v>4298.712</c:v>
                </c:pt>
                <c:pt idx="27">
                  <c:v>4275.256</c:v>
                </c:pt>
                <c:pt idx="28">
                  <c:v>4651.928</c:v>
                </c:pt>
                <c:pt idx="29">
                  <c:v>4704.447999999999</c:v>
                </c:pt>
                <c:pt idx="30">
                  <c:v>4836.512</c:v>
                </c:pt>
                <c:pt idx="31">
                  <c:v>4877.008</c:v>
                </c:pt>
                <c:pt idx="32">
                  <c:v>4943.992</c:v>
                </c:pt>
                <c:pt idx="33">
                  <c:v>5174.912</c:v>
                </c:pt>
                <c:pt idx="34">
                  <c:v>5145.768</c:v>
                </c:pt>
                <c:pt idx="35">
                  <c:v>5278.472</c:v>
                </c:pt>
                <c:pt idx="36">
                  <c:v>5372.896</c:v>
                </c:pt>
                <c:pt idx="37">
                  <c:v>5486.424</c:v>
                </c:pt>
                <c:pt idx="38">
                  <c:v>5540.168</c:v>
                </c:pt>
              </c:numCache>
            </c:numRef>
          </c:yVal>
          <c:smooth val="1"/>
        </c:ser>
        <c:ser>
          <c:idx val="0"/>
          <c:order val="2"/>
          <c:tx>
            <c:strRef>
              <c:f>'4-64'!$B$8</c:f>
              <c:strCache>
                <c:ptCount val="1"/>
                <c:pt idx="0">
                  <c:v>Hybrid+adaptive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tx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round/>
              </a:ln>
              <a:effectLst/>
            </c:spPr>
          </c:marker>
          <c:xVal>
            <c:numRef>
              <c:f>'4-64'!$C$4:$AO$4</c:f>
              <c:numCache>
                <c:formatCode>General</c:formatCode>
                <c:ptCount val="39"/>
                <c:pt idx="0">
                  <c:v>5.76</c:v>
                </c:pt>
                <c:pt idx="1">
                  <c:v>5.76</c:v>
                </c:pt>
                <c:pt idx="2">
                  <c:v>8.64</c:v>
                </c:pt>
                <c:pt idx="3">
                  <c:v>11.52</c:v>
                </c:pt>
                <c:pt idx="4">
                  <c:v>14.4</c:v>
                </c:pt>
                <c:pt idx="5">
                  <c:v>17.28</c:v>
                </c:pt>
                <c:pt idx="6">
                  <c:v>20.16</c:v>
                </c:pt>
                <c:pt idx="7">
                  <c:v>23.04</c:v>
                </c:pt>
                <c:pt idx="8">
                  <c:v>25.92</c:v>
                </c:pt>
                <c:pt idx="9">
                  <c:v>28.8</c:v>
                </c:pt>
                <c:pt idx="10">
                  <c:v>31.68</c:v>
                </c:pt>
                <c:pt idx="11">
                  <c:v>34.56</c:v>
                </c:pt>
                <c:pt idx="12">
                  <c:v>37.44</c:v>
                </c:pt>
                <c:pt idx="13">
                  <c:v>40.32</c:v>
                </c:pt>
                <c:pt idx="14">
                  <c:v>43.2</c:v>
                </c:pt>
                <c:pt idx="15">
                  <c:v>46.08</c:v>
                </c:pt>
                <c:pt idx="16">
                  <c:v>48.96</c:v>
                </c:pt>
                <c:pt idx="17">
                  <c:v>51.84</c:v>
                </c:pt>
                <c:pt idx="18">
                  <c:v>54.72</c:v>
                </c:pt>
                <c:pt idx="19">
                  <c:v>57.6</c:v>
                </c:pt>
                <c:pt idx="20">
                  <c:v>60.48</c:v>
                </c:pt>
                <c:pt idx="21">
                  <c:v>63.36</c:v>
                </c:pt>
                <c:pt idx="22">
                  <c:v>66.24</c:v>
                </c:pt>
                <c:pt idx="23">
                  <c:v>69.12</c:v>
                </c:pt>
                <c:pt idx="24">
                  <c:v>72.0</c:v>
                </c:pt>
                <c:pt idx="25">
                  <c:v>74.88</c:v>
                </c:pt>
                <c:pt idx="26">
                  <c:v>77.76</c:v>
                </c:pt>
                <c:pt idx="27">
                  <c:v>80.64</c:v>
                </c:pt>
                <c:pt idx="28">
                  <c:v>83.52</c:v>
                </c:pt>
                <c:pt idx="29">
                  <c:v>86.4</c:v>
                </c:pt>
                <c:pt idx="30">
                  <c:v>89.28</c:v>
                </c:pt>
                <c:pt idx="31">
                  <c:v>92.16</c:v>
                </c:pt>
                <c:pt idx="32">
                  <c:v>95.04</c:v>
                </c:pt>
                <c:pt idx="33">
                  <c:v>97.92</c:v>
                </c:pt>
                <c:pt idx="34">
                  <c:v>100.8</c:v>
                </c:pt>
                <c:pt idx="35">
                  <c:v>103.68</c:v>
                </c:pt>
                <c:pt idx="36">
                  <c:v>106.56</c:v>
                </c:pt>
                <c:pt idx="37">
                  <c:v>109.44</c:v>
                </c:pt>
                <c:pt idx="38">
                  <c:v>112.32</c:v>
                </c:pt>
              </c:numCache>
            </c:numRef>
          </c:xVal>
          <c:yVal>
            <c:numRef>
              <c:f>'4-64'!$C$8:$AO$8</c:f>
              <c:numCache>
                <c:formatCode>General</c:formatCode>
                <c:ptCount val="39"/>
                <c:pt idx="0">
                  <c:v>54.03328</c:v>
                </c:pt>
                <c:pt idx="1">
                  <c:v>54.03328</c:v>
                </c:pt>
                <c:pt idx="2">
                  <c:v>54.89408</c:v>
                </c:pt>
                <c:pt idx="3">
                  <c:v>56.08872</c:v>
                </c:pt>
                <c:pt idx="4">
                  <c:v>57.1124</c:v>
                </c:pt>
                <c:pt idx="5">
                  <c:v>58.21856</c:v>
                </c:pt>
                <c:pt idx="6">
                  <c:v>59.18992</c:v>
                </c:pt>
                <c:pt idx="7">
                  <c:v>60.446</c:v>
                </c:pt>
                <c:pt idx="8">
                  <c:v>61.48952</c:v>
                </c:pt>
                <c:pt idx="9">
                  <c:v>62.56048</c:v>
                </c:pt>
                <c:pt idx="10">
                  <c:v>63.63136</c:v>
                </c:pt>
                <c:pt idx="11">
                  <c:v>64.84944</c:v>
                </c:pt>
                <c:pt idx="12">
                  <c:v>66.02552</c:v>
                </c:pt>
                <c:pt idx="13">
                  <c:v>67.32087999999995</c:v>
                </c:pt>
                <c:pt idx="14">
                  <c:v>68.9688</c:v>
                </c:pt>
                <c:pt idx="15">
                  <c:v>70.44664</c:v>
                </c:pt>
                <c:pt idx="16">
                  <c:v>72.22584000000001</c:v>
                </c:pt>
                <c:pt idx="17">
                  <c:v>73.91048</c:v>
                </c:pt>
                <c:pt idx="18">
                  <c:v>76.72352</c:v>
                </c:pt>
                <c:pt idx="19">
                  <c:v>79.94256</c:v>
                </c:pt>
                <c:pt idx="20">
                  <c:v>82.66800000000001</c:v>
                </c:pt>
                <c:pt idx="21">
                  <c:v>87.3</c:v>
                </c:pt>
                <c:pt idx="22">
                  <c:v>95.7744</c:v>
                </c:pt>
                <c:pt idx="23">
                  <c:v>117.9288</c:v>
                </c:pt>
                <c:pt idx="24">
                  <c:v>141.428</c:v>
                </c:pt>
                <c:pt idx="25">
                  <c:v>291.5152</c:v>
                </c:pt>
                <c:pt idx="26">
                  <c:v>522.4015999999984</c:v>
                </c:pt>
                <c:pt idx="27">
                  <c:v>792.6144</c:v>
                </c:pt>
                <c:pt idx="28">
                  <c:v>1097.352</c:v>
                </c:pt>
                <c:pt idx="29">
                  <c:v>1244.768</c:v>
                </c:pt>
                <c:pt idx="30">
                  <c:v>1481.496</c:v>
                </c:pt>
                <c:pt idx="31">
                  <c:v>1668.248</c:v>
                </c:pt>
                <c:pt idx="32">
                  <c:v>1821.008</c:v>
                </c:pt>
                <c:pt idx="33">
                  <c:v>2051.416</c:v>
                </c:pt>
                <c:pt idx="34">
                  <c:v>2225.024</c:v>
                </c:pt>
                <c:pt idx="35">
                  <c:v>2375.68</c:v>
                </c:pt>
                <c:pt idx="36">
                  <c:v>2424.096</c:v>
                </c:pt>
                <c:pt idx="37">
                  <c:v>2625.816</c:v>
                </c:pt>
                <c:pt idx="38">
                  <c:v>2690.528</c:v>
                </c:pt>
              </c:numCache>
            </c:numRef>
          </c:yVal>
          <c:smooth val="1"/>
        </c:ser>
        <c:ser>
          <c:idx val="1"/>
          <c:order val="3"/>
          <c:tx>
            <c:strRef>
              <c:f>'4-64'!$B$9</c:f>
              <c:strCache>
                <c:ptCount val="1"/>
                <c:pt idx="0">
                  <c:v>MCN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</a:ln>
              <a:effectLst/>
            </c:spPr>
          </c:marker>
          <c:xVal>
            <c:numRef>
              <c:f>'4-64'!$C$4:$AO$4</c:f>
              <c:numCache>
                <c:formatCode>General</c:formatCode>
                <c:ptCount val="39"/>
                <c:pt idx="0">
                  <c:v>5.76</c:v>
                </c:pt>
                <c:pt idx="1">
                  <c:v>5.76</c:v>
                </c:pt>
                <c:pt idx="2">
                  <c:v>8.64</c:v>
                </c:pt>
                <c:pt idx="3">
                  <c:v>11.52</c:v>
                </c:pt>
                <c:pt idx="4">
                  <c:v>14.4</c:v>
                </c:pt>
                <c:pt idx="5">
                  <c:v>17.28</c:v>
                </c:pt>
                <c:pt idx="6">
                  <c:v>20.16</c:v>
                </c:pt>
                <c:pt idx="7">
                  <c:v>23.04</c:v>
                </c:pt>
                <c:pt idx="8">
                  <c:v>25.92</c:v>
                </c:pt>
                <c:pt idx="9">
                  <c:v>28.8</c:v>
                </c:pt>
                <c:pt idx="10">
                  <c:v>31.68</c:v>
                </c:pt>
                <c:pt idx="11">
                  <c:v>34.56</c:v>
                </c:pt>
                <c:pt idx="12">
                  <c:v>37.44</c:v>
                </c:pt>
                <c:pt idx="13">
                  <c:v>40.32</c:v>
                </c:pt>
                <c:pt idx="14">
                  <c:v>43.2</c:v>
                </c:pt>
                <c:pt idx="15">
                  <c:v>46.08</c:v>
                </c:pt>
                <c:pt idx="16">
                  <c:v>48.96</c:v>
                </c:pt>
                <c:pt idx="17">
                  <c:v>51.84</c:v>
                </c:pt>
                <c:pt idx="18">
                  <c:v>54.72</c:v>
                </c:pt>
                <c:pt idx="19">
                  <c:v>57.6</c:v>
                </c:pt>
                <c:pt idx="20">
                  <c:v>60.48</c:v>
                </c:pt>
                <c:pt idx="21">
                  <c:v>63.36</c:v>
                </c:pt>
                <c:pt idx="22">
                  <c:v>66.24</c:v>
                </c:pt>
                <c:pt idx="23">
                  <c:v>69.12</c:v>
                </c:pt>
                <c:pt idx="24">
                  <c:v>72.0</c:v>
                </c:pt>
                <c:pt idx="25">
                  <c:v>74.88</c:v>
                </c:pt>
                <c:pt idx="26">
                  <c:v>77.76</c:v>
                </c:pt>
                <c:pt idx="27">
                  <c:v>80.64</c:v>
                </c:pt>
                <c:pt idx="28">
                  <c:v>83.52</c:v>
                </c:pt>
                <c:pt idx="29">
                  <c:v>86.4</c:v>
                </c:pt>
                <c:pt idx="30">
                  <c:v>89.28</c:v>
                </c:pt>
                <c:pt idx="31">
                  <c:v>92.16</c:v>
                </c:pt>
                <c:pt idx="32">
                  <c:v>95.04</c:v>
                </c:pt>
                <c:pt idx="33">
                  <c:v>97.92</c:v>
                </c:pt>
                <c:pt idx="34">
                  <c:v>100.8</c:v>
                </c:pt>
                <c:pt idx="35">
                  <c:v>103.68</c:v>
                </c:pt>
                <c:pt idx="36">
                  <c:v>106.56</c:v>
                </c:pt>
                <c:pt idx="37">
                  <c:v>109.44</c:v>
                </c:pt>
                <c:pt idx="38">
                  <c:v>112.32</c:v>
                </c:pt>
              </c:numCache>
            </c:numRef>
          </c:xVal>
          <c:yVal>
            <c:numRef>
              <c:f>'4-64'!$C$9:$AO$9</c:f>
              <c:numCache>
                <c:formatCode>General</c:formatCode>
                <c:ptCount val="39"/>
                <c:pt idx="0">
                  <c:v>76.59352</c:v>
                </c:pt>
                <c:pt idx="1">
                  <c:v>76.59352</c:v>
                </c:pt>
                <c:pt idx="2">
                  <c:v>76.93352</c:v>
                </c:pt>
                <c:pt idx="3">
                  <c:v>77.4044</c:v>
                </c:pt>
                <c:pt idx="4">
                  <c:v>77.7936</c:v>
                </c:pt>
                <c:pt idx="5">
                  <c:v>78.3488</c:v>
                </c:pt>
                <c:pt idx="6">
                  <c:v>79.0472</c:v>
                </c:pt>
                <c:pt idx="7">
                  <c:v>79.80624</c:v>
                </c:pt>
                <c:pt idx="8">
                  <c:v>80.8176</c:v>
                </c:pt>
                <c:pt idx="9">
                  <c:v>81.6936</c:v>
                </c:pt>
                <c:pt idx="10">
                  <c:v>83.2392</c:v>
                </c:pt>
                <c:pt idx="11">
                  <c:v>84.504</c:v>
                </c:pt>
                <c:pt idx="12">
                  <c:v>86.4568</c:v>
                </c:pt>
                <c:pt idx="13">
                  <c:v>88.9256</c:v>
                </c:pt>
                <c:pt idx="14">
                  <c:v>91.9104</c:v>
                </c:pt>
                <c:pt idx="15">
                  <c:v>95.1072</c:v>
                </c:pt>
                <c:pt idx="16">
                  <c:v>101.2336</c:v>
                </c:pt>
                <c:pt idx="17">
                  <c:v>110.96</c:v>
                </c:pt>
                <c:pt idx="18">
                  <c:v>119.7016</c:v>
                </c:pt>
                <c:pt idx="19">
                  <c:v>136.7456</c:v>
                </c:pt>
                <c:pt idx="20">
                  <c:v>173.0368</c:v>
                </c:pt>
                <c:pt idx="21">
                  <c:v>279.052</c:v>
                </c:pt>
                <c:pt idx="22">
                  <c:v>516.9064</c:v>
                </c:pt>
                <c:pt idx="23">
                  <c:v>851.112</c:v>
                </c:pt>
                <c:pt idx="24">
                  <c:v>1081.08</c:v>
                </c:pt>
                <c:pt idx="25">
                  <c:v>1264.584</c:v>
                </c:pt>
                <c:pt idx="26">
                  <c:v>1587.608</c:v>
                </c:pt>
                <c:pt idx="27">
                  <c:v>1737.6</c:v>
                </c:pt>
                <c:pt idx="28">
                  <c:v>2016.912</c:v>
                </c:pt>
                <c:pt idx="29">
                  <c:v>2236.536</c:v>
                </c:pt>
                <c:pt idx="30">
                  <c:v>2374.744</c:v>
                </c:pt>
                <c:pt idx="31">
                  <c:v>2503.888</c:v>
                </c:pt>
                <c:pt idx="32">
                  <c:v>2690.816</c:v>
                </c:pt>
                <c:pt idx="33">
                  <c:v>2918.416</c:v>
                </c:pt>
                <c:pt idx="34">
                  <c:v>3107.272</c:v>
                </c:pt>
                <c:pt idx="35">
                  <c:v>3194.264</c:v>
                </c:pt>
                <c:pt idx="36">
                  <c:v>3172.816</c:v>
                </c:pt>
                <c:pt idx="37">
                  <c:v>3411.96</c:v>
                </c:pt>
                <c:pt idx="38">
                  <c:v>3535.68</c:v>
                </c:pt>
              </c:numCache>
            </c:numRef>
          </c:yVal>
          <c:smooth val="1"/>
        </c:ser>
        <c:ser>
          <c:idx val="6"/>
          <c:order val="4"/>
          <c:tx>
            <c:strRef>
              <c:f>'4-64'!$B$11</c:f>
              <c:strCache>
                <c:ptCount val="1"/>
                <c:pt idx="0">
                  <c:v>MCN+passthru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6"/>
              </a:solidFill>
              <a:ln w="19050">
                <a:solidFill>
                  <a:schemeClr val="tx1"/>
                </a:solidFill>
                <a:round/>
              </a:ln>
              <a:effectLst/>
            </c:spPr>
          </c:marker>
          <c:xVal>
            <c:numRef>
              <c:f>'4-64'!$C$4:$AO$4</c:f>
              <c:numCache>
                <c:formatCode>General</c:formatCode>
                <c:ptCount val="39"/>
                <c:pt idx="0">
                  <c:v>5.76</c:v>
                </c:pt>
                <c:pt idx="1">
                  <c:v>5.76</c:v>
                </c:pt>
                <c:pt idx="2">
                  <c:v>8.64</c:v>
                </c:pt>
                <c:pt idx="3">
                  <c:v>11.52</c:v>
                </c:pt>
                <c:pt idx="4">
                  <c:v>14.4</c:v>
                </c:pt>
                <c:pt idx="5">
                  <c:v>17.28</c:v>
                </c:pt>
                <c:pt idx="6">
                  <c:v>20.16</c:v>
                </c:pt>
                <c:pt idx="7">
                  <c:v>23.04</c:v>
                </c:pt>
                <c:pt idx="8">
                  <c:v>25.92</c:v>
                </c:pt>
                <c:pt idx="9">
                  <c:v>28.8</c:v>
                </c:pt>
                <c:pt idx="10">
                  <c:v>31.68</c:v>
                </c:pt>
                <c:pt idx="11">
                  <c:v>34.56</c:v>
                </c:pt>
                <c:pt idx="12">
                  <c:v>37.44</c:v>
                </c:pt>
                <c:pt idx="13">
                  <c:v>40.32</c:v>
                </c:pt>
                <c:pt idx="14">
                  <c:v>43.2</c:v>
                </c:pt>
                <c:pt idx="15">
                  <c:v>46.08</c:v>
                </c:pt>
                <c:pt idx="16">
                  <c:v>48.96</c:v>
                </c:pt>
                <c:pt idx="17">
                  <c:v>51.84</c:v>
                </c:pt>
                <c:pt idx="18">
                  <c:v>54.72</c:v>
                </c:pt>
                <c:pt idx="19">
                  <c:v>57.6</c:v>
                </c:pt>
                <c:pt idx="20">
                  <c:v>60.48</c:v>
                </c:pt>
                <c:pt idx="21">
                  <c:v>63.36</c:v>
                </c:pt>
                <c:pt idx="22">
                  <c:v>66.24</c:v>
                </c:pt>
                <c:pt idx="23">
                  <c:v>69.12</c:v>
                </c:pt>
                <c:pt idx="24">
                  <c:v>72.0</c:v>
                </c:pt>
                <c:pt idx="25">
                  <c:v>74.88</c:v>
                </c:pt>
                <c:pt idx="26">
                  <c:v>77.76</c:v>
                </c:pt>
                <c:pt idx="27">
                  <c:v>80.64</c:v>
                </c:pt>
                <c:pt idx="28">
                  <c:v>83.52</c:v>
                </c:pt>
                <c:pt idx="29">
                  <c:v>86.4</c:v>
                </c:pt>
                <c:pt idx="30">
                  <c:v>89.28</c:v>
                </c:pt>
                <c:pt idx="31">
                  <c:v>92.16</c:v>
                </c:pt>
                <c:pt idx="32">
                  <c:v>95.04</c:v>
                </c:pt>
                <c:pt idx="33">
                  <c:v>97.92</c:v>
                </c:pt>
                <c:pt idx="34">
                  <c:v>100.8</c:v>
                </c:pt>
                <c:pt idx="35">
                  <c:v>103.68</c:v>
                </c:pt>
                <c:pt idx="36">
                  <c:v>106.56</c:v>
                </c:pt>
                <c:pt idx="37">
                  <c:v>109.44</c:v>
                </c:pt>
                <c:pt idx="38">
                  <c:v>112.32</c:v>
                </c:pt>
              </c:numCache>
            </c:numRef>
          </c:xVal>
          <c:yVal>
            <c:numRef>
              <c:f>'4-64'!$C$11:$AO$11</c:f>
              <c:numCache>
                <c:formatCode>General</c:formatCode>
                <c:ptCount val="39"/>
                <c:pt idx="0">
                  <c:v>60.95592</c:v>
                </c:pt>
                <c:pt idx="1">
                  <c:v>60.95592</c:v>
                </c:pt>
                <c:pt idx="2">
                  <c:v>61.3064</c:v>
                </c:pt>
                <c:pt idx="3">
                  <c:v>61.73184</c:v>
                </c:pt>
                <c:pt idx="4">
                  <c:v>62.144</c:v>
                </c:pt>
                <c:pt idx="5">
                  <c:v>62.48288</c:v>
                </c:pt>
                <c:pt idx="6">
                  <c:v>63.02312</c:v>
                </c:pt>
                <c:pt idx="7">
                  <c:v>63.634</c:v>
                </c:pt>
                <c:pt idx="8">
                  <c:v>64.12703999999998</c:v>
                </c:pt>
                <c:pt idx="9">
                  <c:v>64.97312</c:v>
                </c:pt>
                <c:pt idx="10">
                  <c:v>65.90144</c:v>
                </c:pt>
                <c:pt idx="11">
                  <c:v>67.02704</c:v>
                </c:pt>
                <c:pt idx="12">
                  <c:v>68.41512</c:v>
                </c:pt>
                <c:pt idx="13">
                  <c:v>69.99304</c:v>
                </c:pt>
                <c:pt idx="14">
                  <c:v>71.816</c:v>
                </c:pt>
                <c:pt idx="15">
                  <c:v>74.88664</c:v>
                </c:pt>
                <c:pt idx="16">
                  <c:v>79.83112</c:v>
                </c:pt>
                <c:pt idx="17">
                  <c:v>84.6696</c:v>
                </c:pt>
                <c:pt idx="18">
                  <c:v>90.3312</c:v>
                </c:pt>
                <c:pt idx="19">
                  <c:v>110.7088</c:v>
                </c:pt>
                <c:pt idx="20">
                  <c:v>130.9424</c:v>
                </c:pt>
                <c:pt idx="21">
                  <c:v>314.4008</c:v>
                </c:pt>
                <c:pt idx="22">
                  <c:v>608.9536000000001</c:v>
                </c:pt>
                <c:pt idx="23">
                  <c:v>763.1904</c:v>
                </c:pt>
                <c:pt idx="24">
                  <c:v>1046.736</c:v>
                </c:pt>
                <c:pt idx="25">
                  <c:v>1171.224</c:v>
                </c:pt>
                <c:pt idx="26">
                  <c:v>1402.104</c:v>
                </c:pt>
                <c:pt idx="27">
                  <c:v>1600.904</c:v>
                </c:pt>
                <c:pt idx="28">
                  <c:v>1861.328</c:v>
                </c:pt>
                <c:pt idx="29">
                  <c:v>1953.104</c:v>
                </c:pt>
                <c:pt idx="30">
                  <c:v>2185.048</c:v>
                </c:pt>
                <c:pt idx="31">
                  <c:v>2371.984</c:v>
                </c:pt>
                <c:pt idx="32">
                  <c:v>2432.696</c:v>
                </c:pt>
                <c:pt idx="33">
                  <c:v>2581.944</c:v>
                </c:pt>
                <c:pt idx="34">
                  <c:v>2656.776</c:v>
                </c:pt>
                <c:pt idx="35">
                  <c:v>2831.144</c:v>
                </c:pt>
                <c:pt idx="36">
                  <c:v>2913.944</c:v>
                </c:pt>
                <c:pt idx="37">
                  <c:v>3071.408</c:v>
                </c:pt>
                <c:pt idx="38">
                  <c:v>3139.512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6533848"/>
        <c:axId val="2126520968"/>
      </c:scatterChart>
      <c:valAx>
        <c:axId val="2126533848"/>
        <c:scaling>
          <c:orientation val="minMax"/>
          <c:max val="80.0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1600" b="0" i="0" u="none" strike="noStrike" kern="1200" cap="all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US" cap="none" baseline="0"/>
                  <a:t>Offered Load (GB/s/CPU)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126520968"/>
        <c:crosses val="autoZero"/>
        <c:crossBetween val="midCat"/>
      </c:valAx>
      <c:valAx>
        <c:axId val="2126520968"/>
        <c:scaling>
          <c:orientation val="minMax"/>
          <c:max val="150.0"/>
          <c:min val="30.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126533848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0"/>
          <c:y val="0.000834651897674944"/>
          <c:w val="1.0"/>
          <c:h val="0.129541348472924"/>
        </c:manualLayout>
      </c:layout>
      <c:overlay val="0"/>
      <c:txPr>
        <a:bodyPr/>
        <a:lstStyle/>
        <a:p>
          <a:pPr>
            <a:defRPr lang="en-US" sz="1800"/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13463349087119"/>
          <c:y val="0.170013381892098"/>
          <c:w val="0.898169341036612"/>
          <c:h val="0.48699449479122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runtime!$A$4</c:f>
              <c:strCache>
                <c:ptCount val="1"/>
                <c:pt idx="0">
                  <c:v>PCN</c:v>
                </c:pt>
              </c:strCache>
            </c:strRef>
          </c:tx>
          <c:spPr>
            <a:solidFill>
              <a:srgbClr val="4F81BD">
                <a:lumMod val="20000"/>
                <a:lumOff val="80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runtime!$B$3:$K$3</c:f>
              <c:strCache>
                <c:ptCount val="10"/>
                <c:pt idx="0">
                  <c:v>Barnes</c:v>
                </c:pt>
                <c:pt idx="1">
                  <c:v>Cholesky</c:v>
                </c:pt>
                <c:pt idx="2">
                  <c:v>FFT</c:v>
                </c:pt>
                <c:pt idx="3">
                  <c:v>FMM</c:v>
                </c:pt>
                <c:pt idx="4">
                  <c:v>LU</c:v>
                </c:pt>
                <c:pt idx="5">
                  <c:v>Ocean</c:v>
                </c:pt>
                <c:pt idx="6">
                  <c:v>Radix</c:v>
                </c:pt>
                <c:pt idx="7">
                  <c:v>Raytrace</c:v>
                </c:pt>
                <c:pt idx="8">
                  <c:v>Water-sp</c:v>
                </c:pt>
                <c:pt idx="9">
                  <c:v>GMEAN</c:v>
                </c:pt>
              </c:strCache>
            </c:strRef>
          </c:cat>
          <c:val>
            <c:numRef>
              <c:f>runtime!$B$4:$K$4</c:f>
              <c:numCache>
                <c:formatCode>General</c:formatCode>
                <c:ptCount val="10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9">
                  <c:v>1.0</c:v>
                </c:pt>
              </c:numCache>
            </c:numRef>
          </c:val>
        </c:ser>
        <c:ser>
          <c:idx val="3"/>
          <c:order val="1"/>
          <c:tx>
            <c:strRef>
              <c:f>runtime!$A$5</c:f>
              <c:strCache>
                <c:ptCount val="1"/>
                <c:pt idx="0">
                  <c:v>PCN+passthru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runtime!$B$3:$K$3</c:f>
              <c:strCache>
                <c:ptCount val="10"/>
                <c:pt idx="0">
                  <c:v>Barnes</c:v>
                </c:pt>
                <c:pt idx="1">
                  <c:v>Cholesky</c:v>
                </c:pt>
                <c:pt idx="2">
                  <c:v>FFT</c:v>
                </c:pt>
                <c:pt idx="3">
                  <c:v>FMM</c:v>
                </c:pt>
                <c:pt idx="4">
                  <c:v>LU</c:v>
                </c:pt>
                <c:pt idx="5">
                  <c:v>Ocean</c:v>
                </c:pt>
                <c:pt idx="6">
                  <c:v>Radix</c:v>
                </c:pt>
                <c:pt idx="7">
                  <c:v>Raytrace</c:v>
                </c:pt>
                <c:pt idx="8">
                  <c:v>Water-sp</c:v>
                </c:pt>
                <c:pt idx="9">
                  <c:v>GMEAN</c:v>
                </c:pt>
              </c:strCache>
            </c:strRef>
          </c:cat>
          <c:val>
            <c:numRef>
              <c:f>runtime!$B$5:$K$5</c:f>
              <c:numCache>
                <c:formatCode>General</c:formatCode>
                <c:ptCount val="10"/>
                <c:pt idx="0">
                  <c:v>0.9799</c:v>
                </c:pt>
                <c:pt idx="1">
                  <c:v>1.0129</c:v>
                </c:pt>
                <c:pt idx="2">
                  <c:v>0.9676</c:v>
                </c:pt>
                <c:pt idx="3">
                  <c:v>0.9117</c:v>
                </c:pt>
                <c:pt idx="4">
                  <c:v>0.9526</c:v>
                </c:pt>
                <c:pt idx="5">
                  <c:v>0.9772</c:v>
                </c:pt>
                <c:pt idx="6">
                  <c:v>0.9696</c:v>
                </c:pt>
                <c:pt idx="7">
                  <c:v>0.9485</c:v>
                </c:pt>
                <c:pt idx="8">
                  <c:v>0.9857</c:v>
                </c:pt>
                <c:pt idx="9">
                  <c:v>0.9629</c:v>
                </c:pt>
              </c:numCache>
            </c:numRef>
          </c:val>
        </c:ser>
        <c:ser>
          <c:idx val="6"/>
          <c:order val="2"/>
          <c:tx>
            <c:strRef>
              <c:f>runtime!$A$7</c:f>
              <c:strCache>
                <c:ptCount val="1"/>
                <c:pt idx="0">
                  <c:v>Hybrid+adaptive</c:v>
                </c:pt>
              </c:strCache>
            </c:strRef>
          </c:tx>
          <c:spPr>
            <a:solidFill>
              <a:srgbClr val="FFF10A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runtime!$B$3:$K$3</c:f>
              <c:strCache>
                <c:ptCount val="10"/>
                <c:pt idx="0">
                  <c:v>Barnes</c:v>
                </c:pt>
                <c:pt idx="1">
                  <c:v>Cholesky</c:v>
                </c:pt>
                <c:pt idx="2">
                  <c:v>FFT</c:v>
                </c:pt>
                <c:pt idx="3">
                  <c:v>FMM</c:v>
                </c:pt>
                <c:pt idx="4">
                  <c:v>LU</c:v>
                </c:pt>
                <c:pt idx="5">
                  <c:v>Ocean</c:v>
                </c:pt>
                <c:pt idx="6">
                  <c:v>Radix</c:v>
                </c:pt>
                <c:pt idx="7">
                  <c:v>Raytrace</c:v>
                </c:pt>
                <c:pt idx="8">
                  <c:v>Water-sp</c:v>
                </c:pt>
                <c:pt idx="9">
                  <c:v>GMEAN</c:v>
                </c:pt>
              </c:strCache>
            </c:strRef>
          </c:cat>
          <c:val>
            <c:numRef>
              <c:f>runtime!$B$7:$K$7</c:f>
              <c:numCache>
                <c:formatCode>General</c:formatCode>
                <c:ptCount val="10"/>
                <c:pt idx="0">
                  <c:v>0.948</c:v>
                </c:pt>
                <c:pt idx="1">
                  <c:v>0.9412</c:v>
                </c:pt>
                <c:pt idx="2">
                  <c:v>0.7826</c:v>
                </c:pt>
                <c:pt idx="3">
                  <c:v>0.9601</c:v>
                </c:pt>
                <c:pt idx="4">
                  <c:v>0.9495</c:v>
                </c:pt>
                <c:pt idx="5">
                  <c:v>0.9806</c:v>
                </c:pt>
                <c:pt idx="6">
                  <c:v>0.8606</c:v>
                </c:pt>
                <c:pt idx="7">
                  <c:v>0.7748</c:v>
                </c:pt>
                <c:pt idx="8">
                  <c:v>0.9789</c:v>
                </c:pt>
                <c:pt idx="9">
                  <c:v>0.8938</c:v>
                </c:pt>
              </c:numCache>
            </c:numRef>
          </c:val>
        </c:ser>
        <c:ser>
          <c:idx val="0"/>
          <c:order val="3"/>
          <c:tx>
            <c:strRef>
              <c:f>runtime!$A$10</c:f>
              <c:strCache>
                <c:ptCount val="1"/>
                <c:pt idx="0">
                  <c:v>MCN+passthru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runtime!$B$3:$K$3</c:f>
              <c:strCache>
                <c:ptCount val="10"/>
                <c:pt idx="0">
                  <c:v>Barnes</c:v>
                </c:pt>
                <c:pt idx="1">
                  <c:v>Cholesky</c:v>
                </c:pt>
                <c:pt idx="2">
                  <c:v>FFT</c:v>
                </c:pt>
                <c:pt idx="3">
                  <c:v>FMM</c:v>
                </c:pt>
                <c:pt idx="4">
                  <c:v>LU</c:v>
                </c:pt>
                <c:pt idx="5">
                  <c:v>Ocean</c:v>
                </c:pt>
                <c:pt idx="6">
                  <c:v>Radix</c:v>
                </c:pt>
                <c:pt idx="7">
                  <c:v>Raytrace</c:v>
                </c:pt>
                <c:pt idx="8">
                  <c:v>Water-sp</c:v>
                </c:pt>
                <c:pt idx="9">
                  <c:v>GMEAN</c:v>
                </c:pt>
              </c:strCache>
            </c:strRef>
          </c:cat>
          <c:val>
            <c:numRef>
              <c:f>runtime!$B$10:$K$10</c:f>
              <c:numCache>
                <c:formatCode>General</c:formatCode>
                <c:ptCount val="10"/>
                <c:pt idx="0">
                  <c:v>0.986</c:v>
                </c:pt>
                <c:pt idx="1">
                  <c:v>0.9077</c:v>
                </c:pt>
                <c:pt idx="2">
                  <c:v>0.7884</c:v>
                </c:pt>
                <c:pt idx="3">
                  <c:v>0.9472</c:v>
                </c:pt>
                <c:pt idx="4">
                  <c:v>0.9293</c:v>
                </c:pt>
                <c:pt idx="5">
                  <c:v>1.0735</c:v>
                </c:pt>
                <c:pt idx="6">
                  <c:v>0.7761</c:v>
                </c:pt>
                <c:pt idx="7">
                  <c:v>0.666</c:v>
                </c:pt>
                <c:pt idx="8">
                  <c:v>1.0008</c:v>
                </c:pt>
                <c:pt idx="9">
                  <c:v>0.8754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26963944"/>
        <c:axId val="2126611512"/>
      </c:barChart>
      <c:catAx>
        <c:axId val="2126963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vert="horz"/>
          <a:lstStyle/>
          <a:p>
            <a:pPr>
              <a:defRPr lang="en-US" sz="1600">
                <a:latin typeface="Arial"/>
                <a:cs typeface="Arial"/>
              </a:defRPr>
            </a:pPr>
            <a:endParaRPr lang="en-US"/>
          </a:p>
        </c:txPr>
        <c:crossAx val="2126611512"/>
        <c:crosses val="autoZero"/>
        <c:auto val="1"/>
        <c:lblAlgn val="ctr"/>
        <c:lblOffset val="100"/>
        <c:noMultiLvlLbl val="0"/>
      </c:catAx>
      <c:valAx>
        <c:axId val="2126611512"/>
        <c:scaling>
          <c:orientation val="minMax"/>
          <c:max val="1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lang="en-US" sz="1600"/>
            </a:pPr>
            <a:endParaRPr lang="en-US"/>
          </a:p>
        </c:txPr>
        <c:crossAx val="2126963944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t"/>
      <c:layout>
        <c:manualLayout>
          <c:xMode val="edge"/>
          <c:yMode val="edge"/>
          <c:x val="0.0667849282429184"/>
          <c:y val="0.0177874142457864"/>
          <c:w val="0.926667839770774"/>
          <c:h val="0.12003624968239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lang="en-US" sz="1600">
              <a:latin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8761147990135"/>
          <c:y val="0.178856422095353"/>
          <c:w val="0.81844329635047"/>
          <c:h val="0.5035978026005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runtime!$N$4</c:f>
              <c:strCache>
                <c:ptCount val="1"/>
                <c:pt idx="0">
                  <c:v>PCN</c:v>
                </c:pt>
              </c:strCache>
            </c:strRef>
          </c:tx>
          <c:spPr>
            <a:solidFill>
              <a:srgbClr val="4F81BD">
                <a:lumMod val="20000"/>
                <a:lumOff val="80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runtime!$O$3:$X$3</c:f>
              <c:strCache>
                <c:ptCount val="10"/>
                <c:pt idx="0">
                  <c:v>Barnes</c:v>
                </c:pt>
                <c:pt idx="1">
                  <c:v>Cholesky</c:v>
                </c:pt>
                <c:pt idx="2">
                  <c:v>FFT</c:v>
                </c:pt>
                <c:pt idx="3">
                  <c:v>FMM</c:v>
                </c:pt>
                <c:pt idx="4">
                  <c:v>LU</c:v>
                </c:pt>
                <c:pt idx="5">
                  <c:v>Ocean</c:v>
                </c:pt>
                <c:pt idx="6">
                  <c:v>Radix</c:v>
                </c:pt>
                <c:pt idx="7">
                  <c:v>Raytrace</c:v>
                </c:pt>
                <c:pt idx="8">
                  <c:v>Water-sp</c:v>
                </c:pt>
                <c:pt idx="9">
                  <c:v>GMEAN</c:v>
                </c:pt>
              </c:strCache>
            </c:strRef>
          </c:cat>
          <c:val>
            <c:numRef>
              <c:f>runtime!$O$4:$X$4</c:f>
              <c:numCache>
                <c:formatCode>General</c:formatCode>
                <c:ptCount val="10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9">
                  <c:v>1.0</c:v>
                </c:pt>
              </c:numCache>
            </c:numRef>
          </c:val>
        </c:ser>
        <c:ser>
          <c:idx val="1"/>
          <c:order val="1"/>
          <c:tx>
            <c:strRef>
              <c:f>runtime!$N$5</c:f>
              <c:strCache>
                <c:ptCount val="1"/>
                <c:pt idx="0">
                  <c:v>PCN+passthru</c:v>
                </c:pt>
              </c:strCache>
            </c:strRef>
          </c:tx>
          <c:spPr>
            <a:solidFill>
              <a:srgbClr val="4F81BD">
                <a:lumMod val="60000"/>
                <a:lumOff val="40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runtime!$O$3:$X$3</c:f>
              <c:strCache>
                <c:ptCount val="10"/>
                <c:pt idx="0">
                  <c:v>Barnes</c:v>
                </c:pt>
                <c:pt idx="1">
                  <c:v>Cholesky</c:v>
                </c:pt>
                <c:pt idx="2">
                  <c:v>FFT</c:v>
                </c:pt>
                <c:pt idx="3">
                  <c:v>FMM</c:v>
                </c:pt>
                <c:pt idx="4">
                  <c:v>LU</c:v>
                </c:pt>
                <c:pt idx="5">
                  <c:v>Ocean</c:v>
                </c:pt>
                <c:pt idx="6">
                  <c:v>Radix</c:v>
                </c:pt>
                <c:pt idx="7">
                  <c:v>Raytrace</c:v>
                </c:pt>
                <c:pt idx="8">
                  <c:v>Water-sp</c:v>
                </c:pt>
                <c:pt idx="9">
                  <c:v>GMEAN</c:v>
                </c:pt>
              </c:strCache>
            </c:strRef>
          </c:cat>
          <c:val>
            <c:numRef>
              <c:f>runtime!$O$5:$X$5</c:f>
              <c:numCache>
                <c:formatCode>General</c:formatCode>
                <c:ptCount val="10"/>
                <c:pt idx="0">
                  <c:v>0.985479230417045</c:v>
                </c:pt>
                <c:pt idx="1">
                  <c:v>1.01200322259773</c:v>
                </c:pt>
                <c:pt idx="2">
                  <c:v>0.981374196737519</c:v>
                </c:pt>
                <c:pt idx="3">
                  <c:v>0.932394659728962</c:v>
                </c:pt>
                <c:pt idx="4">
                  <c:v>0.955989038253197</c:v>
                </c:pt>
                <c:pt idx="5">
                  <c:v>0.981517514936755</c:v>
                </c:pt>
                <c:pt idx="6">
                  <c:v>0.975275856601687</c:v>
                </c:pt>
                <c:pt idx="7">
                  <c:v>0.969287406154164</c:v>
                </c:pt>
                <c:pt idx="8">
                  <c:v>0.993056905895184</c:v>
                </c:pt>
                <c:pt idx="9">
                  <c:v>0.976030107107753</c:v>
                </c:pt>
              </c:numCache>
            </c:numRef>
          </c:val>
        </c:ser>
        <c:ser>
          <c:idx val="3"/>
          <c:order val="2"/>
          <c:tx>
            <c:strRef>
              <c:f>runtime!$N$7</c:f>
              <c:strCache>
                <c:ptCount val="1"/>
                <c:pt idx="0">
                  <c:v>Hybrid+adaptive</c:v>
                </c:pt>
              </c:strCache>
            </c:strRef>
          </c:tx>
          <c:spPr>
            <a:solidFill>
              <a:srgbClr val="FFF10A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runtime!$O$3:$X$3</c:f>
              <c:strCache>
                <c:ptCount val="10"/>
                <c:pt idx="0">
                  <c:v>Barnes</c:v>
                </c:pt>
                <c:pt idx="1">
                  <c:v>Cholesky</c:v>
                </c:pt>
                <c:pt idx="2">
                  <c:v>FFT</c:v>
                </c:pt>
                <c:pt idx="3">
                  <c:v>FMM</c:v>
                </c:pt>
                <c:pt idx="4">
                  <c:v>LU</c:v>
                </c:pt>
                <c:pt idx="5">
                  <c:v>Ocean</c:v>
                </c:pt>
                <c:pt idx="6">
                  <c:v>Radix</c:v>
                </c:pt>
                <c:pt idx="7">
                  <c:v>Raytrace</c:v>
                </c:pt>
                <c:pt idx="8">
                  <c:v>Water-sp</c:v>
                </c:pt>
                <c:pt idx="9">
                  <c:v>GMEAN</c:v>
                </c:pt>
              </c:strCache>
            </c:strRef>
          </c:cat>
          <c:val>
            <c:numRef>
              <c:f>runtime!$O$7:$X$7</c:f>
              <c:numCache>
                <c:formatCode>General</c:formatCode>
                <c:ptCount val="10"/>
                <c:pt idx="0">
                  <c:v>1.138931223570374</c:v>
                </c:pt>
                <c:pt idx="1">
                  <c:v>1.079963091022776</c:v>
                </c:pt>
                <c:pt idx="2">
                  <c:v>0.990766847915637</c:v>
                </c:pt>
                <c:pt idx="3">
                  <c:v>1.157839040892392</c:v>
                </c:pt>
                <c:pt idx="4">
                  <c:v>1.026658135587214</c:v>
                </c:pt>
                <c:pt idx="5">
                  <c:v>1.186646032126985</c:v>
                </c:pt>
                <c:pt idx="6">
                  <c:v>1.062117330552576</c:v>
                </c:pt>
                <c:pt idx="7">
                  <c:v>0.966249317984224</c:v>
                </c:pt>
                <c:pt idx="8">
                  <c:v>1.0700317247618</c:v>
                </c:pt>
                <c:pt idx="9">
                  <c:v>1.07314659354688</c:v>
                </c:pt>
              </c:numCache>
            </c:numRef>
          </c:val>
        </c:ser>
        <c:ser>
          <c:idx val="6"/>
          <c:order val="3"/>
          <c:tx>
            <c:strRef>
              <c:f>runtime!$N$10</c:f>
              <c:strCache>
                <c:ptCount val="1"/>
                <c:pt idx="0">
                  <c:v>MCN+passthru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runtime!$O$3:$X$3</c:f>
              <c:strCache>
                <c:ptCount val="10"/>
                <c:pt idx="0">
                  <c:v>Barnes</c:v>
                </c:pt>
                <c:pt idx="1">
                  <c:v>Cholesky</c:v>
                </c:pt>
                <c:pt idx="2">
                  <c:v>FFT</c:v>
                </c:pt>
                <c:pt idx="3">
                  <c:v>FMM</c:v>
                </c:pt>
                <c:pt idx="4">
                  <c:v>LU</c:v>
                </c:pt>
                <c:pt idx="5">
                  <c:v>Ocean</c:v>
                </c:pt>
                <c:pt idx="6">
                  <c:v>Radix</c:v>
                </c:pt>
                <c:pt idx="7">
                  <c:v>Raytrace</c:v>
                </c:pt>
                <c:pt idx="8">
                  <c:v>Water-sp</c:v>
                </c:pt>
                <c:pt idx="9">
                  <c:v>GMEAN</c:v>
                </c:pt>
              </c:strCache>
            </c:strRef>
          </c:cat>
          <c:val>
            <c:numRef>
              <c:f>runtime!$O$10:$X$10</c:f>
              <c:numCache>
                <c:formatCode>General</c:formatCode>
                <c:ptCount val="10"/>
                <c:pt idx="0">
                  <c:v>1.035437417260867</c:v>
                </c:pt>
                <c:pt idx="1">
                  <c:v>0.968733170469002</c:v>
                </c:pt>
                <c:pt idx="2">
                  <c:v>0.896301202834075</c:v>
                </c:pt>
                <c:pt idx="3">
                  <c:v>1.006174892408004</c:v>
                </c:pt>
                <c:pt idx="4">
                  <c:v>0.959876047033645</c:v>
                </c:pt>
                <c:pt idx="5">
                  <c:v>1.10548540255608</c:v>
                </c:pt>
                <c:pt idx="6">
                  <c:v>0.869760658491898</c:v>
                </c:pt>
                <c:pt idx="7">
                  <c:v>0.724184839498775</c:v>
                </c:pt>
                <c:pt idx="8">
                  <c:v>1.017886657423298</c:v>
                </c:pt>
                <c:pt idx="9">
                  <c:v>0.94749013139747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23440248"/>
        <c:axId val="2123424792"/>
      </c:barChart>
      <c:catAx>
        <c:axId val="2123440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vert="horz"/>
          <a:lstStyle/>
          <a:p>
            <a:pPr>
              <a:defRPr sz="1600"/>
            </a:pPr>
            <a:endParaRPr lang="en-US"/>
          </a:p>
        </c:txPr>
        <c:crossAx val="2123424792"/>
        <c:crosses val="autoZero"/>
        <c:auto val="1"/>
        <c:lblAlgn val="ctr"/>
        <c:lblOffset val="100"/>
        <c:noMultiLvlLbl val="0"/>
      </c:catAx>
      <c:valAx>
        <c:axId val="2123424792"/>
        <c:scaling>
          <c:orientation val="minMax"/>
          <c:max val="1.4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600"/>
            </a:pPr>
            <a:endParaRPr lang="en-US"/>
          </a:p>
        </c:txPr>
        <c:crossAx val="2123440248"/>
        <c:crosses val="autoZero"/>
        <c:crossBetween val="between"/>
        <c:majorUnit val="0.2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t"/>
      <c:layout>
        <c:manualLayout>
          <c:xMode val="edge"/>
          <c:yMode val="edge"/>
          <c:x val="0.102885792830578"/>
          <c:y val="0.0"/>
          <c:w val="0.864918987825403"/>
          <c:h val="0.192545824494975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/>
          <a:ea typeface="Tahoma" panose="020B0604030504040204" pitchFamily="34" charset="0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0.89914</cdr:x>
      <cdr:y>0.17498</cdr:y>
    </cdr:from>
    <cdr:to>
      <cdr:x>0.89914</cdr:x>
      <cdr:y>0.6614</cdr:y>
    </cdr:to>
    <cdr:cxnSp macro="">
      <cdr:nvCxnSpPr>
        <cdr:cNvPr id="2" name="Straight Connector 2"/>
        <cdr:cNvCxnSpPr/>
      </cdr:nvCxnSpPr>
      <cdr:spPr>
        <a:xfrm xmlns:a="http://schemas.openxmlformats.org/drawingml/2006/main">
          <a:off x="6995245" y="516492"/>
          <a:ext cx="0" cy="1435806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0.89351</cdr:x>
      <cdr:y>0.17424</cdr:y>
    </cdr:from>
    <cdr:to>
      <cdr:x>0.89351</cdr:x>
      <cdr:y>0.68129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7458747" y="565683"/>
          <a:ext cx="0" cy="1646156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00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AFA44-CD18-A148-92CF-5B26A0CD64FD}" type="datetimeFigureOut">
              <a:rPr lang="en-US" smtClean="0"/>
              <a:t>13. 9. 18.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2F133-9509-E940-9B84-3542DBAAC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80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45F12-5AB3-4426-833E-954915700785}" type="datetimeFigureOut">
              <a:rPr lang="ko-KR" altLang="en-US" smtClean="0"/>
              <a:pPr/>
              <a:t>13. 9. 18.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773BE-B04C-4EC5-B252-E473E8E0C9E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265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773BE-B04C-4EC5-B252-E473E8E0C9EF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6052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773BE-B04C-4EC5-B252-E473E8E0C9EF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6859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773BE-B04C-4EC5-B252-E473E8E0C9EF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5371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773BE-B04C-4EC5-B252-E473E8E0C9EF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1268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773BE-B04C-4EC5-B252-E473E8E0C9EF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1029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773BE-B04C-4EC5-B252-E473E8E0C9EF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9243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773BE-B04C-4EC5-B252-E473E8E0C9EF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3005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773BE-B04C-4EC5-B252-E473E8E0C9EF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4308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773BE-B04C-4EC5-B252-E473E8E0C9EF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50882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773BE-B04C-4EC5-B252-E473E8E0C9EF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3948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773BE-B04C-4EC5-B252-E473E8E0C9EF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9877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773BE-B04C-4EC5-B252-E473E8E0C9EF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35667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773BE-B04C-4EC5-B252-E473E8E0C9EF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18421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773BE-B04C-4EC5-B252-E473E8E0C9EF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86371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773BE-B04C-4EC5-B252-E473E8E0C9EF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4769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773BE-B04C-4EC5-B252-E473E8E0C9EF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03485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773BE-B04C-4EC5-B252-E473E8E0C9EF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56595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773BE-B04C-4EC5-B252-E473E8E0C9EF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773BE-B04C-4EC5-B252-E473E8E0C9EF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773BE-B04C-4EC5-B252-E473E8E0C9EF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7203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DA748A-35E6-4E4B-9EF6-3B0F965649F2}" type="slidenum">
              <a:rPr lang="en-US"/>
              <a:pPr/>
              <a:t>5</a:t>
            </a:fld>
            <a:endParaRPr lang="en-US"/>
          </a:p>
        </p:txBody>
      </p:sp>
      <p:sp>
        <p:nvSpPr>
          <p:cNvPr id="106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773BE-B04C-4EC5-B252-E473E8E0C9EF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1659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773BE-B04C-4EC5-B252-E473E8E0C9EF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0814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773BE-B04C-4EC5-B252-E473E8E0C9EF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0818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773BE-B04C-4EC5-B252-E473E8E0C9EF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6505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72400" cy="1470025"/>
          </a:xfrm>
        </p:spPr>
        <p:txBody>
          <a:bodyPr/>
          <a:lstStyle>
            <a:lvl1pPr algn="ctr">
              <a:defRPr>
                <a:latin typeface="Arial"/>
                <a:cs typeface="Arial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213508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/>
                <a:ea typeface="AppleGothic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dirty="0" smtClean="0"/>
              <a:t>Click to edit Master subtitle style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01766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3E184D-06CE-C247-81B2-F79A7184C1DA}" type="datetimeFigureOut">
              <a:rPr lang="en-US" smtClean="0"/>
              <a:pPr/>
              <a:t>13. 9. 18.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467C-50EC-7E40-BB78-57D42E9E9F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35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3E184D-06CE-C247-81B2-F79A7184C1DA}" type="datetimeFigureOut">
              <a:rPr lang="en-US" smtClean="0"/>
              <a:pPr/>
              <a:t>13. 9. 18.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467C-50EC-7E40-BB78-57D42E9E9F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81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>
            <a:lvl1pPr>
              <a:defRPr sz="3200">
                <a:latin typeface="Arial"/>
                <a:cs typeface="Arial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576"/>
          </a:xfrm>
        </p:spPr>
        <p:txBody>
          <a:bodyPr>
            <a:normAutofit/>
          </a:bodyPr>
          <a:lstStyle>
            <a:lvl1pPr marL="342900" indent="-342900">
              <a:buFont typeface="Wingdings" pitchFamily="2" charset="2"/>
              <a:buChar char="§"/>
              <a:defRPr sz="2400">
                <a:latin typeface="Arial"/>
                <a:cs typeface="Arial"/>
              </a:defRPr>
            </a:lvl1pPr>
            <a:lvl2pPr marL="648000">
              <a:defRPr sz="2000">
                <a:latin typeface="Arial"/>
                <a:cs typeface="Arial"/>
              </a:defRPr>
            </a:lvl2pPr>
            <a:lvl3pPr marL="900000">
              <a:defRPr sz="1800">
                <a:latin typeface="Arial"/>
                <a:cs typeface="Arial"/>
              </a:defRPr>
            </a:lvl3pPr>
            <a:lvl4pPr marL="1260000"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467C-50EC-7E40-BB78-57D42E9E9F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323528" y="1052736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701675" y="6459116"/>
            <a:ext cx="749300" cy="35323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그림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9881" b="-1977"/>
          <a:stretch/>
        </p:blipFill>
        <p:spPr>
          <a:xfrm>
            <a:off x="30410" y="6459116"/>
            <a:ext cx="895565" cy="3988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2495" y="6459116"/>
            <a:ext cx="340012" cy="35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74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3E184D-06CE-C247-81B2-F79A7184C1DA}" type="datetimeFigureOut">
              <a:rPr lang="en-US" smtClean="0"/>
              <a:pPr/>
              <a:t>13. 9. 18.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467C-50EC-7E40-BB78-57D42E9E9F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71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3E184D-06CE-C247-81B2-F79A7184C1DA}" type="datetimeFigureOut">
              <a:rPr lang="en-US" smtClean="0"/>
              <a:pPr/>
              <a:t>13. 9. 18.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467C-50EC-7E40-BB78-57D42E9E9F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73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3E184D-06CE-C247-81B2-F79A7184C1DA}" type="datetimeFigureOut">
              <a:rPr lang="en-US" smtClean="0"/>
              <a:pPr/>
              <a:t>13. 9. 18.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467C-50EC-7E40-BB78-57D42E9E9F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71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3E184D-06CE-C247-81B2-F79A7184C1DA}" type="datetimeFigureOut">
              <a:rPr lang="en-US" smtClean="0"/>
              <a:pPr/>
              <a:t>13. 9. 18.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467C-50EC-7E40-BB78-57D42E9E9F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8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3E184D-06CE-C247-81B2-F79A7184C1DA}" type="datetimeFigureOut">
              <a:rPr lang="en-US" smtClean="0"/>
              <a:pPr/>
              <a:t>13. 9. 18.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467C-50EC-7E40-BB78-57D42E9E9F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19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3E184D-06CE-C247-81B2-F79A7184C1DA}" type="datetimeFigureOut">
              <a:rPr lang="en-US" smtClean="0"/>
              <a:pPr/>
              <a:t>13. 9. 18.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467C-50EC-7E40-BB78-57D42E9E9F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1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smtClean="0"/>
              <a:t>Drag picture to placeholder or click icon to add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3E184D-06CE-C247-81B2-F79A7184C1DA}" type="datetimeFigureOut">
              <a:rPr lang="en-US" smtClean="0"/>
              <a:pPr/>
              <a:t>13. 9. 18.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467C-50EC-7E40-BB78-57D42E9E9F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2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7467C-50EC-7E40-BB78-57D42E9E9F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직사각형 11"/>
          <p:cNvSpPr/>
          <p:nvPr/>
        </p:nvSpPr>
        <p:spPr>
          <a:xfrm>
            <a:off x="105826" y="6525344"/>
            <a:ext cx="8935756" cy="2160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3189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1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0534" y="975784"/>
            <a:ext cx="9404604" cy="1470025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Memory-centric System Interconnect Design </a:t>
            </a:r>
            <a:br>
              <a:rPr lang="en-US" sz="3200" b="1" dirty="0" smtClean="0"/>
            </a:br>
            <a:r>
              <a:rPr lang="en-US" sz="3200" b="1" dirty="0" smtClean="0"/>
              <a:t>with Hybrid Memory Cubes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2831419"/>
            <a:ext cx="3796192" cy="2135088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sz="2000" b="1" u="sng" dirty="0" err="1" smtClean="0">
                <a:solidFill>
                  <a:schemeClr val="tx1"/>
                </a:solidFill>
              </a:rPr>
              <a:t>Gwangsun</a:t>
            </a:r>
            <a:r>
              <a:rPr lang="en-US" sz="2000" b="1" u="sng" dirty="0" smtClean="0">
                <a:solidFill>
                  <a:schemeClr val="tx1"/>
                </a:solidFill>
              </a:rPr>
              <a:t> Kim</a:t>
            </a:r>
            <a:r>
              <a:rPr lang="en-US" sz="2000" dirty="0" smtClean="0">
                <a:solidFill>
                  <a:schemeClr val="tx1"/>
                </a:solidFill>
              </a:rPr>
              <a:t>, John Kim</a:t>
            </a:r>
          </a:p>
          <a:p>
            <a:pPr>
              <a:spcAft>
                <a:spcPts val="24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Korea Advanced Institute of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 Science and Technology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51768" y="2836990"/>
            <a:ext cx="3796192" cy="2135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Jung Ho </a:t>
            </a:r>
            <a:r>
              <a:rPr lang="en-US" sz="2000" dirty="0" err="1" smtClean="0">
                <a:solidFill>
                  <a:schemeClr val="tx1"/>
                </a:solidFill>
                <a:latin typeface="Arial"/>
                <a:cs typeface="Arial"/>
              </a:rPr>
              <a:t>Ahn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/>
                <a:cs typeface="Arial"/>
              </a:rPr>
              <a:t>Jaeha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 Kim</a:t>
            </a:r>
          </a:p>
          <a:p>
            <a:pPr>
              <a:spcAft>
                <a:spcPts val="2400"/>
              </a:spcAft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Seoul National University</a:t>
            </a:r>
            <a:endParaRPr lang="en-US" sz="1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413" y="4365574"/>
            <a:ext cx="1408995" cy="12130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253" y="4360003"/>
            <a:ext cx="1167601" cy="121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81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Background/Motivation	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/>
              <a:t>Design space exploration</a:t>
            </a:r>
          </a:p>
          <a:p>
            <a:r>
              <a:rPr lang="en-US" dirty="0" smtClean="0"/>
              <a:t>Challenges and solutions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276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791326"/>
              </p:ext>
            </p:extLst>
          </p:nvPr>
        </p:nvGraphicFramePr>
        <p:xfrm>
          <a:off x="317812" y="4722369"/>
          <a:ext cx="8428039" cy="1580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3060"/>
                <a:gridCol w="2983128"/>
                <a:gridCol w="3411851"/>
              </a:tblGrid>
              <a:tr h="7904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904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Leveraging Routing Capability of the HMC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7944"/>
            <a:ext cx="8229600" cy="5184576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Local HMC </a:t>
            </a:r>
            <a:br>
              <a:rPr lang="en-US" dirty="0" smtClean="0"/>
            </a:br>
            <a:r>
              <a:rPr lang="en-US" dirty="0" smtClean="0"/>
              <a:t>traffic BW</a:t>
            </a:r>
          </a:p>
          <a:p>
            <a:pPr marL="0" indent="0">
              <a:buNone/>
            </a:pPr>
            <a:r>
              <a:rPr lang="en-US" dirty="0" smtClean="0"/>
              <a:t>CPU-to-CPU</a:t>
            </a:r>
            <a:br>
              <a:rPr lang="en-US" dirty="0" smtClean="0"/>
            </a:br>
            <a:r>
              <a:rPr lang="en-US" dirty="0" smtClean="0"/>
              <a:t>traffic BW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33164" y="2723870"/>
            <a:ext cx="1961581" cy="9362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>
                <a:latin typeface="Arial"/>
                <a:cs typeface="Arial"/>
              </a:rPr>
              <a:t>CPU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6" name="Cube 5"/>
          <p:cNvSpPr/>
          <p:nvPr/>
        </p:nvSpPr>
        <p:spPr>
          <a:xfrm>
            <a:off x="2786898" y="1482338"/>
            <a:ext cx="680720" cy="66548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Cube 6"/>
          <p:cNvSpPr/>
          <p:nvPr/>
        </p:nvSpPr>
        <p:spPr>
          <a:xfrm>
            <a:off x="1976803" y="1482338"/>
            <a:ext cx="680720" cy="66548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Cube 7"/>
          <p:cNvSpPr/>
          <p:nvPr/>
        </p:nvSpPr>
        <p:spPr>
          <a:xfrm>
            <a:off x="4408040" y="1482338"/>
            <a:ext cx="680720" cy="66548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Cube 8"/>
          <p:cNvSpPr/>
          <p:nvPr/>
        </p:nvSpPr>
        <p:spPr>
          <a:xfrm>
            <a:off x="3597944" y="1482338"/>
            <a:ext cx="680720" cy="66548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Left-Right Arrow 9"/>
          <p:cNvSpPr/>
          <p:nvPr/>
        </p:nvSpPr>
        <p:spPr>
          <a:xfrm rot="13500000">
            <a:off x="2337703" y="2368026"/>
            <a:ext cx="639639" cy="151950"/>
          </a:xfrm>
          <a:prstGeom prst="leftRightArrow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latin typeface="Arial"/>
              <a:cs typeface="Arial"/>
            </a:endParaRPr>
          </a:p>
        </p:txBody>
      </p:sp>
      <p:sp>
        <p:nvSpPr>
          <p:cNvPr id="11" name="Left-Right Arrow 10"/>
          <p:cNvSpPr/>
          <p:nvPr/>
        </p:nvSpPr>
        <p:spPr>
          <a:xfrm rot="15300000">
            <a:off x="2955533" y="2380243"/>
            <a:ext cx="487417" cy="151950"/>
          </a:xfrm>
          <a:prstGeom prst="leftRightArrow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latin typeface="Arial"/>
              <a:cs typeface="Arial"/>
            </a:endParaRPr>
          </a:p>
        </p:txBody>
      </p:sp>
      <p:sp>
        <p:nvSpPr>
          <p:cNvPr id="12" name="Left-Right Arrow 11"/>
          <p:cNvSpPr/>
          <p:nvPr/>
        </p:nvSpPr>
        <p:spPr>
          <a:xfrm rot="17100000">
            <a:off x="3522637" y="2380242"/>
            <a:ext cx="487417" cy="151950"/>
          </a:xfrm>
          <a:prstGeom prst="leftRightArrow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latin typeface="Arial"/>
              <a:cs typeface="Arial"/>
            </a:endParaRPr>
          </a:p>
        </p:txBody>
      </p:sp>
      <p:sp>
        <p:nvSpPr>
          <p:cNvPr id="13" name="Left-Right Arrow 12"/>
          <p:cNvSpPr/>
          <p:nvPr/>
        </p:nvSpPr>
        <p:spPr>
          <a:xfrm rot="8100000" flipH="1">
            <a:off x="4062524" y="2370003"/>
            <a:ext cx="639639" cy="151950"/>
          </a:xfrm>
          <a:prstGeom prst="leftRightArrow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latin typeface="Arial"/>
              <a:cs typeface="Arial"/>
            </a:endParaRPr>
          </a:p>
        </p:txBody>
      </p:sp>
      <p:sp>
        <p:nvSpPr>
          <p:cNvPr id="23" name="Left-Right Arrow 22"/>
          <p:cNvSpPr/>
          <p:nvPr/>
        </p:nvSpPr>
        <p:spPr>
          <a:xfrm rot="16200000">
            <a:off x="2767237" y="3889122"/>
            <a:ext cx="487417" cy="151950"/>
          </a:xfrm>
          <a:prstGeom prst="leftRightArrow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latin typeface="Arial"/>
              <a:cs typeface="Arial"/>
            </a:endParaRPr>
          </a:p>
        </p:txBody>
      </p:sp>
      <p:sp>
        <p:nvSpPr>
          <p:cNvPr id="24" name="Left-Right Arrow 23"/>
          <p:cNvSpPr/>
          <p:nvPr/>
        </p:nvSpPr>
        <p:spPr>
          <a:xfrm rot="16200000">
            <a:off x="3110496" y="3889121"/>
            <a:ext cx="487417" cy="151950"/>
          </a:xfrm>
          <a:prstGeom prst="leftRightArrow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latin typeface="Arial"/>
              <a:cs typeface="Arial"/>
            </a:endParaRPr>
          </a:p>
        </p:txBody>
      </p:sp>
      <p:sp>
        <p:nvSpPr>
          <p:cNvPr id="25" name="Left-Right Arrow 24"/>
          <p:cNvSpPr/>
          <p:nvPr/>
        </p:nvSpPr>
        <p:spPr>
          <a:xfrm rot="16200000">
            <a:off x="3451187" y="3889120"/>
            <a:ext cx="487417" cy="151950"/>
          </a:xfrm>
          <a:prstGeom prst="leftRightArrow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latin typeface="Arial"/>
              <a:cs typeface="Arial"/>
            </a:endParaRPr>
          </a:p>
        </p:txBody>
      </p:sp>
      <p:sp>
        <p:nvSpPr>
          <p:cNvPr id="26" name="Left-Right Arrow 25"/>
          <p:cNvSpPr/>
          <p:nvPr/>
        </p:nvSpPr>
        <p:spPr>
          <a:xfrm rot="16200000">
            <a:off x="3781458" y="3889122"/>
            <a:ext cx="487417" cy="151950"/>
          </a:xfrm>
          <a:prstGeom prst="leftRightArrow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218037" y="1571630"/>
            <a:ext cx="1961581" cy="9362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>
                <a:latin typeface="Arial"/>
                <a:cs typeface="Arial"/>
              </a:rPr>
              <a:t>CPU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28" name="Cube 27"/>
          <p:cNvSpPr/>
          <p:nvPr/>
        </p:nvSpPr>
        <p:spPr>
          <a:xfrm>
            <a:off x="6413882" y="3063768"/>
            <a:ext cx="680720" cy="66548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Cube 28"/>
          <p:cNvSpPr/>
          <p:nvPr/>
        </p:nvSpPr>
        <p:spPr>
          <a:xfrm>
            <a:off x="5603787" y="3063768"/>
            <a:ext cx="680720" cy="66548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Cube 29"/>
          <p:cNvSpPr/>
          <p:nvPr/>
        </p:nvSpPr>
        <p:spPr>
          <a:xfrm>
            <a:off x="8035024" y="3063768"/>
            <a:ext cx="680720" cy="66548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Cube 30"/>
          <p:cNvSpPr/>
          <p:nvPr/>
        </p:nvSpPr>
        <p:spPr>
          <a:xfrm>
            <a:off x="7224928" y="3063768"/>
            <a:ext cx="680720" cy="66548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Left-Right Arrow 31"/>
          <p:cNvSpPr/>
          <p:nvPr/>
        </p:nvSpPr>
        <p:spPr>
          <a:xfrm rot="8100000" flipV="1">
            <a:off x="5849390" y="2700824"/>
            <a:ext cx="639639" cy="151950"/>
          </a:xfrm>
          <a:prstGeom prst="leftRightArrow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latin typeface="Arial"/>
              <a:cs typeface="Arial"/>
            </a:endParaRPr>
          </a:p>
        </p:txBody>
      </p:sp>
      <p:sp>
        <p:nvSpPr>
          <p:cNvPr id="33" name="Left-Right Arrow 32"/>
          <p:cNvSpPr/>
          <p:nvPr/>
        </p:nvSpPr>
        <p:spPr>
          <a:xfrm rot="7200000" flipV="1">
            <a:off x="6532548" y="2713041"/>
            <a:ext cx="512280" cy="151950"/>
          </a:xfrm>
          <a:prstGeom prst="leftRightArrow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latin typeface="Arial"/>
              <a:cs typeface="Arial"/>
            </a:endParaRPr>
          </a:p>
        </p:txBody>
      </p:sp>
      <p:sp>
        <p:nvSpPr>
          <p:cNvPr id="34" name="Left-Right Arrow 33"/>
          <p:cNvSpPr/>
          <p:nvPr/>
        </p:nvSpPr>
        <p:spPr>
          <a:xfrm rot="4500000" flipV="1">
            <a:off x="7214661" y="2720136"/>
            <a:ext cx="472344" cy="151950"/>
          </a:xfrm>
          <a:prstGeom prst="leftRightArrow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latin typeface="Arial"/>
              <a:cs typeface="Arial"/>
            </a:endParaRPr>
          </a:p>
        </p:txBody>
      </p:sp>
      <p:sp>
        <p:nvSpPr>
          <p:cNvPr id="35" name="Left-Right Arrow 34"/>
          <p:cNvSpPr/>
          <p:nvPr/>
        </p:nvSpPr>
        <p:spPr>
          <a:xfrm rot="13500000" flipH="1" flipV="1">
            <a:off x="7721091" y="2702801"/>
            <a:ext cx="639639" cy="151950"/>
          </a:xfrm>
          <a:prstGeom prst="leftRightArrow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latin typeface="Arial"/>
              <a:cs typeface="Arial"/>
            </a:endParaRPr>
          </a:p>
        </p:txBody>
      </p:sp>
      <p:sp>
        <p:nvSpPr>
          <p:cNvPr id="36" name="Left-Right Arrow 35"/>
          <p:cNvSpPr/>
          <p:nvPr/>
        </p:nvSpPr>
        <p:spPr>
          <a:xfrm rot="8100000" flipV="1">
            <a:off x="6099748" y="2706775"/>
            <a:ext cx="639639" cy="151950"/>
          </a:xfrm>
          <a:prstGeom prst="leftRightArrow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latin typeface="Arial"/>
              <a:cs typeface="Arial"/>
            </a:endParaRPr>
          </a:p>
        </p:txBody>
      </p:sp>
      <p:sp>
        <p:nvSpPr>
          <p:cNvPr id="37" name="Left-Right Arrow 36"/>
          <p:cNvSpPr/>
          <p:nvPr/>
        </p:nvSpPr>
        <p:spPr>
          <a:xfrm rot="6300000" flipV="1">
            <a:off x="6823671" y="2718992"/>
            <a:ext cx="482591" cy="151950"/>
          </a:xfrm>
          <a:prstGeom prst="leftRightArrow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latin typeface="Arial"/>
              <a:cs typeface="Arial"/>
            </a:endParaRPr>
          </a:p>
        </p:txBody>
      </p:sp>
      <p:sp>
        <p:nvSpPr>
          <p:cNvPr id="38" name="Left-Right Arrow 37"/>
          <p:cNvSpPr/>
          <p:nvPr/>
        </p:nvSpPr>
        <p:spPr>
          <a:xfrm rot="3600000" flipV="1">
            <a:off x="7463209" y="2718991"/>
            <a:ext cx="527803" cy="151950"/>
          </a:xfrm>
          <a:prstGeom prst="leftRightArrow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latin typeface="Arial"/>
              <a:cs typeface="Arial"/>
            </a:endParaRPr>
          </a:p>
        </p:txBody>
      </p:sp>
      <p:sp>
        <p:nvSpPr>
          <p:cNvPr id="39" name="Left-Right Arrow 38"/>
          <p:cNvSpPr/>
          <p:nvPr/>
        </p:nvSpPr>
        <p:spPr>
          <a:xfrm rot="13500000" flipH="1" flipV="1">
            <a:off x="7980089" y="2708752"/>
            <a:ext cx="639639" cy="151950"/>
          </a:xfrm>
          <a:prstGeom prst="leftRightArrow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latin typeface="Arial"/>
              <a:cs typeface="Arial"/>
            </a:endParaRPr>
          </a:p>
        </p:txBody>
      </p:sp>
      <p:sp>
        <p:nvSpPr>
          <p:cNvPr id="40" name="Left-Right Arrow 39"/>
          <p:cNvSpPr/>
          <p:nvPr/>
        </p:nvSpPr>
        <p:spPr>
          <a:xfrm rot="16200000">
            <a:off x="5520670" y="3953175"/>
            <a:ext cx="487417" cy="151950"/>
          </a:xfrm>
          <a:prstGeom prst="leftRightArrow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latin typeface="Arial"/>
              <a:cs typeface="Arial"/>
            </a:endParaRPr>
          </a:p>
        </p:txBody>
      </p:sp>
      <p:sp>
        <p:nvSpPr>
          <p:cNvPr id="41" name="Left-Right Arrow 40"/>
          <p:cNvSpPr/>
          <p:nvPr/>
        </p:nvSpPr>
        <p:spPr>
          <a:xfrm rot="16200000">
            <a:off x="5757092" y="3953179"/>
            <a:ext cx="487417" cy="151950"/>
          </a:xfrm>
          <a:prstGeom prst="leftRightArrow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latin typeface="Arial"/>
              <a:cs typeface="Arial"/>
            </a:endParaRPr>
          </a:p>
        </p:txBody>
      </p:sp>
      <p:sp>
        <p:nvSpPr>
          <p:cNvPr id="44" name="Left-Right Arrow 43"/>
          <p:cNvSpPr/>
          <p:nvPr/>
        </p:nvSpPr>
        <p:spPr>
          <a:xfrm rot="16200000">
            <a:off x="6347103" y="3953178"/>
            <a:ext cx="487417" cy="151950"/>
          </a:xfrm>
          <a:prstGeom prst="leftRightArrow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latin typeface="Arial"/>
              <a:cs typeface="Arial"/>
            </a:endParaRPr>
          </a:p>
        </p:txBody>
      </p:sp>
      <p:sp>
        <p:nvSpPr>
          <p:cNvPr id="45" name="Left-Right Arrow 44"/>
          <p:cNvSpPr/>
          <p:nvPr/>
        </p:nvSpPr>
        <p:spPr>
          <a:xfrm rot="16200000">
            <a:off x="6583525" y="3953182"/>
            <a:ext cx="487417" cy="151950"/>
          </a:xfrm>
          <a:prstGeom prst="leftRightArrow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latin typeface="Arial"/>
              <a:cs typeface="Arial"/>
            </a:endParaRPr>
          </a:p>
        </p:txBody>
      </p:sp>
      <p:sp>
        <p:nvSpPr>
          <p:cNvPr id="46" name="Left-Right Arrow 45"/>
          <p:cNvSpPr/>
          <p:nvPr/>
        </p:nvSpPr>
        <p:spPr>
          <a:xfrm rot="16200000">
            <a:off x="7147272" y="3953181"/>
            <a:ext cx="487417" cy="151950"/>
          </a:xfrm>
          <a:prstGeom prst="leftRightArrow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latin typeface="Arial"/>
              <a:cs typeface="Arial"/>
            </a:endParaRPr>
          </a:p>
        </p:txBody>
      </p:sp>
      <p:sp>
        <p:nvSpPr>
          <p:cNvPr id="47" name="Left-Right Arrow 46"/>
          <p:cNvSpPr/>
          <p:nvPr/>
        </p:nvSpPr>
        <p:spPr>
          <a:xfrm rot="16200000">
            <a:off x="7383694" y="3953185"/>
            <a:ext cx="487417" cy="151950"/>
          </a:xfrm>
          <a:prstGeom prst="leftRightArrow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latin typeface="Arial"/>
              <a:cs typeface="Arial"/>
            </a:endParaRPr>
          </a:p>
        </p:txBody>
      </p:sp>
      <p:sp>
        <p:nvSpPr>
          <p:cNvPr id="48" name="Left-Right Arrow 47"/>
          <p:cNvSpPr/>
          <p:nvPr/>
        </p:nvSpPr>
        <p:spPr>
          <a:xfrm rot="16200000">
            <a:off x="7951005" y="3953170"/>
            <a:ext cx="487417" cy="151950"/>
          </a:xfrm>
          <a:prstGeom prst="leftRightArrow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latin typeface="Arial"/>
              <a:cs typeface="Arial"/>
            </a:endParaRPr>
          </a:p>
        </p:txBody>
      </p:sp>
      <p:sp>
        <p:nvSpPr>
          <p:cNvPr id="49" name="Left-Right Arrow 48"/>
          <p:cNvSpPr/>
          <p:nvPr/>
        </p:nvSpPr>
        <p:spPr>
          <a:xfrm rot="16200000">
            <a:off x="8187427" y="3953174"/>
            <a:ext cx="487417" cy="151950"/>
          </a:xfrm>
          <a:prstGeom prst="leftRightArrow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latin typeface="Arial"/>
              <a:cs typeface="Ari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89212" y="1681642"/>
            <a:ext cx="710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HMC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2218757" y="2178693"/>
            <a:ext cx="2602853" cy="545177"/>
          </a:xfrm>
          <a:prstGeom prst="roundRect">
            <a:avLst/>
          </a:prstGeom>
          <a:noFill/>
          <a:ln w="38100" cmpd="sng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dirty="0">
              <a:latin typeface="Arial"/>
              <a:cs typeface="Arial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5793175" y="2528433"/>
            <a:ext cx="2831498" cy="545177"/>
          </a:xfrm>
          <a:prstGeom prst="roundRect">
            <a:avLst/>
          </a:prstGeom>
          <a:noFill/>
          <a:ln w="38100" cmpd="sng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dirty="0">
              <a:latin typeface="Arial"/>
              <a:cs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96252" y="1026177"/>
            <a:ext cx="27881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/>
                <a:cs typeface="Arial"/>
              </a:rPr>
              <a:t>Conventional Design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644046" y="1026177"/>
            <a:ext cx="30850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/>
                <a:cs typeface="Arial"/>
              </a:rPr>
              <a:t>Memory-centric Design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2674803" y="3695466"/>
            <a:ext cx="1621141" cy="545177"/>
          </a:xfrm>
          <a:prstGeom prst="roundRect">
            <a:avLst/>
          </a:prstGeom>
          <a:noFill/>
          <a:ln w="38100" cmpd="sng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dirty="0">
              <a:latin typeface="Arial"/>
              <a:cs typeface="Arial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394144" y="4841295"/>
            <a:ext cx="954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/>
                <a:cs typeface="Arial"/>
              </a:rPr>
              <a:t>50%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415120" y="5676255"/>
            <a:ext cx="954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/>
                <a:cs typeface="Arial"/>
              </a:rPr>
              <a:t>50%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699436" y="4841295"/>
            <a:ext cx="1128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/>
                <a:cs typeface="Arial"/>
              </a:rPr>
              <a:t>100%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699436" y="5676255"/>
            <a:ext cx="1128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/>
                <a:cs typeface="Arial"/>
              </a:rPr>
              <a:t>100%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5584086" y="3751924"/>
            <a:ext cx="3012972" cy="545177"/>
          </a:xfrm>
          <a:prstGeom prst="roundRect">
            <a:avLst/>
          </a:prstGeom>
          <a:noFill/>
          <a:ln w="38100" cmpd="sng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dirty="0">
              <a:latin typeface="Arial"/>
              <a:cs typeface="Arial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38060" y="3923891"/>
            <a:ext cx="17056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/>
                <a:cs typeface="Arial"/>
              </a:rPr>
              <a:t>Bandwidth </a:t>
            </a:r>
            <a:br>
              <a:rPr lang="en-US" sz="2200" dirty="0" smtClean="0">
                <a:latin typeface="Arial"/>
                <a:cs typeface="Arial"/>
              </a:rPr>
            </a:br>
            <a:r>
              <a:rPr lang="en-US" sz="2200" dirty="0" smtClean="0">
                <a:latin typeface="Arial"/>
                <a:cs typeface="Arial"/>
              </a:rPr>
              <a:t>Comparison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694297" y="1693900"/>
            <a:ext cx="710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HMC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517210" y="1694048"/>
            <a:ext cx="710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HMC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318415" y="1694048"/>
            <a:ext cx="710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HMC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497435" y="3303508"/>
            <a:ext cx="710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HMC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302520" y="3315766"/>
            <a:ext cx="710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HMC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125433" y="3315914"/>
            <a:ext cx="710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HMC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926638" y="3315914"/>
            <a:ext cx="710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HMC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396783" y="2329559"/>
            <a:ext cx="3431387" cy="1200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CPU bandwidth can </a:t>
            </a:r>
            <a:b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be flexibly utilized for </a:t>
            </a:r>
            <a:b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different traffic patterns.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689270" y="4208804"/>
            <a:ext cx="1567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Other CPUs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311036" y="4293222"/>
            <a:ext cx="1609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Other HMCs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6279835" y="1956718"/>
            <a:ext cx="1423543" cy="59275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Coherence</a:t>
            </a:r>
          </a:p>
          <a:p>
            <a:pPr algn="ctr"/>
            <a:r>
              <a:rPr lang="en-US" dirty="0" smtClean="0">
                <a:latin typeface="Arial"/>
                <a:cs typeface="Arial"/>
              </a:rPr>
              <a:t>Packet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2039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5057E-6 -3.18213E-6 L -0.01424 0.15761 " pathEditMode="relative" rAng="0" ptsTypes="AA">
                                      <p:cBhvr>
                                        <p:cTn id="15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" y="78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4 0.15761 L -0.01424 0.29137 " pathEditMode="relative" ptsTypes="AA">
                                      <p:cBhvr>
                                        <p:cTn id="15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animClr clrSpc="rgb" dir="cw">
                                      <p:cBhvr>
                                        <p:cTn id="2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animClr clrSpc="rgb" dir="cw">
                                      <p:cBhvr>
                                        <p:cTn id="2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animClr clrSpc="rgb" dir="cw">
                                      <p:cBhvr>
                                        <p:cTn id="2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set>
                                      <p:cBhvr>
                                        <p:cTn id="2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animClr clrSpc="rgb" dir="cw">
                                      <p:cBhvr>
                                        <p:cTn id="2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set>
                                      <p:cBhvr>
                                        <p:cTn id="2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animClr clrSpc="rgb" dir="cw">
                                      <p:cBhvr>
                                        <p:cTn id="2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set>
                                      <p:cBhvr>
                                        <p:cTn id="2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animClr clrSpc="rgb" dir="cw">
                                      <p:cBhvr>
                                        <p:cTn id="2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animClr clrSpc="rgb" dir="cw">
                                      <p:cBhvr>
                                        <p:cTn id="2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set>
                                      <p:cBhvr>
                                        <p:cTn id="2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animClr clrSpc="rgb" dir="cw">
                                      <p:cBhvr>
                                        <p:cTn id="3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set>
                                      <p:cBhvr>
                                        <p:cTn id="3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animClr clrSpc="rgb" dir="cw">
                                      <p:cBhvr>
                                        <p:cTn id="3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animClr clrSpc="rgb" dir="cw">
                                      <p:cBhvr>
                                        <p:cTn id="3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500"/>
                            </p:stCondLst>
                            <p:childTnLst>
                              <p:par>
                                <p:cTn id="317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00"/>
                            </p:stCondLst>
                            <p:childTnLst>
                              <p:par>
                                <p:cTn id="3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animClr clrSpc="rgb" dir="cw">
                                      <p:cBhvr>
                                        <p:cTn id="3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set>
                                      <p:cBhvr>
                                        <p:cTn id="3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animClr clrSpc="rgb" dir="cw">
                                      <p:cBhvr>
                                        <p:cTn id="3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set>
                                      <p:cBhvr>
                                        <p:cTn id="3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animClr clrSpc="rgb" dir="cw">
                                      <p:cBhvr>
                                        <p:cTn id="3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set>
                                      <p:cBhvr>
                                        <p:cTn id="3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animClr clrSpc="rgb" dir="cw">
                                      <p:cBhvr>
                                        <p:cTn id="3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set>
                                      <p:cBhvr>
                                        <p:cTn id="3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500"/>
                            </p:stCondLst>
                            <p:childTnLst>
                              <p:par>
                                <p:cTn id="4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500"/>
                            </p:stCondLst>
                            <p:childTnLst>
                              <p:par>
                                <p:cTn id="45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2" grpId="1" animBg="1"/>
      <p:bldP spid="32" grpId="2" animBg="1"/>
      <p:bldP spid="32" grpId="4" animBg="1"/>
      <p:bldP spid="33" grpId="0" animBg="1"/>
      <p:bldP spid="33" grpId="1" animBg="1"/>
      <p:bldP spid="33" grpId="2" animBg="1"/>
      <p:bldP spid="33" grpId="4" animBg="1"/>
      <p:bldP spid="34" grpId="0" animBg="1"/>
      <p:bldP spid="34" grpId="1" animBg="1"/>
      <p:bldP spid="34" grpId="2" animBg="1"/>
      <p:bldP spid="34" grpId="4" animBg="1"/>
      <p:bldP spid="35" grpId="0" animBg="1"/>
      <p:bldP spid="35" grpId="1" animBg="1"/>
      <p:bldP spid="35" grpId="2" animBg="1"/>
      <p:bldP spid="35" grpId="4" animBg="1"/>
      <p:bldP spid="36" grpId="0" animBg="1"/>
      <p:bldP spid="36" grpId="1" animBg="1"/>
      <p:bldP spid="36" grpId="2" animBg="1"/>
      <p:bldP spid="36" grpId="4" animBg="1"/>
      <p:bldP spid="37" grpId="0" animBg="1"/>
      <p:bldP spid="37" grpId="1" animBg="1"/>
      <p:bldP spid="37" grpId="2" animBg="1"/>
      <p:bldP spid="37" grpId="4" animBg="1"/>
      <p:bldP spid="38" grpId="0" animBg="1"/>
      <p:bldP spid="38" grpId="1" animBg="1"/>
      <p:bldP spid="38" grpId="2" animBg="1"/>
      <p:bldP spid="38" grpId="4" animBg="1"/>
      <p:bldP spid="39" grpId="0" animBg="1"/>
      <p:bldP spid="39" grpId="1" animBg="1"/>
      <p:bldP spid="39" grpId="2" animBg="1"/>
      <p:bldP spid="39" grpId="4" animBg="1"/>
      <p:bldP spid="40" grpId="0" animBg="1"/>
      <p:bldP spid="40" grpId="2" animBg="1"/>
      <p:bldP spid="41" grpId="1" animBg="1"/>
      <p:bldP spid="41" grpId="2" animBg="1"/>
      <p:bldP spid="44" grpId="1" animBg="1"/>
      <p:bldP spid="44" grpId="2" animBg="1"/>
      <p:bldP spid="45" grpId="1" animBg="1"/>
      <p:bldP spid="45" grpId="2" animBg="1"/>
      <p:bldP spid="46" grpId="1" animBg="1"/>
      <p:bldP spid="46" grpId="2" animBg="1"/>
      <p:bldP spid="47" grpId="1" animBg="1"/>
      <p:bldP spid="47" grpId="2" animBg="1"/>
      <p:bldP spid="48" grpId="1" animBg="1"/>
      <p:bldP spid="48" grpId="2" animBg="1"/>
      <p:bldP spid="49" grpId="1" animBg="1"/>
      <p:bldP spid="49" grpId="2" animBg="1"/>
      <p:bldP spid="50" grpId="0"/>
      <p:bldP spid="50" grpId="1"/>
      <p:bldP spid="52" grpId="0" animBg="1"/>
      <p:bldP spid="52" grpId="1" animBg="1"/>
      <p:bldP spid="53" grpId="0" animBg="1"/>
      <p:bldP spid="53" grpId="1" animBg="1"/>
      <p:bldP spid="53" grpId="2" animBg="1"/>
      <p:bldP spid="54" grpId="0"/>
      <p:bldP spid="55" grpId="0"/>
      <p:bldP spid="57" grpId="0" animBg="1"/>
      <p:bldP spid="57" grpId="1" animBg="1"/>
      <p:bldP spid="59" grpId="0"/>
      <p:bldP spid="60" grpId="0"/>
      <p:bldP spid="61" grpId="0"/>
      <p:bldP spid="65" grpId="0" animBg="1"/>
      <p:bldP spid="74" grpId="0"/>
      <p:bldP spid="56" grpId="0"/>
      <p:bldP spid="58" grpId="0"/>
      <p:bldP spid="64" grpId="0"/>
      <p:bldP spid="66" grpId="0"/>
      <p:bldP spid="67" grpId="0"/>
      <p:bldP spid="68" grpId="0"/>
      <p:bldP spid="69" grpId="0"/>
      <p:bldP spid="75" grpId="0" animBg="1"/>
      <p:bldP spid="70" grpId="0"/>
      <p:bldP spid="71" grpId="0"/>
      <p:bldP spid="73" grpId="0" animBg="1"/>
      <p:bldP spid="73" grpId="1" animBg="1"/>
      <p:bldP spid="73" grpId="2" animBg="1"/>
      <p:bldP spid="73" grpId="3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System Interconnect Design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632936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3183" y="2430640"/>
            <a:ext cx="2597018" cy="3205239"/>
            <a:chOff x="23183" y="2430640"/>
            <a:chExt cx="2597018" cy="3205239"/>
          </a:xfrm>
        </p:grpSpPr>
        <p:sp>
          <p:nvSpPr>
            <p:cNvPr id="9" name="TextBox 8"/>
            <p:cNvSpPr txBox="1"/>
            <p:nvPr/>
          </p:nvSpPr>
          <p:spPr>
            <a:xfrm>
              <a:off x="418305" y="243064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…</a:t>
              </a:r>
              <a:endParaRPr lang="ko-KR" altLang="en-US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10" name="Cube 9"/>
            <p:cNvSpPr/>
            <p:nvPr/>
          </p:nvSpPr>
          <p:spPr>
            <a:xfrm>
              <a:off x="116083" y="2524898"/>
              <a:ext cx="329681" cy="322300"/>
            </a:xfrm>
            <a:prstGeom prst="cube">
              <a:avLst/>
            </a:prstGeom>
            <a:gradFill rotWithShape="1">
              <a:gsLst>
                <a:gs pos="0">
                  <a:srgbClr val="E29F1D">
                    <a:tint val="100000"/>
                    <a:shade val="100000"/>
                    <a:satMod val="130000"/>
                  </a:srgbClr>
                </a:gs>
                <a:gs pos="100000">
                  <a:srgbClr val="E29F1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1" name="Cube 10"/>
            <p:cNvSpPr/>
            <p:nvPr/>
          </p:nvSpPr>
          <p:spPr>
            <a:xfrm>
              <a:off x="833803" y="2524898"/>
              <a:ext cx="329681" cy="322300"/>
            </a:xfrm>
            <a:prstGeom prst="cube">
              <a:avLst/>
            </a:prstGeom>
            <a:gradFill rotWithShape="1">
              <a:gsLst>
                <a:gs pos="0">
                  <a:srgbClr val="E29F1D">
                    <a:tint val="100000"/>
                    <a:shade val="100000"/>
                    <a:satMod val="130000"/>
                  </a:srgbClr>
                </a:gs>
                <a:gs pos="100000">
                  <a:srgbClr val="E29F1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79038" y="3097935"/>
              <a:ext cx="648486" cy="58687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750" dirty="0" smtClean="0">
                  <a:latin typeface="Arial"/>
                  <a:cs typeface="Arial"/>
                </a:rPr>
                <a:t>CPU</a:t>
              </a:r>
              <a:endParaRPr lang="en-US" sz="1750" dirty="0">
                <a:latin typeface="Arial"/>
                <a:cs typeface="Arial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769585" y="243064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…</a:t>
              </a:r>
              <a:endParaRPr lang="ko-KR" altLang="en-US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53" name="Cube 52"/>
            <p:cNvSpPr/>
            <p:nvPr/>
          </p:nvSpPr>
          <p:spPr>
            <a:xfrm>
              <a:off x="1467363" y="2524898"/>
              <a:ext cx="329681" cy="322300"/>
            </a:xfrm>
            <a:prstGeom prst="cube">
              <a:avLst/>
            </a:prstGeom>
            <a:gradFill rotWithShape="1">
              <a:gsLst>
                <a:gs pos="0">
                  <a:srgbClr val="E29F1D">
                    <a:tint val="100000"/>
                    <a:shade val="100000"/>
                    <a:satMod val="130000"/>
                  </a:srgbClr>
                </a:gs>
                <a:gs pos="100000">
                  <a:srgbClr val="E29F1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" name="Cube 53"/>
            <p:cNvSpPr/>
            <p:nvPr/>
          </p:nvSpPr>
          <p:spPr>
            <a:xfrm>
              <a:off x="2185083" y="2524898"/>
              <a:ext cx="329681" cy="322300"/>
            </a:xfrm>
            <a:prstGeom prst="cube">
              <a:avLst/>
            </a:prstGeom>
            <a:gradFill rotWithShape="1">
              <a:gsLst>
                <a:gs pos="0">
                  <a:srgbClr val="E29F1D">
                    <a:tint val="100000"/>
                    <a:shade val="100000"/>
                    <a:satMod val="130000"/>
                  </a:srgbClr>
                </a:gs>
                <a:gs pos="100000">
                  <a:srgbClr val="E29F1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630318" y="3097935"/>
              <a:ext cx="648486" cy="58687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750" dirty="0">
                  <a:solidFill>
                    <a:prstClr val="black"/>
                  </a:solidFill>
                  <a:latin typeface="Arial"/>
                  <a:cs typeface="Arial"/>
                </a:rPr>
                <a:t>CPU</a:t>
              </a:r>
              <a:endParaRPr lang="en-US" sz="2200" dirty="0">
                <a:latin typeface="Arial"/>
                <a:cs typeface="Arial"/>
              </a:endParaRPr>
            </a:p>
          </p:txBody>
        </p:sp>
        <p:sp>
          <p:nvSpPr>
            <p:cNvPr id="58" name="Cloud 57"/>
            <p:cNvSpPr/>
            <p:nvPr/>
          </p:nvSpPr>
          <p:spPr>
            <a:xfrm>
              <a:off x="160287" y="3831210"/>
              <a:ext cx="2231755" cy="872667"/>
            </a:xfrm>
            <a:prstGeom prst="cloud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latin typeface="Arial"/>
                  <a:cs typeface="Arial"/>
                </a:rPr>
                <a:t>Network</a:t>
              </a:r>
              <a:endParaRPr lang="en-US" sz="2200" dirty="0">
                <a:latin typeface="Arial"/>
                <a:cs typeface="Arial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051865" y="312442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…</a:t>
              </a:r>
              <a:endParaRPr lang="ko-KR" altLang="en-US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240636" y="4866438"/>
              <a:ext cx="237956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 smtClean="0">
                  <a:latin typeface="Arial"/>
                  <a:cs typeface="Arial"/>
                </a:rPr>
                <a:t>Processor-centric</a:t>
              </a:r>
            </a:p>
            <a:p>
              <a:pPr algn="ctr"/>
              <a:r>
                <a:rPr lang="en-US" sz="2200" dirty="0" smtClean="0">
                  <a:latin typeface="Arial"/>
                  <a:cs typeface="Arial"/>
                </a:rPr>
                <a:t>Network (PCN)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55086" y="2581808"/>
              <a:ext cx="5059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Arial"/>
                  <a:cs typeface="Arial"/>
                </a:rPr>
                <a:t>HMC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387128" y="2579445"/>
              <a:ext cx="5059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Arial"/>
                  <a:cs typeface="Arial"/>
                </a:rPr>
                <a:t>HMC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100007" y="2589214"/>
              <a:ext cx="5059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Arial"/>
                  <a:cs typeface="Arial"/>
                </a:rPr>
                <a:t>HMC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3183" y="2579444"/>
              <a:ext cx="5059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Arial"/>
                  <a:cs typeface="Arial"/>
                </a:rPr>
                <a:t>HMC</a:t>
              </a:r>
            </a:p>
          </p:txBody>
        </p:sp>
        <p:cxnSp>
          <p:nvCxnSpPr>
            <p:cNvPr id="117" name="Straight Arrow Connector 116"/>
            <p:cNvCxnSpPr/>
            <p:nvPr/>
          </p:nvCxnSpPr>
          <p:spPr>
            <a:xfrm rot="1800000" flipV="1">
              <a:off x="862545" y="2870362"/>
              <a:ext cx="0" cy="228658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rot="19800000" flipH="1" flipV="1">
              <a:off x="327108" y="2857516"/>
              <a:ext cx="0" cy="228658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 rot="1800000" flipV="1">
              <a:off x="2221639" y="2865558"/>
              <a:ext cx="0" cy="228658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 rot="19800000" flipH="1" flipV="1">
              <a:off x="1686202" y="2852712"/>
              <a:ext cx="0" cy="228658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 flipH="1" flipV="1">
              <a:off x="587714" y="3723418"/>
              <a:ext cx="0" cy="228658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/>
            <p:nvPr/>
          </p:nvCxnSpPr>
          <p:spPr>
            <a:xfrm flipH="1" flipV="1">
              <a:off x="1959082" y="3726650"/>
              <a:ext cx="0" cy="228658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2977634" y="2621668"/>
            <a:ext cx="2895599" cy="3014211"/>
            <a:chOff x="2977634" y="2621668"/>
            <a:chExt cx="2895599" cy="3014211"/>
          </a:xfrm>
        </p:grpSpPr>
        <p:sp>
          <p:nvSpPr>
            <p:cNvPr id="29" name="Rectangle 28"/>
            <p:cNvSpPr/>
            <p:nvPr/>
          </p:nvSpPr>
          <p:spPr>
            <a:xfrm>
              <a:off x="4796338" y="2644900"/>
              <a:ext cx="648486" cy="58687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750" dirty="0">
                  <a:solidFill>
                    <a:prstClr val="black"/>
                  </a:solidFill>
                  <a:latin typeface="Arial"/>
                  <a:cs typeface="Arial"/>
                </a:rPr>
                <a:t>CPU</a:t>
              </a:r>
              <a:endParaRPr lang="en-US" sz="2200" dirty="0">
                <a:latin typeface="Arial"/>
                <a:cs typeface="Arial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524167" y="3325551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…</a:t>
              </a:r>
              <a:endParaRPr lang="ko-KR" altLang="en-US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66" name="Cube 65"/>
            <p:cNvSpPr/>
            <p:nvPr/>
          </p:nvSpPr>
          <p:spPr>
            <a:xfrm>
              <a:off x="3221945" y="3419809"/>
              <a:ext cx="329681" cy="322300"/>
            </a:xfrm>
            <a:prstGeom prst="cube">
              <a:avLst/>
            </a:prstGeom>
            <a:gradFill rotWithShape="1">
              <a:gsLst>
                <a:gs pos="0">
                  <a:srgbClr val="E29F1D">
                    <a:tint val="100000"/>
                    <a:shade val="100000"/>
                    <a:satMod val="130000"/>
                  </a:srgbClr>
                </a:gs>
                <a:gs pos="100000">
                  <a:srgbClr val="E29F1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7" name="Cube 66"/>
            <p:cNvSpPr/>
            <p:nvPr/>
          </p:nvSpPr>
          <p:spPr>
            <a:xfrm>
              <a:off x="3939665" y="3419809"/>
              <a:ext cx="329681" cy="322300"/>
            </a:xfrm>
            <a:prstGeom prst="cube">
              <a:avLst/>
            </a:prstGeom>
            <a:gradFill rotWithShape="1">
              <a:gsLst>
                <a:gs pos="0">
                  <a:srgbClr val="E29F1D">
                    <a:tint val="100000"/>
                    <a:shade val="100000"/>
                    <a:satMod val="130000"/>
                  </a:srgbClr>
                </a:gs>
                <a:gs pos="100000">
                  <a:srgbClr val="E29F1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875447" y="3325551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…</a:t>
              </a:r>
              <a:endParaRPr lang="ko-KR" altLang="en-US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71" name="Cube 70"/>
            <p:cNvSpPr/>
            <p:nvPr/>
          </p:nvSpPr>
          <p:spPr>
            <a:xfrm>
              <a:off x="4573225" y="3419809"/>
              <a:ext cx="329681" cy="322300"/>
            </a:xfrm>
            <a:prstGeom prst="cube">
              <a:avLst/>
            </a:prstGeom>
            <a:gradFill rotWithShape="1">
              <a:gsLst>
                <a:gs pos="0">
                  <a:srgbClr val="E29F1D">
                    <a:tint val="100000"/>
                    <a:shade val="100000"/>
                    <a:satMod val="130000"/>
                  </a:srgbClr>
                </a:gs>
                <a:gs pos="100000">
                  <a:srgbClr val="E29F1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72" name="Cube 71"/>
            <p:cNvSpPr/>
            <p:nvPr/>
          </p:nvSpPr>
          <p:spPr>
            <a:xfrm>
              <a:off x="5290945" y="3419809"/>
              <a:ext cx="329681" cy="322300"/>
            </a:xfrm>
            <a:prstGeom prst="cube">
              <a:avLst/>
            </a:prstGeom>
            <a:gradFill rotWithShape="1">
              <a:gsLst>
                <a:gs pos="0">
                  <a:srgbClr val="E29F1D">
                    <a:tint val="100000"/>
                    <a:shade val="100000"/>
                    <a:satMod val="130000"/>
                  </a:srgbClr>
                </a:gs>
                <a:gs pos="100000">
                  <a:srgbClr val="E29F1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4" name="Cloud 63"/>
            <p:cNvSpPr/>
            <p:nvPr/>
          </p:nvSpPr>
          <p:spPr>
            <a:xfrm>
              <a:off x="2977634" y="3862015"/>
              <a:ext cx="2895599" cy="872667"/>
            </a:xfrm>
            <a:prstGeom prst="cloud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latin typeface="Arial"/>
                  <a:cs typeface="Arial"/>
                </a:rPr>
                <a:t>  Network</a:t>
              </a:r>
              <a:endParaRPr lang="en-US" sz="2200" dirty="0">
                <a:latin typeface="Arial"/>
                <a:cs typeface="Arial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248907" y="264490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…</a:t>
              </a:r>
              <a:endParaRPr lang="ko-KR" altLang="en-US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471189" y="2621668"/>
              <a:ext cx="648486" cy="58687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750" dirty="0">
                  <a:solidFill>
                    <a:prstClr val="black"/>
                  </a:solidFill>
                  <a:latin typeface="Arial"/>
                  <a:cs typeface="Arial"/>
                </a:rPr>
                <a:t>CPU</a:t>
              </a:r>
              <a:endParaRPr lang="en-US" sz="2200" dirty="0">
                <a:latin typeface="Arial"/>
                <a:cs typeface="Arial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348026" y="4866438"/>
              <a:ext cx="212843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 smtClean="0">
                  <a:latin typeface="Arial"/>
                  <a:cs typeface="Arial"/>
                </a:rPr>
                <a:t>Memory-centric</a:t>
              </a:r>
            </a:p>
            <a:p>
              <a:pPr algn="ctr"/>
              <a:r>
                <a:rPr lang="en-US" sz="2200" dirty="0" smtClean="0">
                  <a:latin typeface="Arial"/>
                  <a:cs typeface="Arial"/>
                </a:rPr>
                <a:t>Network (MCN)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134143" y="3475959"/>
              <a:ext cx="5059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Arial"/>
                  <a:cs typeface="Arial"/>
                </a:rPr>
                <a:t>HMC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852681" y="3478796"/>
              <a:ext cx="5059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Arial"/>
                  <a:cs typeface="Arial"/>
                </a:rPr>
                <a:t>HMC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486241" y="3485729"/>
              <a:ext cx="5059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Arial"/>
                  <a:cs typeface="Arial"/>
                </a:rPr>
                <a:t>HMC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203961" y="3485729"/>
              <a:ext cx="5059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Arial"/>
                  <a:cs typeface="Arial"/>
                </a:rPr>
                <a:t>HMC</a:t>
              </a:r>
            </a:p>
          </p:txBody>
        </p:sp>
        <p:cxnSp>
          <p:nvCxnSpPr>
            <p:cNvPr id="122" name="Straight Arrow Connector 121"/>
            <p:cNvCxnSpPr/>
            <p:nvPr/>
          </p:nvCxnSpPr>
          <p:spPr>
            <a:xfrm rot="1800000" flipV="1">
              <a:off x="3528353" y="3203095"/>
              <a:ext cx="0" cy="228658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rot="19800000" flipH="1" flipV="1">
              <a:off x="4033721" y="3203095"/>
              <a:ext cx="0" cy="228658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 rot="1800000" flipV="1">
              <a:off x="4872503" y="3212990"/>
              <a:ext cx="0" cy="228658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 rot="19800000" flipH="1" flipV="1">
              <a:off x="5377871" y="3212990"/>
              <a:ext cx="0" cy="228658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 flipH="1" flipV="1">
              <a:off x="3348026" y="3764721"/>
              <a:ext cx="0" cy="228658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/>
            <p:nvPr/>
          </p:nvCxnSpPr>
          <p:spPr>
            <a:xfrm flipH="1" flipV="1">
              <a:off x="4084777" y="3764721"/>
              <a:ext cx="0" cy="228658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 flipH="1" flipV="1">
              <a:off x="4698285" y="3764721"/>
              <a:ext cx="0" cy="228658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/>
            <p:nvPr/>
          </p:nvCxnSpPr>
          <p:spPr>
            <a:xfrm flipH="1" flipV="1">
              <a:off x="5454574" y="3764721"/>
              <a:ext cx="0" cy="228658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6096684" y="2072437"/>
            <a:ext cx="2895599" cy="3405050"/>
            <a:chOff x="6096684" y="2072437"/>
            <a:chExt cx="2895599" cy="3405050"/>
          </a:xfrm>
        </p:grpSpPr>
        <p:sp>
          <p:nvSpPr>
            <p:cNvPr id="90" name="TextBox 89"/>
            <p:cNvSpPr txBox="1"/>
            <p:nvPr/>
          </p:nvSpPr>
          <p:spPr>
            <a:xfrm>
              <a:off x="6585425" y="2778575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…</a:t>
              </a:r>
              <a:endParaRPr lang="ko-KR" altLang="en-US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91" name="Cube 90"/>
            <p:cNvSpPr/>
            <p:nvPr/>
          </p:nvSpPr>
          <p:spPr>
            <a:xfrm>
              <a:off x="6283203" y="2872833"/>
              <a:ext cx="329681" cy="322300"/>
            </a:xfrm>
            <a:prstGeom prst="cube">
              <a:avLst/>
            </a:prstGeom>
            <a:gradFill rotWithShape="1">
              <a:gsLst>
                <a:gs pos="0">
                  <a:srgbClr val="E29F1D">
                    <a:tint val="100000"/>
                    <a:shade val="100000"/>
                    <a:satMod val="130000"/>
                  </a:srgbClr>
                </a:gs>
                <a:gs pos="100000">
                  <a:srgbClr val="E29F1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92" name="Cube 91"/>
            <p:cNvSpPr/>
            <p:nvPr/>
          </p:nvSpPr>
          <p:spPr>
            <a:xfrm>
              <a:off x="7000923" y="2872833"/>
              <a:ext cx="329681" cy="322300"/>
            </a:xfrm>
            <a:prstGeom prst="cube">
              <a:avLst/>
            </a:prstGeom>
            <a:gradFill rotWithShape="1">
              <a:gsLst>
                <a:gs pos="0">
                  <a:srgbClr val="E29F1D">
                    <a:tint val="100000"/>
                    <a:shade val="100000"/>
                    <a:satMod val="130000"/>
                  </a:srgbClr>
                </a:gs>
                <a:gs pos="100000">
                  <a:srgbClr val="E29F1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6446158" y="3445870"/>
              <a:ext cx="648486" cy="58687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750" dirty="0">
                  <a:solidFill>
                    <a:prstClr val="black"/>
                  </a:solidFill>
                  <a:latin typeface="Arial"/>
                  <a:cs typeface="Arial"/>
                </a:rPr>
                <a:t>CPU</a:t>
              </a:r>
              <a:endParaRPr lang="en-US" sz="2200" dirty="0">
                <a:latin typeface="Arial"/>
                <a:cs typeface="Arial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936705" y="2778575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…</a:t>
              </a:r>
              <a:endParaRPr lang="ko-KR" altLang="en-US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97" name="Cube 96"/>
            <p:cNvSpPr/>
            <p:nvPr/>
          </p:nvSpPr>
          <p:spPr>
            <a:xfrm>
              <a:off x="7634483" y="2872833"/>
              <a:ext cx="329681" cy="322300"/>
            </a:xfrm>
            <a:prstGeom prst="cube">
              <a:avLst/>
            </a:prstGeom>
            <a:gradFill rotWithShape="1">
              <a:gsLst>
                <a:gs pos="0">
                  <a:srgbClr val="E29F1D">
                    <a:tint val="100000"/>
                    <a:shade val="100000"/>
                    <a:satMod val="130000"/>
                  </a:srgbClr>
                </a:gs>
                <a:gs pos="100000">
                  <a:srgbClr val="E29F1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98" name="Cube 97"/>
            <p:cNvSpPr/>
            <p:nvPr/>
          </p:nvSpPr>
          <p:spPr>
            <a:xfrm>
              <a:off x="8352203" y="2872833"/>
              <a:ext cx="329681" cy="322300"/>
            </a:xfrm>
            <a:prstGeom prst="cube">
              <a:avLst/>
            </a:prstGeom>
            <a:gradFill rotWithShape="1">
              <a:gsLst>
                <a:gs pos="0">
                  <a:srgbClr val="E29F1D">
                    <a:tint val="100000"/>
                    <a:shade val="100000"/>
                    <a:satMod val="130000"/>
                  </a:srgbClr>
                </a:gs>
                <a:gs pos="100000">
                  <a:srgbClr val="E29F1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7797438" y="3445870"/>
              <a:ext cx="648486" cy="58687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750" dirty="0">
                  <a:solidFill>
                    <a:prstClr val="black"/>
                  </a:solidFill>
                  <a:latin typeface="Arial"/>
                  <a:cs typeface="Arial"/>
                </a:rPr>
                <a:t>CPU</a:t>
              </a:r>
              <a:endParaRPr lang="en-US" sz="2200" dirty="0">
                <a:latin typeface="Arial"/>
                <a:cs typeface="Arial"/>
              </a:endParaRPr>
            </a:p>
          </p:txBody>
        </p:sp>
        <p:sp>
          <p:nvSpPr>
            <p:cNvPr id="104" name="Cloud 103"/>
            <p:cNvSpPr/>
            <p:nvPr/>
          </p:nvSpPr>
          <p:spPr>
            <a:xfrm>
              <a:off x="6327407" y="4179146"/>
              <a:ext cx="2231755" cy="687292"/>
            </a:xfrm>
            <a:prstGeom prst="cloud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latin typeface="Arial"/>
                  <a:cs typeface="Arial"/>
                </a:rPr>
                <a:t>Network</a:t>
              </a:r>
              <a:endParaRPr lang="en-US" sz="2200" dirty="0">
                <a:latin typeface="Arial"/>
                <a:cs typeface="Arial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218985" y="347236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…</a:t>
              </a:r>
              <a:endParaRPr lang="ko-KR" altLang="en-US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111" name="Cloud 110"/>
            <p:cNvSpPr/>
            <p:nvPr/>
          </p:nvSpPr>
          <p:spPr>
            <a:xfrm>
              <a:off x="6096684" y="2072437"/>
              <a:ext cx="2895599" cy="667554"/>
            </a:xfrm>
            <a:prstGeom prst="cloud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latin typeface="Arial"/>
                  <a:cs typeface="Arial"/>
                </a:rPr>
                <a:t>  Network</a:t>
              </a:r>
              <a:endParaRPr lang="en-US" sz="2200" dirty="0">
                <a:latin typeface="Arial"/>
                <a:cs typeface="Arial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408699" y="5046600"/>
              <a:ext cx="211300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 smtClean="0">
                  <a:latin typeface="Arial"/>
                  <a:cs typeface="Arial"/>
                </a:rPr>
                <a:t>Hybrid Network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193873" y="2927396"/>
              <a:ext cx="5059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Arial"/>
                  <a:cs typeface="Arial"/>
                </a:rPr>
                <a:t>HMC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923544" y="2938831"/>
              <a:ext cx="5059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Arial"/>
                  <a:cs typeface="Arial"/>
                </a:rPr>
                <a:t>HMC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554100" y="2931090"/>
              <a:ext cx="5059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Arial"/>
                  <a:cs typeface="Arial"/>
                </a:rPr>
                <a:t>HMC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8268743" y="2938831"/>
              <a:ext cx="5059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Arial"/>
                  <a:cs typeface="Arial"/>
                </a:rPr>
                <a:t>HMC</a:t>
              </a:r>
            </a:p>
          </p:txBody>
        </p:sp>
        <p:cxnSp>
          <p:nvCxnSpPr>
            <p:cNvPr id="129" name="Straight Arrow Connector 128"/>
            <p:cNvCxnSpPr/>
            <p:nvPr/>
          </p:nvCxnSpPr>
          <p:spPr>
            <a:xfrm rot="1800000" flipV="1">
              <a:off x="7038563" y="3216459"/>
              <a:ext cx="0" cy="228658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>
            <a:xfrm rot="19800000" flipH="1" flipV="1">
              <a:off x="7816975" y="3216459"/>
              <a:ext cx="0" cy="228658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 rot="1800000" flipV="1">
              <a:off x="8433618" y="3219135"/>
              <a:ext cx="0" cy="228658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 rot="19800000" flipH="1" flipV="1">
              <a:off x="6503175" y="3219135"/>
              <a:ext cx="0" cy="228658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 flipH="1" flipV="1">
              <a:off x="6471901" y="2625662"/>
              <a:ext cx="0" cy="228658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/>
            <p:nvPr/>
          </p:nvCxnSpPr>
          <p:spPr>
            <a:xfrm flipH="1" flipV="1">
              <a:off x="7189114" y="2625662"/>
              <a:ext cx="0" cy="228658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/>
            <p:nvPr/>
          </p:nvCxnSpPr>
          <p:spPr>
            <a:xfrm flipH="1" flipV="1">
              <a:off x="7825295" y="2621668"/>
              <a:ext cx="0" cy="228658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 flipH="1" flipV="1">
              <a:off x="8542508" y="2621668"/>
              <a:ext cx="0" cy="228658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>
            <a:xfrm flipH="1" flipV="1">
              <a:off x="6787268" y="4061585"/>
              <a:ext cx="0" cy="228658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/>
            <p:nvPr/>
          </p:nvCxnSpPr>
          <p:spPr>
            <a:xfrm flipH="1" flipV="1">
              <a:off x="8158636" y="4064817"/>
              <a:ext cx="0" cy="228658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0479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Interconnection Networks 101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99288" y="2075023"/>
            <a:ext cx="4157425" cy="3162224"/>
            <a:chOff x="99288" y="2075023"/>
            <a:chExt cx="4157425" cy="3162224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1152368" y="2128243"/>
              <a:ext cx="0" cy="2716156"/>
            </a:xfrm>
            <a:prstGeom prst="line">
              <a:avLst/>
            </a:prstGeom>
            <a:ln>
              <a:headEnd type="none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152368" y="4844399"/>
              <a:ext cx="3104345" cy="0"/>
            </a:xfrm>
            <a:prstGeom prst="line">
              <a:avLst/>
            </a:prstGeom>
            <a:ln>
              <a:headEnd type="none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99288" y="2075023"/>
              <a:ext cx="105308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Average</a:t>
              </a:r>
              <a:br>
                <a:rPr lang="en-US" dirty="0" smtClean="0">
                  <a:latin typeface="Arial"/>
                  <a:cs typeface="Arial"/>
                </a:rPr>
              </a:br>
              <a:r>
                <a:rPr lang="en-US" dirty="0" smtClean="0">
                  <a:latin typeface="Arial"/>
                  <a:cs typeface="Arial"/>
                </a:rPr>
                <a:t>packet</a:t>
              </a:r>
              <a:br>
                <a:rPr lang="en-US" dirty="0" smtClean="0">
                  <a:latin typeface="Arial"/>
                  <a:cs typeface="Arial"/>
                </a:rPr>
              </a:br>
              <a:r>
                <a:rPr lang="en-US" dirty="0" smtClean="0">
                  <a:latin typeface="Arial"/>
                  <a:cs typeface="Arial"/>
                </a:rPr>
                <a:t>latency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05850" y="4867915"/>
              <a:ext cx="1450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Offered load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175886" y="2198785"/>
              <a:ext cx="2549009" cy="2292859"/>
            </a:xfrm>
            <a:custGeom>
              <a:avLst/>
              <a:gdLst>
                <a:gd name="connsiteX0" fmla="*/ 0 w 2728060"/>
                <a:gd name="connsiteY0" fmla="*/ 2292859 h 2292859"/>
                <a:gd name="connsiteX1" fmla="*/ 2151875 w 2728060"/>
                <a:gd name="connsiteY1" fmla="*/ 1869562 h 2292859"/>
                <a:gd name="connsiteX2" fmla="*/ 2728060 w 2728060"/>
                <a:gd name="connsiteY2" fmla="*/ 0 h 2292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8060" h="2292859">
                  <a:moveTo>
                    <a:pt x="0" y="2292859"/>
                  </a:moveTo>
                  <a:cubicBezTo>
                    <a:pt x="848599" y="2272282"/>
                    <a:pt x="1697198" y="2251705"/>
                    <a:pt x="2151875" y="1869562"/>
                  </a:cubicBezTo>
                  <a:cubicBezTo>
                    <a:pt x="2606552" y="1487419"/>
                    <a:pt x="2728060" y="0"/>
                    <a:pt x="2728060" y="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256713" y="1328682"/>
            <a:ext cx="4832902" cy="4879675"/>
          </a:xfrm>
        </p:spPr>
        <p:txBody>
          <a:bodyPr/>
          <a:lstStyle/>
          <a:p>
            <a:r>
              <a:rPr lang="en-US" dirty="0" smtClean="0"/>
              <a:t>Latency</a:t>
            </a:r>
          </a:p>
          <a:p>
            <a:pPr lvl="1"/>
            <a:r>
              <a:rPr lang="en-US" dirty="0" smtClean="0"/>
              <a:t>Distributor-based Network</a:t>
            </a:r>
          </a:p>
          <a:p>
            <a:pPr lvl="1"/>
            <a:r>
              <a:rPr lang="en-US" dirty="0" smtClean="0"/>
              <a:t>Pass-thru </a:t>
            </a:r>
            <a:r>
              <a:rPr lang="en-US" dirty="0" err="1" smtClean="0"/>
              <a:t>Microarchitecture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Throughput</a:t>
            </a:r>
          </a:p>
          <a:p>
            <a:pPr lvl="1"/>
            <a:r>
              <a:rPr lang="en-US" dirty="0" smtClean="0"/>
              <a:t>Distributor-based Network</a:t>
            </a:r>
          </a:p>
          <a:p>
            <a:pPr lvl="1"/>
            <a:r>
              <a:rPr lang="en-US" dirty="0" smtClean="0"/>
              <a:t>Adaptive (and non-minimal routing)</a:t>
            </a:r>
            <a:endParaRPr lang="en-US" dirty="0"/>
          </a:p>
        </p:txBody>
      </p:sp>
      <p:sp>
        <p:nvSpPr>
          <p:cNvPr id="4" name="Donut 3"/>
          <p:cNvSpPr/>
          <p:nvPr/>
        </p:nvSpPr>
        <p:spPr>
          <a:xfrm>
            <a:off x="1003477" y="4350074"/>
            <a:ext cx="297782" cy="293796"/>
          </a:xfrm>
          <a:prstGeom prst="donut">
            <a:avLst/>
          </a:prstGeom>
          <a:solidFill>
            <a:srgbClr val="FF0000"/>
          </a:solidFill>
          <a:ln w="38100" cmpd="sng">
            <a:noFill/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376" y="3997539"/>
            <a:ext cx="117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Zero-load</a:t>
            </a:r>
            <a:b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latency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781763" y="2075023"/>
            <a:ext cx="0" cy="2769376"/>
          </a:xfrm>
          <a:prstGeom prst="line">
            <a:avLst/>
          </a:prstGeom>
          <a:ln w="38100" cmpd="sng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Donut 13"/>
          <p:cNvSpPr/>
          <p:nvPr/>
        </p:nvSpPr>
        <p:spPr>
          <a:xfrm>
            <a:off x="3632872" y="4697501"/>
            <a:ext cx="297782" cy="293796"/>
          </a:xfrm>
          <a:prstGeom prst="donut">
            <a:avLst/>
          </a:prstGeom>
          <a:solidFill>
            <a:srgbClr val="FF0000"/>
          </a:solidFill>
          <a:ln w="38100" cmpd="sng">
            <a:noFill/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9675" y="4140047"/>
            <a:ext cx="1288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Saturation</a:t>
            </a:r>
            <a:b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throughput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r>
              <a:rPr lang="en-US" dirty="0"/>
              <a:t>-centric </a:t>
            </a:r>
            <a:r>
              <a:rPr lang="en-US" dirty="0" smtClean="0"/>
              <a:t>Network Design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observation:</a:t>
            </a:r>
          </a:p>
          <a:p>
            <a:pPr lvl="2"/>
            <a:r>
              <a:rPr lang="en-US" sz="2000" dirty="0" smtClean="0"/>
              <a:t># Routers ≥ # CPUs</a:t>
            </a:r>
          </a:p>
          <a:p>
            <a:r>
              <a:rPr lang="en-US" dirty="0" smtClean="0"/>
              <a:t>Large </a:t>
            </a:r>
            <a:r>
              <a:rPr lang="en-US" dirty="0"/>
              <a:t>network diameter.</a:t>
            </a:r>
          </a:p>
          <a:p>
            <a:r>
              <a:rPr lang="en-US" dirty="0"/>
              <a:t>CPU bandwidth is not</a:t>
            </a:r>
            <a:br>
              <a:rPr lang="en-US" dirty="0"/>
            </a:br>
            <a:r>
              <a:rPr lang="en-US" dirty="0"/>
              <a:t>fully utilized.</a:t>
            </a:r>
          </a:p>
          <a:p>
            <a:endParaRPr lang="en-US" dirty="0" smtClean="0"/>
          </a:p>
        </p:txBody>
      </p:sp>
      <p:sp>
        <p:nvSpPr>
          <p:cNvPr id="273" name="TextBox 272"/>
          <p:cNvSpPr txBox="1"/>
          <p:nvPr/>
        </p:nvSpPr>
        <p:spPr>
          <a:xfrm>
            <a:off x="6450763" y="1200863"/>
            <a:ext cx="749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Mesh</a:t>
            </a:r>
          </a:p>
        </p:txBody>
      </p:sp>
      <p:sp>
        <p:nvSpPr>
          <p:cNvPr id="325" name="Cube 324"/>
          <p:cNvSpPr/>
          <p:nvPr/>
        </p:nvSpPr>
        <p:spPr>
          <a:xfrm>
            <a:off x="6309466" y="1612114"/>
            <a:ext cx="396000" cy="39600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7" name="Cube 326"/>
          <p:cNvSpPr/>
          <p:nvPr/>
        </p:nvSpPr>
        <p:spPr>
          <a:xfrm>
            <a:off x="6825325" y="1612114"/>
            <a:ext cx="396000" cy="39600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328" name="Straight Arrow Connector 327"/>
          <p:cNvCxnSpPr/>
          <p:nvPr/>
        </p:nvCxnSpPr>
        <p:spPr>
          <a:xfrm>
            <a:off x="6602780" y="1858064"/>
            <a:ext cx="224745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9" name="Cube 328"/>
          <p:cNvSpPr/>
          <p:nvPr/>
        </p:nvSpPr>
        <p:spPr>
          <a:xfrm>
            <a:off x="7337646" y="1612114"/>
            <a:ext cx="396000" cy="39600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330" name="Straight Arrow Connector 329"/>
          <p:cNvCxnSpPr/>
          <p:nvPr/>
        </p:nvCxnSpPr>
        <p:spPr>
          <a:xfrm>
            <a:off x="7115101" y="1858064"/>
            <a:ext cx="224745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1" name="Cube 330"/>
          <p:cNvSpPr/>
          <p:nvPr/>
        </p:nvSpPr>
        <p:spPr>
          <a:xfrm>
            <a:off x="5792121" y="2137722"/>
            <a:ext cx="396000" cy="39600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2" name="Cube 331"/>
          <p:cNvSpPr/>
          <p:nvPr/>
        </p:nvSpPr>
        <p:spPr>
          <a:xfrm>
            <a:off x="6311666" y="2137722"/>
            <a:ext cx="396000" cy="39600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333" name="Straight Arrow Connector 332"/>
          <p:cNvCxnSpPr/>
          <p:nvPr/>
        </p:nvCxnSpPr>
        <p:spPr>
          <a:xfrm>
            <a:off x="6089121" y="2383672"/>
            <a:ext cx="224745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4" name="Cube 333"/>
          <p:cNvSpPr/>
          <p:nvPr/>
        </p:nvSpPr>
        <p:spPr>
          <a:xfrm>
            <a:off x="6827525" y="2137722"/>
            <a:ext cx="396000" cy="39600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335" name="Straight Arrow Connector 334"/>
          <p:cNvCxnSpPr/>
          <p:nvPr/>
        </p:nvCxnSpPr>
        <p:spPr>
          <a:xfrm>
            <a:off x="6604980" y="2383672"/>
            <a:ext cx="224745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6" name="Cube 335"/>
          <p:cNvSpPr/>
          <p:nvPr/>
        </p:nvSpPr>
        <p:spPr>
          <a:xfrm>
            <a:off x="7339846" y="2137722"/>
            <a:ext cx="396000" cy="39600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337" name="Straight Arrow Connector 336"/>
          <p:cNvCxnSpPr/>
          <p:nvPr/>
        </p:nvCxnSpPr>
        <p:spPr>
          <a:xfrm>
            <a:off x="7117301" y="2383672"/>
            <a:ext cx="224745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8" name="Cube 337"/>
          <p:cNvSpPr/>
          <p:nvPr/>
        </p:nvSpPr>
        <p:spPr>
          <a:xfrm>
            <a:off x="5789921" y="2669799"/>
            <a:ext cx="396000" cy="39600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9" name="Cube 338"/>
          <p:cNvSpPr/>
          <p:nvPr/>
        </p:nvSpPr>
        <p:spPr>
          <a:xfrm>
            <a:off x="6309466" y="2669799"/>
            <a:ext cx="396000" cy="39600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340" name="Straight Arrow Connector 339"/>
          <p:cNvCxnSpPr/>
          <p:nvPr/>
        </p:nvCxnSpPr>
        <p:spPr>
          <a:xfrm>
            <a:off x="6086921" y="2915749"/>
            <a:ext cx="224745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1" name="Cube 340"/>
          <p:cNvSpPr/>
          <p:nvPr/>
        </p:nvSpPr>
        <p:spPr>
          <a:xfrm>
            <a:off x="6825325" y="2669799"/>
            <a:ext cx="396000" cy="39600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342" name="Straight Arrow Connector 341"/>
          <p:cNvCxnSpPr/>
          <p:nvPr/>
        </p:nvCxnSpPr>
        <p:spPr>
          <a:xfrm>
            <a:off x="6602780" y="2915749"/>
            <a:ext cx="224745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3" name="Cube 342"/>
          <p:cNvSpPr/>
          <p:nvPr/>
        </p:nvSpPr>
        <p:spPr>
          <a:xfrm>
            <a:off x="7337646" y="2669799"/>
            <a:ext cx="396000" cy="39600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344" name="Straight Arrow Connector 343"/>
          <p:cNvCxnSpPr/>
          <p:nvPr/>
        </p:nvCxnSpPr>
        <p:spPr>
          <a:xfrm>
            <a:off x="7115101" y="2915749"/>
            <a:ext cx="224745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5" name="Rectangle 344"/>
          <p:cNvSpPr/>
          <p:nvPr/>
        </p:nvSpPr>
        <p:spPr>
          <a:xfrm>
            <a:off x="7883379" y="1612114"/>
            <a:ext cx="589533" cy="4545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dirty="0" smtClean="0">
                <a:latin typeface="Arial"/>
                <a:cs typeface="Arial"/>
              </a:rPr>
              <a:t>CPU</a:t>
            </a:r>
            <a:endParaRPr lang="en-US" sz="1500" dirty="0">
              <a:latin typeface="Arial"/>
              <a:cs typeface="Arial"/>
            </a:endParaRPr>
          </a:p>
        </p:txBody>
      </p:sp>
      <p:cxnSp>
        <p:nvCxnSpPr>
          <p:cNvPr id="347" name="Straight Arrow Connector 346"/>
          <p:cNvCxnSpPr/>
          <p:nvPr/>
        </p:nvCxnSpPr>
        <p:spPr>
          <a:xfrm rot="16200000">
            <a:off x="6367736" y="2120485"/>
            <a:ext cx="224745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8" name="Straight Arrow Connector 347"/>
          <p:cNvCxnSpPr/>
          <p:nvPr/>
        </p:nvCxnSpPr>
        <p:spPr>
          <a:xfrm rot="16200000">
            <a:off x="6872457" y="2120486"/>
            <a:ext cx="224745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9" name="Straight Arrow Connector 348"/>
          <p:cNvCxnSpPr/>
          <p:nvPr/>
        </p:nvCxnSpPr>
        <p:spPr>
          <a:xfrm rot="16200000">
            <a:off x="7391188" y="2120485"/>
            <a:ext cx="224745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0" name="Straight Arrow Connector 349"/>
          <p:cNvCxnSpPr/>
          <p:nvPr/>
        </p:nvCxnSpPr>
        <p:spPr>
          <a:xfrm rot="16200000">
            <a:off x="5849005" y="2646094"/>
            <a:ext cx="224745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1" name="Straight Arrow Connector 350"/>
          <p:cNvCxnSpPr/>
          <p:nvPr/>
        </p:nvCxnSpPr>
        <p:spPr>
          <a:xfrm rot="16200000">
            <a:off x="6367736" y="2646093"/>
            <a:ext cx="224745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2" name="Straight Arrow Connector 351"/>
          <p:cNvCxnSpPr/>
          <p:nvPr/>
        </p:nvCxnSpPr>
        <p:spPr>
          <a:xfrm rot="16200000">
            <a:off x="6872457" y="2646094"/>
            <a:ext cx="224745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3" name="Straight Arrow Connector 352"/>
          <p:cNvCxnSpPr/>
          <p:nvPr/>
        </p:nvCxnSpPr>
        <p:spPr>
          <a:xfrm rot="16200000">
            <a:off x="7391188" y="2646093"/>
            <a:ext cx="224745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4" name="Cube 353"/>
          <p:cNvSpPr/>
          <p:nvPr/>
        </p:nvSpPr>
        <p:spPr>
          <a:xfrm>
            <a:off x="5789921" y="3198995"/>
            <a:ext cx="396000" cy="39600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5" name="Cube 354"/>
          <p:cNvSpPr/>
          <p:nvPr/>
        </p:nvSpPr>
        <p:spPr>
          <a:xfrm>
            <a:off x="6309466" y="3198995"/>
            <a:ext cx="396000" cy="39600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356" name="Straight Arrow Connector 355"/>
          <p:cNvCxnSpPr/>
          <p:nvPr/>
        </p:nvCxnSpPr>
        <p:spPr>
          <a:xfrm>
            <a:off x="6086921" y="3444945"/>
            <a:ext cx="224745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7" name="Cube 356"/>
          <p:cNvSpPr/>
          <p:nvPr/>
        </p:nvSpPr>
        <p:spPr>
          <a:xfrm>
            <a:off x="6825325" y="3198995"/>
            <a:ext cx="396000" cy="39600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358" name="Straight Arrow Connector 357"/>
          <p:cNvCxnSpPr/>
          <p:nvPr/>
        </p:nvCxnSpPr>
        <p:spPr>
          <a:xfrm>
            <a:off x="6602780" y="3444945"/>
            <a:ext cx="224745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9" name="Cube 358"/>
          <p:cNvSpPr/>
          <p:nvPr/>
        </p:nvSpPr>
        <p:spPr>
          <a:xfrm>
            <a:off x="7337646" y="3198995"/>
            <a:ext cx="396000" cy="39600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360" name="Straight Arrow Connector 359"/>
          <p:cNvCxnSpPr/>
          <p:nvPr/>
        </p:nvCxnSpPr>
        <p:spPr>
          <a:xfrm>
            <a:off x="7115101" y="3444945"/>
            <a:ext cx="224745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1" name="Straight Arrow Connector 360"/>
          <p:cNvCxnSpPr/>
          <p:nvPr/>
        </p:nvCxnSpPr>
        <p:spPr>
          <a:xfrm rot="16200000">
            <a:off x="5849005" y="3175290"/>
            <a:ext cx="224745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2" name="Straight Arrow Connector 361"/>
          <p:cNvCxnSpPr/>
          <p:nvPr/>
        </p:nvCxnSpPr>
        <p:spPr>
          <a:xfrm rot="16200000">
            <a:off x="6367736" y="3175289"/>
            <a:ext cx="224745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3" name="Straight Arrow Connector 362"/>
          <p:cNvCxnSpPr/>
          <p:nvPr/>
        </p:nvCxnSpPr>
        <p:spPr>
          <a:xfrm rot="16200000">
            <a:off x="6872457" y="3175290"/>
            <a:ext cx="224745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4" name="Straight Arrow Connector 363"/>
          <p:cNvCxnSpPr/>
          <p:nvPr/>
        </p:nvCxnSpPr>
        <p:spPr>
          <a:xfrm rot="16200000">
            <a:off x="7391188" y="3175289"/>
            <a:ext cx="224745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6" name="Straight Arrow Connector 365"/>
          <p:cNvCxnSpPr/>
          <p:nvPr/>
        </p:nvCxnSpPr>
        <p:spPr>
          <a:xfrm>
            <a:off x="7654255" y="1858064"/>
            <a:ext cx="224745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7" name="Rectangle 366"/>
          <p:cNvSpPr/>
          <p:nvPr/>
        </p:nvSpPr>
        <p:spPr>
          <a:xfrm>
            <a:off x="4972969" y="3150149"/>
            <a:ext cx="589533" cy="4545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dirty="0" smtClean="0">
                <a:latin typeface="Arial"/>
                <a:cs typeface="Arial"/>
              </a:rPr>
              <a:t>CPU</a:t>
            </a:r>
            <a:endParaRPr lang="en-US" sz="1500" dirty="0">
              <a:latin typeface="Arial"/>
              <a:cs typeface="Arial"/>
            </a:endParaRPr>
          </a:p>
        </p:txBody>
      </p:sp>
      <p:sp>
        <p:nvSpPr>
          <p:cNvPr id="368" name="Rectangle 367"/>
          <p:cNvSpPr/>
          <p:nvPr/>
        </p:nvSpPr>
        <p:spPr>
          <a:xfrm>
            <a:off x="7883379" y="3150149"/>
            <a:ext cx="589533" cy="4545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dirty="0" smtClean="0">
                <a:latin typeface="Arial"/>
                <a:cs typeface="Arial"/>
              </a:rPr>
              <a:t>CPU</a:t>
            </a:r>
            <a:endParaRPr lang="en-US" sz="1500" dirty="0">
              <a:latin typeface="Arial"/>
              <a:cs typeface="Arial"/>
            </a:endParaRPr>
          </a:p>
        </p:txBody>
      </p:sp>
      <p:cxnSp>
        <p:nvCxnSpPr>
          <p:cNvPr id="369" name="Straight Arrow Connector 368"/>
          <p:cNvCxnSpPr/>
          <p:nvPr/>
        </p:nvCxnSpPr>
        <p:spPr>
          <a:xfrm>
            <a:off x="5565176" y="3396099"/>
            <a:ext cx="224745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0" name="Straight Arrow Connector 369"/>
          <p:cNvCxnSpPr/>
          <p:nvPr/>
        </p:nvCxnSpPr>
        <p:spPr>
          <a:xfrm>
            <a:off x="7654255" y="3396099"/>
            <a:ext cx="224745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5" name="Cube 154"/>
          <p:cNvSpPr/>
          <p:nvPr/>
        </p:nvSpPr>
        <p:spPr>
          <a:xfrm>
            <a:off x="1923921" y="4337580"/>
            <a:ext cx="396000" cy="39600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1" name="Cube 160"/>
          <p:cNvSpPr/>
          <p:nvPr/>
        </p:nvSpPr>
        <p:spPr>
          <a:xfrm>
            <a:off x="2439780" y="4337580"/>
            <a:ext cx="396000" cy="39600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162" name="Straight Arrow Connector 161"/>
          <p:cNvCxnSpPr/>
          <p:nvPr/>
        </p:nvCxnSpPr>
        <p:spPr>
          <a:xfrm>
            <a:off x="2217235" y="4662410"/>
            <a:ext cx="224745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3" name="Cube 162"/>
          <p:cNvSpPr/>
          <p:nvPr/>
        </p:nvSpPr>
        <p:spPr>
          <a:xfrm>
            <a:off x="2952101" y="4337580"/>
            <a:ext cx="396000" cy="39600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164" name="Straight Arrow Connector 163"/>
          <p:cNvCxnSpPr/>
          <p:nvPr/>
        </p:nvCxnSpPr>
        <p:spPr>
          <a:xfrm>
            <a:off x="2729556" y="4662410"/>
            <a:ext cx="224745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5" name="Cube 164"/>
          <p:cNvSpPr/>
          <p:nvPr/>
        </p:nvSpPr>
        <p:spPr>
          <a:xfrm>
            <a:off x="1406576" y="4863188"/>
            <a:ext cx="396000" cy="39600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6" name="Cube 165"/>
          <p:cNvSpPr/>
          <p:nvPr/>
        </p:nvSpPr>
        <p:spPr>
          <a:xfrm>
            <a:off x="1926121" y="4863188"/>
            <a:ext cx="396000" cy="39600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8" name="Cube 167"/>
          <p:cNvSpPr/>
          <p:nvPr/>
        </p:nvSpPr>
        <p:spPr>
          <a:xfrm>
            <a:off x="2441980" y="4863188"/>
            <a:ext cx="396000" cy="39600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0" name="Cube 169"/>
          <p:cNvSpPr/>
          <p:nvPr/>
        </p:nvSpPr>
        <p:spPr>
          <a:xfrm>
            <a:off x="2954301" y="4863188"/>
            <a:ext cx="396000" cy="39600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2" name="Cube 171"/>
          <p:cNvSpPr/>
          <p:nvPr/>
        </p:nvSpPr>
        <p:spPr>
          <a:xfrm>
            <a:off x="1404376" y="5395265"/>
            <a:ext cx="396000" cy="39600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3" name="Cube 172"/>
          <p:cNvSpPr/>
          <p:nvPr/>
        </p:nvSpPr>
        <p:spPr>
          <a:xfrm>
            <a:off x="1923921" y="5395265"/>
            <a:ext cx="396000" cy="39600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5" name="Cube 174"/>
          <p:cNvSpPr/>
          <p:nvPr/>
        </p:nvSpPr>
        <p:spPr>
          <a:xfrm>
            <a:off x="2439780" y="5395265"/>
            <a:ext cx="396000" cy="39600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7" name="Cube 176"/>
          <p:cNvSpPr/>
          <p:nvPr/>
        </p:nvSpPr>
        <p:spPr>
          <a:xfrm>
            <a:off x="2952101" y="5395265"/>
            <a:ext cx="396000" cy="39600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3497834" y="4337580"/>
            <a:ext cx="589533" cy="4545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dirty="0" smtClean="0">
                <a:latin typeface="Arial"/>
                <a:cs typeface="Arial"/>
              </a:rPr>
              <a:t>CPU</a:t>
            </a:r>
            <a:endParaRPr lang="en-US" sz="1500" dirty="0">
              <a:latin typeface="Arial"/>
              <a:cs typeface="Arial"/>
            </a:endParaRPr>
          </a:p>
        </p:txBody>
      </p:sp>
      <p:sp>
        <p:nvSpPr>
          <p:cNvPr id="255" name="Cube 254"/>
          <p:cNvSpPr/>
          <p:nvPr/>
        </p:nvSpPr>
        <p:spPr>
          <a:xfrm>
            <a:off x="1404376" y="5924461"/>
            <a:ext cx="396000" cy="39600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6" name="Cube 255"/>
          <p:cNvSpPr/>
          <p:nvPr/>
        </p:nvSpPr>
        <p:spPr>
          <a:xfrm>
            <a:off x="1923921" y="5924461"/>
            <a:ext cx="396000" cy="39600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8" name="Cube 257"/>
          <p:cNvSpPr/>
          <p:nvPr/>
        </p:nvSpPr>
        <p:spPr>
          <a:xfrm>
            <a:off x="2439780" y="5924461"/>
            <a:ext cx="396000" cy="39600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0" name="Cube 259"/>
          <p:cNvSpPr/>
          <p:nvPr/>
        </p:nvSpPr>
        <p:spPr>
          <a:xfrm>
            <a:off x="2952101" y="5924461"/>
            <a:ext cx="396000" cy="39600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268" name="Straight Arrow Connector 267"/>
          <p:cNvCxnSpPr/>
          <p:nvPr/>
        </p:nvCxnSpPr>
        <p:spPr>
          <a:xfrm>
            <a:off x="3268710" y="4583530"/>
            <a:ext cx="224745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9" name="Rectangle 268"/>
          <p:cNvSpPr/>
          <p:nvPr/>
        </p:nvSpPr>
        <p:spPr>
          <a:xfrm>
            <a:off x="587424" y="5875615"/>
            <a:ext cx="589533" cy="4545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dirty="0" smtClean="0">
                <a:latin typeface="Arial"/>
                <a:cs typeface="Arial"/>
              </a:rPr>
              <a:t>CPU</a:t>
            </a:r>
            <a:endParaRPr lang="en-US" sz="1500" dirty="0">
              <a:latin typeface="Arial"/>
              <a:cs typeface="Arial"/>
            </a:endParaRPr>
          </a:p>
        </p:txBody>
      </p:sp>
      <p:sp>
        <p:nvSpPr>
          <p:cNvPr id="270" name="Rectangle 269"/>
          <p:cNvSpPr/>
          <p:nvPr/>
        </p:nvSpPr>
        <p:spPr>
          <a:xfrm>
            <a:off x="3497834" y="5875615"/>
            <a:ext cx="589533" cy="4545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dirty="0" smtClean="0">
                <a:latin typeface="Arial"/>
                <a:cs typeface="Arial"/>
              </a:rPr>
              <a:t>CPU</a:t>
            </a:r>
            <a:endParaRPr lang="en-US" sz="1500" dirty="0">
              <a:latin typeface="Arial"/>
              <a:cs typeface="Arial"/>
            </a:endParaRPr>
          </a:p>
        </p:txBody>
      </p:sp>
      <p:cxnSp>
        <p:nvCxnSpPr>
          <p:cNvPr id="271" name="Straight Arrow Connector 270"/>
          <p:cNvCxnSpPr/>
          <p:nvPr/>
        </p:nvCxnSpPr>
        <p:spPr>
          <a:xfrm>
            <a:off x="1179631" y="6121565"/>
            <a:ext cx="224745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2" name="Straight Arrow Connector 271"/>
          <p:cNvCxnSpPr/>
          <p:nvPr/>
        </p:nvCxnSpPr>
        <p:spPr>
          <a:xfrm>
            <a:off x="3268710" y="6121565"/>
            <a:ext cx="224745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1" name="TextBox 370"/>
          <p:cNvSpPr txBox="1"/>
          <p:nvPr/>
        </p:nvSpPr>
        <p:spPr>
          <a:xfrm>
            <a:off x="955032" y="3909050"/>
            <a:ext cx="3092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Flattened Butterfly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[ISCA’07]</a:t>
            </a:r>
          </a:p>
        </p:txBody>
      </p:sp>
      <p:cxnSp>
        <p:nvCxnSpPr>
          <p:cNvPr id="374" name="Straight Arrow Connector 373"/>
          <p:cNvCxnSpPr/>
          <p:nvPr/>
        </p:nvCxnSpPr>
        <p:spPr>
          <a:xfrm>
            <a:off x="2217235" y="4535934"/>
            <a:ext cx="740604" cy="155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7" name="Straight Arrow Connector 376"/>
          <p:cNvCxnSpPr/>
          <p:nvPr/>
        </p:nvCxnSpPr>
        <p:spPr>
          <a:xfrm>
            <a:off x="1701135" y="5206170"/>
            <a:ext cx="224745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8" name="Straight Arrow Connector 377"/>
          <p:cNvCxnSpPr/>
          <p:nvPr/>
        </p:nvCxnSpPr>
        <p:spPr>
          <a:xfrm>
            <a:off x="2216994" y="5206170"/>
            <a:ext cx="224745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9" name="Straight Arrow Connector 378"/>
          <p:cNvCxnSpPr/>
          <p:nvPr/>
        </p:nvCxnSpPr>
        <p:spPr>
          <a:xfrm>
            <a:off x="2729315" y="5206170"/>
            <a:ext cx="224745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0" name="Straight Arrow Connector 379"/>
          <p:cNvCxnSpPr/>
          <p:nvPr/>
        </p:nvCxnSpPr>
        <p:spPr>
          <a:xfrm>
            <a:off x="1698935" y="5142290"/>
            <a:ext cx="740604" cy="155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1" name="Straight Arrow Connector 380"/>
          <p:cNvCxnSpPr/>
          <p:nvPr/>
        </p:nvCxnSpPr>
        <p:spPr>
          <a:xfrm>
            <a:off x="2216994" y="5079694"/>
            <a:ext cx="740604" cy="155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2" name="Straight Arrow Connector 381"/>
          <p:cNvCxnSpPr/>
          <p:nvPr/>
        </p:nvCxnSpPr>
        <p:spPr>
          <a:xfrm>
            <a:off x="1698935" y="5017098"/>
            <a:ext cx="1258663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3" name="Straight Arrow Connector 382"/>
          <p:cNvCxnSpPr/>
          <p:nvPr/>
        </p:nvCxnSpPr>
        <p:spPr>
          <a:xfrm>
            <a:off x="1698935" y="5741092"/>
            <a:ext cx="224745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4" name="Straight Arrow Connector 383"/>
          <p:cNvCxnSpPr/>
          <p:nvPr/>
        </p:nvCxnSpPr>
        <p:spPr>
          <a:xfrm>
            <a:off x="2214794" y="5741092"/>
            <a:ext cx="224745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5" name="Straight Arrow Connector 384"/>
          <p:cNvCxnSpPr/>
          <p:nvPr/>
        </p:nvCxnSpPr>
        <p:spPr>
          <a:xfrm>
            <a:off x="2727115" y="5741092"/>
            <a:ext cx="224745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6" name="Straight Arrow Connector 385"/>
          <p:cNvCxnSpPr/>
          <p:nvPr/>
        </p:nvCxnSpPr>
        <p:spPr>
          <a:xfrm>
            <a:off x="1696735" y="5677212"/>
            <a:ext cx="740604" cy="155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7" name="Straight Arrow Connector 386"/>
          <p:cNvCxnSpPr/>
          <p:nvPr/>
        </p:nvCxnSpPr>
        <p:spPr>
          <a:xfrm>
            <a:off x="2214794" y="5614616"/>
            <a:ext cx="740604" cy="155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8" name="Straight Arrow Connector 387"/>
          <p:cNvCxnSpPr/>
          <p:nvPr/>
        </p:nvCxnSpPr>
        <p:spPr>
          <a:xfrm>
            <a:off x="1696735" y="5552020"/>
            <a:ext cx="1258663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9" name="Straight Arrow Connector 388"/>
          <p:cNvCxnSpPr/>
          <p:nvPr/>
        </p:nvCxnSpPr>
        <p:spPr>
          <a:xfrm>
            <a:off x="1702978" y="6252342"/>
            <a:ext cx="224745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0" name="Straight Arrow Connector 389"/>
          <p:cNvCxnSpPr/>
          <p:nvPr/>
        </p:nvCxnSpPr>
        <p:spPr>
          <a:xfrm>
            <a:off x="2218837" y="6252342"/>
            <a:ext cx="224745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1" name="Straight Arrow Connector 390"/>
          <p:cNvCxnSpPr/>
          <p:nvPr/>
        </p:nvCxnSpPr>
        <p:spPr>
          <a:xfrm>
            <a:off x="2731158" y="6252342"/>
            <a:ext cx="224745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2" name="Straight Arrow Connector 391"/>
          <p:cNvCxnSpPr/>
          <p:nvPr/>
        </p:nvCxnSpPr>
        <p:spPr>
          <a:xfrm>
            <a:off x="1700778" y="6188462"/>
            <a:ext cx="740604" cy="155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3" name="Straight Arrow Connector 392"/>
          <p:cNvCxnSpPr/>
          <p:nvPr/>
        </p:nvCxnSpPr>
        <p:spPr>
          <a:xfrm>
            <a:off x="2218837" y="6125866"/>
            <a:ext cx="740604" cy="155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4" name="Straight Arrow Connector 393"/>
          <p:cNvCxnSpPr/>
          <p:nvPr/>
        </p:nvCxnSpPr>
        <p:spPr>
          <a:xfrm>
            <a:off x="1700778" y="6063270"/>
            <a:ext cx="1258663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1" name="Straight Arrow Connector 400"/>
          <p:cNvCxnSpPr/>
          <p:nvPr/>
        </p:nvCxnSpPr>
        <p:spPr>
          <a:xfrm rot="16200000">
            <a:off x="1340855" y="5379874"/>
            <a:ext cx="224745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2" name="Straight Arrow Connector 401"/>
          <p:cNvCxnSpPr/>
          <p:nvPr/>
        </p:nvCxnSpPr>
        <p:spPr>
          <a:xfrm rot="16200000">
            <a:off x="1340856" y="5900756"/>
            <a:ext cx="224745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3" name="Straight Arrow Connector 402"/>
          <p:cNvCxnSpPr/>
          <p:nvPr/>
        </p:nvCxnSpPr>
        <p:spPr>
          <a:xfrm rot="16200000">
            <a:off x="1192674" y="5633808"/>
            <a:ext cx="770675" cy="155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5" name="Straight Arrow Connector 404"/>
          <p:cNvCxnSpPr/>
          <p:nvPr/>
        </p:nvCxnSpPr>
        <p:spPr>
          <a:xfrm rot="16200000">
            <a:off x="1853208" y="4859682"/>
            <a:ext cx="224745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6" name="Straight Arrow Connector 405"/>
          <p:cNvCxnSpPr/>
          <p:nvPr/>
        </p:nvCxnSpPr>
        <p:spPr>
          <a:xfrm rot="16200000">
            <a:off x="1640918" y="5123627"/>
            <a:ext cx="770675" cy="155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7" name="Straight Arrow Connector 406"/>
          <p:cNvCxnSpPr/>
          <p:nvPr/>
        </p:nvCxnSpPr>
        <p:spPr>
          <a:xfrm rot="16200000">
            <a:off x="1853209" y="5393604"/>
            <a:ext cx="224745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8" name="Straight Arrow Connector 407"/>
          <p:cNvCxnSpPr/>
          <p:nvPr/>
        </p:nvCxnSpPr>
        <p:spPr>
          <a:xfrm rot="16200000">
            <a:off x="1853210" y="5914486"/>
            <a:ext cx="224745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9" name="Straight Arrow Connector 408"/>
          <p:cNvCxnSpPr/>
          <p:nvPr/>
        </p:nvCxnSpPr>
        <p:spPr>
          <a:xfrm rot="16200000">
            <a:off x="1705028" y="5647538"/>
            <a:ext cx="770675" cy="155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0" name="Straight Arrow Connector 409"/>
          <p:cNvCxnSpPr/>
          <p:nvPr/>
        </p:nvCxnSpPr>
        <p:spPr>
          <a:xfrm rot="16200000">
            <a:off x="1508929" y="5381979"/>
            <a:ext cx="1296803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1" name="Straight Arrow Connector 410"/>
          <p:cNvCxnSpPr/>
          <p:nvPr/>
        </p:nvCxnSpPr>
        <p:spPr>
          <a:xfrm rot="16200000">
            <a:off x="2374100" y="4860197"/>
            <a:ext cx="224745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2" name="Straight Arrow Connector 411"/>
          <p:cNvCxnSpPr/>
          <p:nvPr/>
        </p:nvCxnSpPr>
        <p:spPr>
          <a:xfrm rot="16200000">
            <a:off x="2161810" y="5124142"/>
            <a:ext cx="770675" cy="155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3" name="Straight Arrow Connector 412"/>
          <p:cNvCxnSpPr/>
          <p:nvPr/>
        </p:nvCxnSpPr>
        <p:spPr>
          <a:xfrm rot="16200000">
            <a:off x="2374101" y="5394119"/>
            <a:ext cx="224745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4" name="Straight Arrow Connector 413"/>
          <p:cNvCxnSpPr/>
          <p:nvPr/>
        </p:nvCxnSpPr>
        <p:spPr>
          <a:xfrm rot="16200000">
            <a:off x="2374102" y="5915001"/>
            <a:ext cx="224745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5" name="Straight Arrow Connector 414"/>
          <p:cNvCxnSpPr/>
          <p:nvPr/>
        </p:nvCxnSpPr>
        <p:spPr>
          <a:xfrm rot="16200000">
            <a:off x="2225920" y="5648053"/>
            <a:ext cx="770675" cy="155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6" name="Straight Arrow Connector 415"/>
          <p:cNvCxnSpPr/>
          <p:nvPr/>
        </p:nvCxnSpPr>
        <p:spPr>
          <a:xfrm rot="16200000">
            <a:off x="2029821" y="5382494"/>
            <a:ext cx="1296803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7" name="Straight Arrow Connector 416"/>
          <p:cNvCxnSpPr/>
          <p:nvPr/>
        </p:nvCxnSpPr>
        <p:spPr>
          <a:xfrm rot="16200000">
            <a:off x="2894306" y="4862953"/>
            <a:ext cx="224745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8" name="Straight Arrow Connector 417"/>
          <p:cNvCxnSpPr/>
          <p:nvPr/>
        </p:nvCxnSpPr>
        <p:spPr>
          <a:xfrm rot="16200000">
            <a:off x="2682016" y="5126898"/>
            <a:ext cx="770675" cy="155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9" name="Straight Arrow Connector 418"/>
          <p:cNvCxnSpPr/>
          <p:nvPr/>
        </p:nvCxnSpPr>
        <p:spPr>
          <a:xfrm rot="16200000">
            <a:off x="2894307" y="5396875"/>
            <a:ext cx="224745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0" name="Straight Arrow Connector 419"/>
          <p:cNvCxnSpPr/>
          <p:nvPr/>
        </p:nvCxnSpPr>
        <p:spPr>
          <a:xfrm rot="16200000">
            <a:off x="2894308" y="5917757"/>
            <a:ext cx="224745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1" name="Straight Arrow Connector 420"/>
          <p:cNvCxnSpPr/>
          <p:nvPr/>
        </p:nvCxnSpPr>
        <p:spPr>
          <a:xfrm rot="16200000">
            <a:off x="2746126" y="5650809"/>
            <a:ext cx="770675" cy="155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2" name="Straight Arrow Connector 421"/>
          <p:cNvCxnSpPr/>
          <p:nvPr/>
        </p:nvCxnSpPr>
        <p:spPr>
          <a:xfrm rot="16200000">
            <a:off x="2550027" y="5385250"/>
            <a:ext cx="1296803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37" name="Group 436"/>
          <p:cNvGrpSpPr/>
          <p:nvPr/>
        </p:nvGrpSpPr>
        <p:grpSpPr>
          <a:xfrm>
            <a:off x="4972969" y="3907679"/>
            <a:ext cx="3499943" cy="2422507"/>
            <a:chOff x="4972969" y="3907679"/>
            <a:chExt cx="3499943" cy="2422507"/>
          </a:xfrm>
        </p:grpSpPr>
        <p:cxnSp>
          <p:nvCxnSpPr>
            <p:cNvPr id="316" name="Straight Arrow Connector 315"/>
            <p:cNvCxnSpPr/>
            <p:nvPr/>
          </p:nvCxnSpPr>
          <p:spPr>
            <a:xfrm>
              <a:off x="5565176" y="4583530"/>
              <a:ext cx="224745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36" name="Group 435"/>
            <p:cNvGrpSpPr/>
            <p:nvPr/>
          </p:nvGrpSpPr>
          <p:grpSpPr>
            <a:xfrm>
              <a:off x="4972969" y="3907679"/>
              <a:ext cx="3499943" cy="2422507"/>
              <a:chOff x="4972969" y="3907679"/>
              <a:chExt cx="3499943" cy="2422507"/>
            </a:xfrm>
          </p:grpSpPr>
          <p:sp>
            <p:nvSpPr>
              <p:cNvPr id="274" name="Rectangle 273"/>
              <p:cNvSpPr/>
              <p:nvPr/>
            </p:nvSpPr>
            <p:spPr>
              <a:xfrm>
                <a:off x="4972969" y="4337580"/>
                <a:ext cx="589533" cy="45457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500" dirty="0" smtClean="0">
                    <a:latin typeface="Arial"/>
                    <a:cs typeface="Arial"/>
                  </a:rPr>
                  <a:t>CPU</a:t>
                </a:r>
                <a:endParaRPr lang="en-US" sz="1500" dirty="0">
                  <a:latin typeface="Arial"/>
                  <a:cs typeface="Arial"/>
                </a:endParaRPr>
              </a:p>
            </p:txBody>
          </p:sp>
          <p:sp>
            <p:nvSpPr>
              <p:cNvPr id="275" name="Cube 274"/>
              <p:cNvSpPr/>
              <p:nvPr/>
            </p:nvSpPr>
            <p:spPr>
              <a:xfrm>
                <a:off x="5789921" y="4337580"/>
                <a:ext cx="396000" cy="396000"/>
              </a:xfrm>
              <a:prstGeom prst="cube">
                <a:avLst/>
              </a:prstGeom>
              <a:gradFill rotWithShape="1">
                <a:gsLst>
                  <a:gs pos="0">
                    <a:srgbClr val="E29F1D">
                      <a:tint val="100000"/>
                      <a:shade val="100000"/>
                      <a:satMod val="130000"/>
                    </a:srgbClr>
                  </a:gs>
                  <a:gs pos="100000">
                    <a:srgbClr val="E29F1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lumMod val="50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76" name="Cube 275"/>
              <p:cNvSpPr/>
              <p:nvPr/>
            </p:nvSpPr>
            <p:spPr>
              <a:xfrm>
                <a:off x="6309466" y="4337580"/>
                <a:ext cx="396000" cy="396000"/>
              </a:xfrm>
              <a:prstGeom prst="cube">
                <a:avLst/>
              </a:prstGeom>
              <a:gradFill rotWithShape="1">
                <a:gsLst>
                  <a:gs pos="0">
                    <a:srgbClr val="E29F1D">
                      <a:tint val="100000"/>
                      <a:shade val="100000"/>
                      <a:satMod val="130000"/>
                    </a:srgbClr>
                  </a:gs>
                  <a:gs pos="100000">
                    <a:srgbClr val="E29F1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lumMod val="50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cxnSp>
            <p:nvCxnSpPr>
              <p:cNvPr id="277" name="Straight Arrow Connector 276"/>
              <p:cNvCxnSpPr/>
              <p:nvPr/>
            </p:nvCxnSpPr>
            <p:spPr>
              <a:xfrm>
                <a:off x="6086921" y="4583530"/>
                <a:ext cx="224745" cy="0"/>
              </a:xfrm>
              <a:prstGeom prst="straightConnector1">
                <a:avLst/>
              </a:prstGeom>
              <a:ln w="28575" cmpd="sng">
                <a:headEnd type="triangle" w="sm" len="sm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8" name="Cube 277"/>
              <p:cNvSpPr/>
              <p:nvPr/>
            </p:nvSpPr>
            <p:spPr>
              <a:xfrm>
                <a:off x="6825325" y="4337580"/>
                <a:ext cx="396000" cy="396000"/>
              </a:xfrm>
              <a:prstGeom prst="cube">
                <a:avLst/>
              </a:prstGeom>
              <a:gradFill rotWithShape="1">
                <a:gsLst>
                  <a:gs pos="0">
                    <a:srgbClr val="E29F1D">
                      <a:tint val="100000"/>
                      <a:shade val="100000"/>
                      <a:satMod val="130000"/>
                    </a:srgbClr>
                  </a:gs>
                  <a:gs pos="100000">
                    <a:srgbClr val="E29F1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lumMod val="50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cxnSp>
            <p:nvCxnSpPr>
              <p:cNvPr id="279" name="Straight Arrow Connector 278"/>
              <p:cNvCxnSpPr/>
              <p:nvPr/>
            </p:nvCxnSpPr>
            <p:spPr>
              <a:xfrm>
                <a:off x="6602780" y="4583530"/>
                <a:ext cx="224745" cy="0"/>
              </a:xfrm>
              <a:prstGeom prst="straightConnector1">
                <a:avLst/>
              </a:prstGeom>
              <a:ln w="28575" cmpd="sng">
                <a:headEnd type="triangle" w="sm" len="sm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0" name="Cube 279"/>
              <p:cNvSpPr/>
              <p:nvPr/>
            </p:nvSpPr>
            <p:spPr>
              <a:xfrm>
                <a:off x="7337646" y="4337580"/>
                <a:ext cx="396000" cy="396000"/>
              </a:xfrm>
              <a:prstGeom prst="cube">
                <a:avLst/>
              </a:prstGeom>
              <a:gradFill rotWithShape="1">
                <a:gsLst>
                  <a:gs pos="0">
                    <a:srgbClr val="E29F1D">
                      <a:tint val="100000"/>
                      <a:shade val="100000"/>
                      <a:satMod val="130000"/>
                    </a:srgbClr>
                  </a:gs>
                  <a:gs pos="100000">
                    <a:srgbClr val="E29F1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lumMod val="50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cxnSp>
            <p:nvCxnSpPr>
              <p:cNvPr id="281" name="Straight Arrow Connector 280"/>
              <p:cNvCxnSpPr/>
              <p:nvPr/>
            </p:nvCxnSpPr>
            <p:spPr>
              <a:xfrm>
                <a:off x="7115101" y="4583530"/>
                <a:ext cx="224745" cy="0"/>
              </a:xfrm>
              <a:prstGeom prst="straightConnector1">
                <a:avLst/>
              </a:prstGeom>
              <a:ln w="28575" cmpd="sng">
                <a:headEnd type="triangle" w="sm" len="sm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2" name="Cube 281"/>
              <p:cNvSpPr/>
              <p:nvPr/>
            </p:nvSpPr>
            <p:spPr>
              <a:xfrm>
                <a:off x="5792121" y="4863188"/>
                <a:ext cx="396000" cy="396000"/>
              </a:xfrm>
              <a:prstGeom prst="cube">
                <a:avLst/>
              </a:prstGeom>
              <a:gradFill rotWithShape="1">
                <a:gsLst>
                  <a:gs pos="0">
                    <a:srgbClr val="E29F1D">
                      <a:tint val="100000"/>
                      <a:shade val="100000"/>
                      <a:satMod val="130000"/>
                    </a:srgbClr>
                  </a:gs>
                  <a:gs pos="100000">
                    <a:srgbClr val="E29F1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lumMod val="50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83" name="Cube 282"/>
              <p:cNvSpPr/>
              <p:nvPr/>
            </p:nvSpPr>
            <p:spPr>
              <a:xfrm>
                <a:off x="6311666" y="4863188"/>
                <a:ext cx="396000" cy="396000"/>
              </a:xfrm>
              <a:prstGeom prst="cube">
                <a:avLst/>
              </a:prstGeom>
              <a:gradFill rotWithShape="1">
                <a:gsLst>
                  <a:gs pos="0">
                    <a:srgbClr val="E29F1D">
                      <a:tint val="100000"/>
                      <a:shade val="100000"/>
                      <a:satMod val="130000"/>
                    </a:srgbClr>
                  </a:gs>
                  <a:gs pos="100000">
                    <a:srgbClr val="E29F1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lumMod val="50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cxnSp>
            <p:nvCxnSpPr>
              <p:cNvPr id="284" name="Straight Arrow Connector 283"/>
              <p:cNvCxnSpPr/>
              <p:nvPr/>
            </p:nvCxnSpPr>
            <p:spPr>
              <a:xfrm>
                <a:off x="6089121" y="5109138"/>
                <a:ext cx="224745" cy="0"/>
              </a:xfrm>
              <a:prstGeom prst="straightConnector1">
                <a:avLst/>
              </a:prstGeom>
              <a:ln w="28575" cmpd="sng">
                <a:headEnd type="triangle" w="sm" len="sm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5" name="Cube 284"/>
              <p:cNvSpPr/>
              <p:nvPr/>
            </p:nvSpPr>
            <p:spPr>
              <a:xfrm>
                <a:off x="6827525" y="4863188"/>
                <a:ext cx="396000" cy="396000"/>
              </a:xfrm>
              <a:prstGeom prst="cube">
                <a:avLst/>
              </a:prstGeom>
              <a:gradFill rotWithShape="1">
                <a:gsLst>
                  <a:gs pos="0">
                    <a:srgbClr val="E29F1D">
                      <a:tint val="100000"/>
                      <a:shade val="100000"/>
                      <a:satMod val="130000"/>
                    </a:srgbClr>
                  </a:gs>
                  <a:gs pos="100000">
                    <a:srgbClr val="E29F1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lumMod val="50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87" name="Cube 286"/>
              <p:cNvSpPr/>
              <p:nvPr/>
            </p:nvSpPr>
            <p:spPr>
              <a:xfrm>
                <a:off x="7339846" y="4863188"/>
                <a:ext cx="396000" cy="396000"/>
              </a:xfrm>
              <a:prstGeom prst="cube">
                <a:avLst/>
              </a:prstGeom>
              <a:gradFill rotWithShape="1">
                <a:gsLst>
                  <a:gs pos="0">
                    <a:srgbClr val="E29F1D">
                      <a:tint val="100000"/>
                      <a:shade val="100000"/>
                      <a:satMod val="130000"/>
                    </a:srgbClr>
                  </a:gs>
                  <a:gs pos="100000">
                    <a:srgbClr val="E29F1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lumMod val="50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cxnSp>
            <p:nvCxnSpPr>
              <p:cNvPr id="288" name="Straight Arrow Connector 287"/>
              <p:cNvCxnSpPr/>
              <p:nvPr/>
            </p:nvCxnSpPr>
            <p:spPr>
              <a:xfrm>
                <a:off x="7117301" y="5109138"/>
                <a:ext cx="224745" cy="0"/>
              </a:xfrm>
              <a:prstGeom prst="straightConnector1">
                <a:avLst/>
              </a:prstGeom>
              <a:ln w="28575" cmpd="sng">
                <a:headEnd type="triangle" w="sm" len="sm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9" name="Cube 288"/>
              <p:cNvSpPr/>
              <p:nvPr/>
            </p:nvSpPr>
            <p:spPr>
              <a:xfrm>
                <a:off x="5789921" y="5395265"/>
                <a:ext cx="396000" cy="396000"/>
              </a:xfrm>
              <a:prstGeom prst="cube">
                <a:avLst/>
              </a:prstGeom>
              <a:gradFill rotWithShape="1">
                <a:gsLst>
                  <a:gs pos="0">
                    <a:srgbClr val="E29F1D">
                      <a:tint val="100000"/>
                      <a:shade val="100000"/>
                      <a:satMod val="130000"/>
                    </a:srgbClr>
                  </a:gs>
                  <a:gs pos="100000">
                    <a:srgbClr val="E29F1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lumMod val="50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90" name="Cube 289"/>
              <p:cNvSpPr/>
              <p:nvPr/>
            </p:nvSpPr>
            <p:spPr>
              <a:xfrm>
                <a:off x="6309466" y="5395265"/>
                <a:ext cx="396000" cy="396000"/>
              </a:xfrm>
              <a:prstGeom prst="cube">
                <a:avLst/>
              </a:prstGeom>
              <a:gradFill rotWithShape="1">
                <a:gsLst>
                  <a:gs pos="0">
                    <a:srgbClr val="E29F1D">
                      <a:tint val="100000"/>
                      <a:shade val="100000"/>
                      <a:satMod val="130000"/>
                    </a:srgbClr>
                  </a:gs>
                  <a:gs pos="100000">
                    <a:srgbClr val="E29F1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lumMod val="50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cxnSp>
            <p:nvCxnSpPr>
              <p:cNvPr id="291" name="Straight Arrow Connector 290"/>
              <p:cNvCxnSpPr/>
              <p:nvPr/>
            </p:nvCxnSpPr>
            <p:spPr>
              <a:xfrm>
                <a:off x="6086921" y="5641215"/>
                <a:ext cx="224745" cy="0"/>
              </a:xfrm>
              <a:prstGeom prst="straightConnector1">
                <a:avLst/>
              </a:prstGeom>
              <a:ln w="28575" cmpd="sng">
                <a:headEnd type="triangle" w="sm" len="sm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2" name="Cube 291"/>
              <p:cNvSpPr/>
              <p:nvPr/>
            </p:nvSpPr>
            <p:spPr>
              <a:xfrm>
                <a:off x="6825325" y="5395265"/>
                <a:ext cx="396000" cy="396000"/>
              </a:xfrm>
              <a:prstGeom prst="cube">
                <a:avLst/>
              </a:prstGeom>
              <a:gradFill rotWithShape="1">
                <a:gsLst>
                  <a:gs pos="0">
                    <a:srgbClr val="E29F1D">
                      <a:tint val="100000"/>
                      <a:shade val="100000"/>
                      <a:satMod val="130000"/>
                    </a:srgbClr>
                  </a:gs>
                  <a:gs pos="100000">
                    <a:srgbClr val="E29F1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lumMod val="50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94" name="Cube 293"/>
              <p:cNvSpPr/>
              <p:nvPr/>
            </p:nvSpPr>
            <p:spPr>
              <a:xfrm>
                <a:off x="7337646" y="5395265"/>
                <a:ext cx="396000" cy="396000"/>
              </a:xfrm>
              <a:prstGeom prst="cube">
                <a:avLst/>
              </a:prstGeom>
              <a:gradFill rotWithShape="1">
                <a:gsLst>
                  <a:gs pos="0">
                    <a:srgbClr val="E29F1D">
                      <a:tint val="100000"/>
                      <a:shade val="100000"/>
                      <a:satMod val="130000"/>
                    </a:srgbClr>
                  </a:gs>
                  <a:gs pos="100000">
                    <a:srgbClr val="E29F1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lumMod val="50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cxnSp>
            <p:nvCxnSpPr>
              <p:cNvPr id="295" name="Straight Arrow Connector 294"/>
              <p:cNvCxnSpPr/>
              <p:nvPr/>
            </p:nvCxnSpPr>
            <p:spPr>
              <a:xfrm>
                <a:off x="7115101" y="5641215"/>
                <a:ext cx="224745" cy="0"/>
              </a:xfrm>
              <a:prstGeom prst="straightConnector1">
                <a:avLst/>
              </a:prstGeom>
              <a:ln w="28575" cmpd="sng">
                <a:headEnd type="triangle" w="sm" len="sm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6" name="Rectangle 295"/>
              <p:cNvSpPr/>
              <p:nvPr/>
            </p:nvSpPr>
            <p:spPr>
              <a:xfrm>
                <a:off x="7883379" y="4337580"/>
                <a:ext cx="589533" cy="45457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500" dirty="0" smtClean="0">
                    <a:latin typeface="Arial"/>
                    <a:cs typeface="Arial"/>
                  </a:rPr>
                  <a:t>CPU</a:t>
                </a:r>
                <a:endParaRPr lang="en-US" sz="1500" dirty="0">
                  <a:latin typeface="Arial"/>
                  <a:cs typeface="Arial"/>
                </a:endParaRPr>
              </a:p>
            </p:txBody>
          </p:sp>
          <p:cxnSp>
            <p:nvCxnSpPr>
              <p:cNvPr id="297" name="Straight Arrow Connector 296"/>
              <p:cNvCxnSpPr/>
              <p:nvPr/>
            </p:nvCxnSpPr>
            <p:spPr>
              <a:xfrm rot="16200000">
                <a:off x="5849005" y="4845952"/>
                <a:ext cx="224745" cy="0"/>
              </a:xfrm>
              <a:prstGeom prst="straightConnector1">
                <a:avLst/>
              </a:prstGeom>
              <a:ln w="28575" cmpd="sng">
                <a:headEnd type="triangle" w="sm" len="sm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8" name="Straight Arrow Connector 297"/>
              <p:cNvCxnSpPr/>
              <p:nvPr/>
            </p:nvCxnSpPr>
            <p:spPr>
              <a:xfrm rot="16200000">
                <a:off x="6367736" y="4845951"/>
                <a:ext cx="224745" cy="0"/>
              </a:xfrm>
              <a:prstGeom prst="straightConnector1">
                <a:avLst/>
              </a:prstGeom>
              <a:ln w="28575" cmpd="sng">
                <a:headEnd type="triangle" w="sm" len="sm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9" name="Straight Arrow Connector 298"/>
              <p:cNvCxnSpPr/>
              <p:nvPr/>
            </p:nvCxnSpPr>
            <p:spPr>
              <a:xfrm rot="16200000">
                <a:off x="6872457" y="4845952"/>
                <a:ext cx="224745" cy="0"/>
              </a:xfrm>
              <a:prstGeom prst="straightConnector1">
                <a:avLst/>
              </a:prstGeom>
              <a:ln w="28575" cmpd="sng">
                <a:headEnd type="triangle" w="sm" len="sm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0" name="Straight Arrow Connector 299"/>
              <p:cNvCxnSpPr/>
              <p:nvPr/>
            </p:nvCxnSpPr>
            <p:spPr>
              <a:xfrm rot="16200000">
                <a:off x="7391188" y="4845951"/>
                <a:ext cx="224745" cy="0"/>
              </a:xfrm>
              <a:prstGeom prst="straightConnector1">
                <a:avLst/>
              </a:prstGeom>
              <a:ln w="28575" cmpd="sng">
                <a:headEnd type="triangle" w="sm" len="sm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1" name="Straight Arrow Connector 300"/>
              <p:cNvCxnSpPr/>
              <p:nvPr/>
            </p:nvCxnSpPr>
            <p:spPr>
              <a:xfrm rot="16200000">
                <a:off x="5849005" y="5371560"/>
                <a:ext cx="224745" cy="0"/>
              </a:xfrm>
              <a:prstGeom prst="straightConnector1">
                <a:avLst/>
              </a:prstGeom>
              <a:ln w="28575" cmpd="sng">
                <a:headEnd type="triangle" w="sm" len="sm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4" name="Straight Arrow Connector 303"/>
              <p:cNvCxnSpPr/>
              <p:nvPr/>
            </p:nvCxnSpPr>
            <p:spPr>
              <a:xfrm rot="16200000">
                <a:off x="7391188" y="5371559"/>
                <a:ext cx="224745" cy="0"/>
              </a:xfrm>
              <a:prstGeom prst="straightConnector1">
                <a:avLst/>
              </a:prstGeom>
              <a:ln w="28575" cmpd="sng">
                <a:headEnd type="triangle" w="sm" len="sm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5" name="Cube 304"/>
              <p:cNvSpPr/>
              <p:nvPr/>
            </p:nvSpPr>
            <p:spPr>
              <a:xfrm>
                <a:off x="5789921" y="5924461"/>
                <a:ext cx="396000" cy="396000"/>
              </a:xfrm>
              <a:prstGeom prst="cube">
                <a:avLst/>
              </a:prstGeom>
              <a:gradFill rotWithShape="1">
                <a:gsLst>
                  <a:gs pos="0">
                    <a:srgbClr val="E29F1D">
                      <a:tint val="100000"/>
                      <a:shade val="100000"/>
                      <a:satMod val="130000"/>
                    </a:srgbClr>
                  </a:gs>
                  <a:gs pos="100000">
                    <a:srgbClr val="E29F1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lumMod val="50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06" name="Cube 305"/>
              <p:cNvSpPr/>
              <p:nvPr/>
            </p:nvSpPr>
            <p:spPr>
              <a:xfrm>
                <a:off x="6309466" y="5924461"/>
                <a:ext cx="396000" cy="396000"/>
              </a:xfrm>
              <a:prstGeom prst="cube">
                <a:avLst/>
              </a:prstGeom>
              <a:gradFill rotWithShape="1">
                <a:gsLst>
                  <a:gs pos="0">
                    <a:srgbClr val="E29F1D">
                      <a:tint val="100000"/>
                      <a:shade val="100000"/>
                      <a:satMod val="130000"/>
                    </a:srgbClr>
                  </a:gs>
                  <a:gs pos="100000">
                    <a:srgbClr val="E29F1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lumMod val="50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cxnSp>
            <p:nvCxnSpPr>
              <p:cNvPr id="307" name="Straight Arrow Connector 306"/>
              <p:cNvCxnSpPr/>
              <p:nvPr/>
            </p:nvCxnSpPr>
            <p:spPr>
              <a:xfrm>
                <a:off x="6086921" y="6170411"/>
                <a:ext cx="224745" cy="0"/>
              </a:xfrm>
              <a:prstGeom prst="straightConnector1">
                <a:avLst/>
              </a:prstGeom>
              <a:ln w="28575" cmpd="sng">
                <a:headEnd type="triangle" w="sm" len="sm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8" name="Cube 307"/>
              <p:cNvSpPr/>
              <p:nvPr/>
            </p:nvSpPr>
            <p:spPr>
              <a:xfrm>
                <a:off x="6825325" y="5924461"/>
                <a:ext cx="396000" cy="396000"/>
              </a:xfrm>
              <a:prstGeom prst="cube">
                <a:avLst/>
              </a:prstGeom>
              <a:gradFill rotWithShape="1">
                <a:gsLst>
                  <a:gs pos="0">
                    <a:srgbClr val="E29F1D">
                      <a:tint val="100000"/>
                      <a:shade val="100000"/>
                      <a:satMod val="130000"/>
                    </a:srgbClr>
                  </a:gs>
                  <a:gs pos="100000">
                    <a:srgbClr val="E29F1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lumMod val="50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cxnSp>
            <p:nvCxnSpPr>
              <p:cNvPr id="309" name="Straight Arrow Connector 308"/>
              <p:cNvCxnSpPr/>
              <p:nvPr/>
            </p:nvCxnSpPr>
            <p:spPr>
              <a:xfrm>
                <a:off x="6602780" y="6170411"/>
                <a:ext cx="224745" cy="0"/>
              </a:xfrm>
              <a:prstGeom prst="straightConnector1">
                <a:avLst/>
              </a:prstGeom>
              <a:ln w="28575" cmpd="sng">
                <a:headEnd type="triangle" w="sm" len="sm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0" name="Cube 309"/>
              <p:cNvSpPr/>
              <p:nvPr/>
            </p:nvSpPr>
            <p:spPr>
              <a:xfrm>
                <a:off x="7337646" y="5924461"/>
                <a:ext cx="396000" cy="396000"/>
              </a:xfrm>
              <a:prstGeom prst="cube">
                <a:avLst/>
              </a:prstGeom>
              <a:gradFill rotWithShape="1">
                <a:gsLst>
                  <a:gs pos="0">
                    <a:srgbClr val="E29F1D">
                      <a:tint val="100000"/>
                      <a:shade val="100000"/>
                      <a:satMod val="130000"/>
                    </a:srgbClr>
                  </a:gs>
                  <a:gs pos="100000">
                    <a:srgbClr val="E29F1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lumMod val="50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cxnSp>
            <p:nvCxnSpPr>
              <p:cNvPr id="311" name="Straight Arrow Connector 310"/>
              <p:cNvCxnSpPr/>
              <p:nvPr/>
            </p:nvCxnSpPr>
            <p:spPr>
              <a:xfrm>
                <a:off x="7115101" y="6170411"/>
                <a:ext cx="224745" cy="0"/>
              </a:xfrm>
              <a:prstGeom prst="straightConnector1">
                <a:avLst/>
              </a:prstGeom>
              <a:ln w="28575" cmpd="sng">
                <a:headEnd type="triangle" w="sm" len="sm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2" name="Straight Arrow Connector 311"/>
              <p:cNvCxnSpPr/>
              <p:nvPr/>
            </p:nvCxnSpPr>
            <p:spPr>
              <a:xfrm rot="16200000">
                <a:off x="5849005" y="5900756"/>
                <a:ext cx="224745" cy="0"/>
              </a:xfrm>
              <a:prstGeom prst="straightConnector1">
                <a:avLst/>
              </a:prstGeom>
              <a:ln w="28575" cmpd="sng">
                <a:headEnd type="triangle" w="sm" len="sm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3" name="Straight Arrow Connector 312"/>
              <p:cNvCxnSpPr/>
              <p:nvPr/>
            </p:nvCxnSpPr>
            <p:spPr>
              <a:xfrm rot="16200000">
                <a:off x="6367736" y="5900755"/>
                <a:ext cx="224745" cy="0"/>
              </a:xfrm>
              <a:prstGeom prst="straightConnector1">
                <a:avLst/>
              </a:prstGeom>
              <a:ln w="28575" cmpd="sng">
                <a:headEnd type="triangle" w="sm" len="sm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4" name="Straight Arrow Connector 313"/>
              <p:cNvCxnSpPr/>
              <p:nvPr/>
            </p:nvCxnSpPr>
            <p:spPr>
              <a:xfrm rot="16200000">
                <a:off x="6872457" y="5900756"/>
                <a:ext cx="224745" cy="0"/>
              </a:xfrm>
              <a:prstGeom prst="straightConnector1">
                <a:avLst/>
              </a:prstGeom>
              <a:ln w="28575" cmpd="sng">
                <a:headEnd type="triangle" w="sm" len="sm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5" name="Straight Arrow Connector 314"/>
              <p:cNvCxnSpPr/>
              <p:nvPr/>
            </p:nvCxnSpPr>
            <p:spPr>
              <a:xfrm rot="16200000">
                <a:off x="7391188" y="5900755"/>
                <a:ext cx="224745" cy="0"/>
              </a:xfrm>
              <a:prstGeom prst="straightConnector1">
                <a:avLst/>
              </a:prstGeom>
              <a:ln w="28575" cmpd="sng">
                <a:headEnd type="triangle" w="sm" len="sm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7" name="Straight Arrow Connector 316"/>
              <p:cNvCxnSpPr/>
              <p:nvPr/>
            </p:nvCxnSpPr>
            <p:spPr>
              <a:xfrm>
                <a:off x="7654255" y="4583530"/>
                <a:ext cx="224745" cy="0"/>
              </a:xfrm>
              <a:prstGeom prst="straightConnector1">
                <a:avLst/>
              </a:prstGeom>
              <a:ln w="28575" cmpd="sng">
                <a:headEnd type="triangle" w="sm" len="sm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8" name="Rectangle 317"/>
              <p:cNvSpPr/>
              <p:nvPr/>
            </p:nvSpPr>
            <p:spPr>
              <a:xfrm>
                <a:off x="4972969" y="5875615"/>
                <a:ext cx="589533" cy="45457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500" dirty="0" smtClean="0">
                    <a:latin typeface="Arial"/>
                    <a:cs typeface="Arial"/>
                  </a:rPr>
                  <a:t>CPU</a:t>
                </a:r>
                <a:endParaRPr lang="en-US" sz="1500" dirty="0">
                  <a:latin typeface="Arial"/>
                  <a:cs typeface="Arial"/>
                </a:endParaRPr>
              </a:p>
            </p:txBody>
          </p:sp>
          <p:sp>
            <p:nvSpPr>
              <p:cNvPr id="319" name="Rectangle 318"/>
              <p:cNvSpPr/>
              <p:nvPr/>
            </p:nvSpPr>
            <p:spPr>
              <a:xfrm>
                <a:off x="7883379" y="5875615"/>
                <a:ext cx="589533" cy="45457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500" dirty="0" smtClean="0">
                    <a:latin typeface="Arial"/>
                    <a:cs typeface="Arial"/>
                  </a:rPr>
                  <a:t>CPU</a:t>
                </a:r>
                <a:endParaRPr lang="en-US" sz="1500" dirty="0">
                  <a:latin typeface="Arial"/>
                  <a:cs typeface="Arial"/>
                </a:endParaRPr>
              </a:p>
            </p:txBody>
          </p:sp>
          <p:cxnSp>
            <p:nvCxnSpPr>
              <p:cNvPr id="320" name="Straight Arrow Connector 319"/>
              <p:cNvCxnSpPr/>
              <p:nvPr/>
            </p:nvCxnSpPr>
            <p:spPr>
              <a:xfrm>
                <a:off x="5565176" y="6121565"/>
                <a:ext cx="224745" cy="0"/>
              </a:xfrm>
              <a:prstGeom prst="straightConnector1">
                <a:avLst/>
              </a:prstGeom>
              <a:ln w="28575" cmpd="sng">
                <a:headEnd type="triangle" w="sm" len="sm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1" name="Straight Arrow Connector 320"/>
              <p:cNvCxnSpPr/>
              <p:nvPr/>
            </p:nvCxnSpPr>
            <p:spPr>
              <a:xfrm>
                <a:off x="7654255" y="6121565"/>
                <a:ext cx="224745" cy="0"/>
              </a:xfrm>
              <a:prstGeom prst="straightConnector1">
                <a:avLst/>
              </a:prstGeom>
              <a:ln w="28575" cmpd="sng">
                <a:headEnd type="triangle" w="sm" len="sm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22" name="TextBox 321"/>
              <p:cNvSpPr txBox="1"/>
              <p:nvPr/>
            </p:nvSpPr>
            <p:spPr>
              <a:xfrm>
                <a:off x="5667331" y="3907679"/>
                <a:ext cx="2194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Dragonfly </a:t>
                </a:r>
                <a:r>
                  <a:rPr lang="en-US" dirty="0" smtClean="0">
                    <a:solidFill>
                      <a:srgbClr val="7F7F7F"/>
                    </a:solidFill>
                    <a:latin typeface="Arial"/>
                    <a:cs typeface="Arial"/>
                  </a:rPr>
                  <a:t>[ISCA’08]</a:t>
                </a:r>
              </a:p>
            </p:txBody>
          </p:sp>
          <p:cxnSp>
            <p:nvCxnSpPr>
              <p:cNvPr id="423" name="Straight Arrow Connector 422"/>
              <p:cNvCxnSpPr/>
              <p:nvPr/>
            </p:nvCxnSpPr>
            <p:spPr>
              <a:xfrm rot="18900000">
                <a:off x="6058929" y="4847796"/>
                <a:ext cx="299136" cy="0"/>
              </a:xfrm>
              <a:prstGeom prst="straightConnector1">
                <a:avLst/>
              </a:prstGeom>
              <a:ln w="28575" cmpd="sng">
                <a:headEnd type="triangle" w="sm" len="sm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4" name="Straight Arrow Connector 423"/>
              <p:cNvCxnSpPr/>
              <p:nvPr/>
            </p:nvCxnSpPr>
            <p:spPr>
              <a:xfrm rot="2700000" flipH="1">
                <a:off x="6043113" y="4850341"/>
                <a:ext cx="299136" cy="0"/>
              </a:xfrm>
              <a:prstGeom prst="straightConnector1">
                <a:avLst/>
              </a:prstGeom>
              <a:ln w="28575" cmpd="sng">
                <a:headEnd type="triangle" w="sm" len="sm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5" name="Straight Arrow Connector 424"/>
              <p:cNvCxnSpPr/>
              <p:nvPr/>
            </p:nvCxnSpPr>
            <p:spPr>
              <a:xfrm rot="18900000">
                <a:off x="7098134" y="4850525"/>
                <a:ext cx="299136" cy="0"/>
              </a:xfrm>
              <a:prstGeom prst="straightConnector1">
                <a:avLst/>
              </a:prstGeom>
              <a:ln w="28575" cmpd="sng">
                <a:headEnd type="triangle" w="sm" len="sm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6" name="Straight Arrow Connector 425"/>
              <p:cNvCxnSpPr/>
              <p:nvPr/>
            </p:nvCxnSpPr>
            <p:spPr>
              <a:xfrm rot="2700000" flipH="1">
                <a:off x="7082318" y="4853070"/>
                <a:ext cx="299136" cy="0"/>
              </a:xfrm>
              <a:prstGeom prst="straightConnector1">
                <a:avLst/>
              </a:prstGeom>
              <a:ln w="28575" cmpd="sng">
                <a:headEnd type="triangle" w="sm" len="sm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7" name="Straight Arrow Connector 426"/>
              <p:cNvCxnSpPr/>
              <p:nvPr/>
            </p:nvCxnSpPr>
            <p:spPr>
              <a:xfrm rot="18900000">
                <a:off x="6585812" y="5366706"/>
                <a:ext cx="299136" cy="0"/>
              </a:xfrm>
              <a:prstGeom prst="straightConnector1">
                <a:avLst/>
              </a:prstGeom>
              <a:ln w="28575" cmpd="sng">
                <a:headEnd type="triangle" w="sm" len="sm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8" name="Straight Arrow Connector 427"/>
              <p:cNvCxnSpPr/>
              <p:nvPr/>
            </p:nvCxnSpPr>
            <p:spPr>
              <a:xfrm rot="2700000" flipH="1">
                <a:off x="6569996" y="5369251"/>
                <a:ext cx="299136" cy="0"/>
              </a:xfrm>
              <a:prstGeom prst="straightConnector1">
                <a:avLst/>
              </a:prstGeom>
              <a:ln w="28575" cmpd="sng">
                <a:headEnd type="triangle" w="sm" len="sm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9" name="Straight Arrow Connector 428"/>
              <p:cNvCxnSpPr/>
              <p:nvPr/>
            </p:nvCxnSpPr>
            <p:spPr>
              <a:xfrm rot="18900000">
                <a:off x="6054369" y="5904822"/>
                <a:ext cx="299136" cy="0"/>
              </a:xfrm>
              <a:prstGeom prst="straightConnector1">
                <a:avLst/>
              </a:prstGeom>
              <a:ln w="28575" cmpd="sng">
                <a:headEnd type="triangle" w="sm" len="sm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0" name="Straight Arrow Connector 429"/>
              <p:cNvCxnSpPr/>
              <p:nvPr/>
            </p:nvCxnSpPr>
            <p:spPr>
              <a:xfrm rot="2700000" flipH="1">
                <a:off x="6038553" y="5907367"/>
                <a:ext cx="299136" cy="0"/>
              </a:xfrm>
              <a:prstGeom prst="straightConnector1">
                <a:avLst/>
              </a:prstGeom>
              <a:ln w="28575" cmpd="sng">
                <a:headEnd type="triangle" w="sm" len="sm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1" name="Straight Arrow Connector 430"/>
              <p:cNvCxnSpPr/>
              <p:nvPr/>
            </p:nvCxnSpPr>
            <p:spPr>
              <a:xfrm rot="18900000">
                <a:off x="7087572" y="5894480"/>
                <a:ext cx="299136" cy="0"/>
              </a:xfrm>
              <a:prstGeom prst="straightConnector1">
                <a:avLst/>
              </a:prstGeom>
              <a:ln w="28575" cmpd="sng">
                <a:headEnd type="triangle" w="sm" len="sm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2" name="Straight Arrow Connector 431"/>
              <p:cNvCxnSpPr/>
              <p:nvPr/>
            </p:nvCxnSpPr>
            <p:spPr>
              <a:xfrm rot="2700000" flipH="1">
                <a:off x="7071756" y="5897025"/>
                <a:ext cx="299136" cy="0"/>
              </a:xfrm>
              <a:prstGeom prst="straightConnector1">
                <a:avLst/>
              </a:prstGeom>
              <a:ln w="28575" cmpd="sng">
                <a:headEnd type="triangle" w="sm" len="sm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46" name="Freeform 445"/>
          <p:cNvSpPr/>
          <p:nvPr/>
        </p:nvSpPr>
        <p:spPr>
          <a:xfrm rot="794545">
            <a:off x="5359292" y="4345363"/>
            <a:ext cx="616076" cy="166291"/>
          </a:xfrm>
          <a:custGeom>
            <a:avLst/>
            <a:gdLst>
              <a:gd name="connsiteX0" fmla="*/ 0 w 616076"/>
              <a:gd name="connsiteY0" fmla="*/ 208674 h 208674"/>
              <a:gd name="connsiteX1" fmla="*/ 322255 w 616076"/>
              <a:gd name="connsiteY1" fmla="*/ 174 h 208674"/>
              <a:gd name="connsiteX2" fmla="*/ 616076 w 616076"/>
              <a:gd name="connsiteY2" fmla="*/ 180242 h 20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6076" h="208674">
                <a:moveTo>
                  <a:pt x="0" y="208674"/>
                </a:moveTo>
                <a:cubicBezTo>
                  <a:pt x="109788" y="106793"/>
                  <a:pt x="219576" y="4913"/>
                  <a:pt x="322255" y="174"/>
                </a:cubicBezTo>
                <a:cubicBezTo>
                  <a:pt x="424934" y="-4565"/>
                  <a:pt x="520505" y="87838"/>
                  <a:pt x="616076" y="180242"/>
                </a:cubicBezTo>
              </a:path>
            </a:pathLst>
          </a:custGeom>
          <a:ln w="28575" cmpd="sng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7" name="Freeform 446"/>
          <p:cNvSpPr/>
          <p:nvPr/>
        </p:nvSpPr>
        <p:spPr>
          <a:xfrm rot="3023515">
            <a:off x="5985844" y="4728858"/>
            <a:ext cx="616076" cy="166291"/>
          </a:xfrm>
          <a:custGeom>
            <a:avLst/>
            <a:gdLst>
              <a:gd name="connsiteX0" fmla="*/ 0 w 616076"/>
              <a:gd name="connsiteY0" fmla="*/ 208674 h 208674"/>
              <a:gd name="connsiteX1" fmla="*/ 322255 w 616076"/>
              <a:gd name="connsiteY1" fmla="*/ 174 h 208674"/>
              <a:gd name="connsiteX2" fmla="*/ 616076 w 616076"/>
              <a:gd name="connsiteY2" fmla="*/ 180242 h 20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6076" h="208674">
                <a:moveTo>
                  <a:pt x="0" y="208674"/>
                </a:moveTo>
                <a:cubicBezTo>
                  <a:pt x="109788" y="106793"/>
                  <a:pt x="219576" y="4913"/>
                  <a:pt x="322255" y="174"/>
                </a:cubicBezTo>
                <a:cubicBezTo>
                  <a:pt x="424934" y="-4565"/>
                  <a:pt x="520505" y="87838"/>
                  <a:pt x="616076" y="180242"/>
                </a:cubicBezTo>
              </a:path>
            </a:pathLst>
          </a:custGeom>
          <a:ln w="28575" cmpd="sng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Freeform 447"/>
          <p:cNvSpPr/>
          <p:nvPr/>
        </p:nvSpPr>
        <p:spPr>
          <a:xfrm rot="3023515">
            <a:off x="6506727" y="5241143"/>
            <a:ext cx="616076" cy="166291"/>
          </a:xfrm>
          <a:custGeom>
            <a:avLst/>
            <a:gdLst>
              <a:gd name="connsiteX0" fmla="*/ 0 w 616076"/>
              <a:gd name="connsiteY0" fmla="*/ 208674 h 208674"/>
              <a:gd name="connsiteX1" fmla="*/ 322255 w 616076"/>
              <a:gd name="connsiteY1" fmla="*/ 174 h 208674"/>
              <a:gd name="connsiteX2" fmla="*/ 616076 w 616076"/>
              <a:gd name="connsiteY2" fmla="*/ 180242 h 20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6076" h="208674">
                <a:moveTo>
                  <a:pt x="0" y="208674"/>
                </a:moveTo>
                <a:cubicBezTo>
                  <a:pt x="109788" y="106793"/>
                  <a:pt x="219576" y="4913"/>
                  <a:pt x="322255" y="174"/>
                </a:cubicBezTo>
                <a:cubicBezTo>
                  <a:pt x="424934" y="-4565"/>
                  <a:pt x="520505" y="87838"/>
                  <a:pt x="616076" y="180242"/>
                </a:cubicBezTo>
              </a:path>
            </a:pathLst>
          </a:custGeom>
          <a:ln w="28575" cmpd="sng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Freeform 448"/>
          <p:cNvSpPr/>
          <p:nvPr/>
        </p:nvSpPr>
        <p:spPr>
          <a:xfrm rot="3023515">
            <a:off x="7013611" y="5792469"/>
            <a:ext cx="616076" cy="166291"/>
          </a:xfrm>
          <a:custGeom>
            <a:avLst/>
            <a:gdLst>
              <a:gd name="connsiteX0" fmla="*/ 0 w 616076"/>
              <a:gd name="connsiteY0" fmla="*/ 208674 h 208674"/>
              <a:gd name="connsiteX1" fmla="*/ 322255 w 616076"/>
              <a:gd name="connsiteY1" fmla="*/ 174 h 208674"/>
              <a:gd name="connsiteX2" fmla="*/ 616076 w 616076"/>
              <a:gd name="connsiteY2" fmla="*/ 180242 h 20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6076" h="208674">
                <a:moveTo>
                  <a:pt x="0" y="208674"/>
                </a:moveTo>
                <a:cubicBezTo>
                  <a:pt x="109788" y="106793"/>
                  <a:pt x="219576" y="4913"/>
                  <a:pt x="322255" y="174"/>
                </a:cubicBezTo>
                <a:cubicBezTo>
                  <a:pt x="424934" y="-4565"/>
                  <a:pt x="520505" y="87838"/>
                  <a:pt x="616076" y="180242"/>
                </a:cubicBezTo>
              </a:path>
            </a:pathLst>
          </a:custGeom>
          <a:ln w="28575" cmpd="sng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Freeform 450"/>
          <p:cNvSpPr/>
          <p:nvPr/>
        </p:nvSpPr>
        <p:spPr>
          <a:xfrm rot="455138">
            <a:off x="7553937" y="6022171"/>
            <a:ext cx="616076" cy="166291"/>
          </a:xfrm>
          <a:custGeom>
            <a:avLst/>
            <a:gdLst>
              <a:gd name="connsiteX0" fmla="*/ 0 w 616076"/>
              <a:gd name="connsiteY0" fmla="*/ 208674 h 208674"/>
              <a:gd name="connsiteX1" fmla="*/ 322255 w 616076"/>
              <a:gd name="connsiteY1" fmla="*/ 174 h 208674"/>
              <a:gd name="connsiteX2" fmla="*/ 616076 w 616076"/>
              <a:gd name="connsiteY2" fmla="*/ 180242 h 20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6076" h="208674">
                <a:moveTo>
                  <a:pt x="0" y="208674"/>
                </a:moveTo>
                <a:cubicBezTo>
                  <a:pt x="109788" y="106793"/>
                  <a:pt x="219576" y="4913"/>
                  <a:pt x="322255" y="174"/>
                </a:cubicBezTo>
                <a:cubicBezTo>
                  <a:pt x="424934" y="-4565"/>
                  <a:pt x="520505" y="87838"/>
                  <a:pt x="616076" y="180242"/>
                </a:cubicBezTo>
              </a:path>
            </a:pathLst>
          </a:custGeom>
          <a:ln w="28575" cmpd="sng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TextBox 451"/>
          <p:cNvSpPr txBox="1"/>
          <p:nvPr/>
        </p:nvSpPr>
        <p:spPr>
          <a:xfrm>
            <a:off x="7879000" y="5469698"/>
            <a:ext cx="1146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FF0000"/>
                </a:solidFill>
                <a:latin typeface="Arial"/>
                <a:cs typeface="Arial"/>
              </a:rPr>
              <a:t>5 hops</a:t>
            </a:r>
            <a:endParaRPr lang="en-US" sz="2400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3252" y="4317311"/>
            <a:ext cx="3753338" cy="2131604"/>
          </a:xfrm>
          <a:prstGeom prst="rect">
            <a:avLst/>
          </a:prstGeom>
          <a:solidFill>
            <a:schemeClr val="bg1">
              <a:alpha val="86000"/>
            </a:schemeClr>
          </a:solidFill>
          <a:ln w="38100" cmpd="sng">
            <a:noFill/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7424" y="4337580"/>
            <a:ext cx="589533" cy="4545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dirty="0" smtClean="0">
                <a:latin typeface="Arial"/>
                <a:cs typeface="Arial"/>
              </a:rPr>
              <a:t>CPU</a:t>
            </a:r>
            <a:endParaRPr lang="en-US" sz="1500" dirty="0">
              <a:latin typeface="Arial"/>
              <a:cs typeface="Arial"/>
            </a:endParaRPr>
          </a:p>
        </p:txBody>
      </p:sp>
      <p:sp>
        <p:nvSpPr>
          <p:cNvPr id="154" name="Cube 153"/>
          <p:cNvSpPr/>
          <p:nvPr/>
        </p:nvSpPr>
        <p:spPr>
          <a:xfrm>
            <a:off x="1404376" y="4337580"/>
            <a:ext cx="396000" cy="39600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701376" y="4662410"/>
            <a:ext cx="224745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7" name="Straight Arrow Connector 266"/>
          <p:cNvCxnSpPr/>
          <p:nvPr/>
        </p:nvCxnSpPr>
        <p:spPr>
          <a:xfrm>
            <a:off x="1179631" y="4583530"/>
            <a:ext cx="224745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2" name="Straight Arrow Connector 371"/>
          <p:cNvCxnSpPr/>
          <p:nvPr/>
        </p:nvCxnSpPr>
        <p:spPr>
          <a:xfrm>
            <a:off x="1699176" y="4598530"/>
            <a:ext cx="740604" cy="155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5" name="Straight Arrow Connector 374"/>
          <p:cNvCxnSpPr/>
          <p:nvPr/>
        </p:nvCxnSpPr>
        <p:spPr>
          <a:xfrm>
            <a:off x="1699176" y="4473338"/>
            <a:ext cx="1258663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5" name="Straight Arrow Connector 394"/>
          <p:cNvCxnSpPr/>
          <p:nvPr/>
        </p:nvCxnSpPr>
        <p:spPr>
          <a:xfrm rot="16200000">
            <a:off x="1340854" y="4845952"/>
            <a:ext cx="224745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9" name="Straight Arrow Connector 398"/>
          <p:cNvCxnSpPr/>
          <p:nvPr/>
        </p:nvCxnSpPr>
        <p:spPr>
          <a:xfrm rot="16200000">
            <a:off x="1128564" y="5109897"/>
            <a:ext cx="770675" cy="155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4" name="Straight Arrow Connector 403"/>
          <p:cNvCxnSpPr/>
          <p:nvPr/>
        </p:nvCxnSpPr>
        <p:spPr>
          <a:xfrm rot="16200000">
            <a:off x="996575" y="5368249"/>
            <a:ext cx="1296803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2" name="Rectangle 191"/>
          <p:cNvSpPr/>
          <p:nvPr/>
        </p:nvSpPr>
        <p:spPr>
          <a:xfrm>
            <a:off x="4878769" y="1516526"/>
            <a:ext cx="3753338" cy="2131604"/>
          </a:xfrm>
          <a:prstGeom prst="rect">
            <a:avLst/>
          </a:prstGeom>
          <a:solidFill>
            <a:schemeClr val="bg1">
              <a:alpha val="86000"/>
            </a:schemeClr>
          </a:solidFill>
          <a:ln w="38100" cmpd="sng">
            <a:noFill/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Rectangle 322"/>
          <p:cNvSpPr/>
          <p:nvPr/>
        </p:nvSpPr>
        <p:spPr>
          <a:xfrm>
            <a:off x="4972969" y="1612114"/>
            <a:ext cx="589533" cy="4545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dirty="0" smtClean="0">
                <a:latin typeface="Arial"/>
                <a:cs typeface="Arial"/>
              </a:rPr>
              <a:t>CPU</a:t>
            </a:r>
            <a:endParaRPr lang="en-US" sz="1500" dirty="0">
              <a:latin typeface="Arial"/>
              <a:cs typeface="Arial"/>
            </a:endParaRPr>
          </a:p>
        </p:txBody>
      </p:sp>
      <p:sp>
        <p:nvSpPr>
          <p:cNvPr id="324" name="Cube 323"/>
          <p:cNvSpPr/>
          <p:nvPr/>
        </p:nvSpPr>
        <p:spPr>
          <a:xfrm>
            <a:off x="5789921" y="1612114"/>
            <a:ext cx="396000" cy="39600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326" name="Straight Arrow Connector 325"/>
          <p:cNvCxnSpPr/>
          <p:nvPr/>
        </p:nvCxnSpPr>
        <p:spPr>
          <a:xfrm>
            <a:off x="6086921" y="1858064"/>
            <a:ext cx="224745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6" name="Straight Arrow Connector 345"/>
          <p:cNvCxnSpPr/>
          <p:nvPr/>
        </p:nvCxnSpPr>
        <p:spPr>
          <a:xfrm rot="16200000">
            <a:off x="5849005" y="2120486"/>
            <a:ext cx="224745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5" name="Straight Arrow Connector 364"/>
          <p:cNvCxnSpPr/>
          <p:nvPr/>
        </p:nvCxnSpPr>
        <p:spPr>
          <a:xfrm>
            <a:off x="5565176" y="1858064"/>
            <a:ext cx="224745" cy="0"/>
          </a:xfrm>
          <a:prstGeom prst="straightConnector1">
            <a:avLst/>
          </a:prstGeom>
          <a:ln w="28575" cmpd="sng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5562502" y="1694980"/>
            <a:ext cx="227419" cy="242566"/>
            <a:chOff x="5562502" y="1694980"/>
            <a:chExt cx="227419" cy="242566"/>
          </a:xfrm>
        </p:grpSpPr>
        <p:cxnSp>
          <p:nvCxnSpPr>
            <p:cNvPr id="197" name="Straight Arrow Connector 196"/>
            <p:cNvCxnSpPr/>
            <p:nvPr/>
          </p:nvCxnSpPr>
          <p:spPr>
            <a:xfrm>
              <a:off x="5565176" y="1937546"/>
              <a:ext cx="224745" cy="0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Straight Arrow Connector 201"/>
            <p:cNvCxnSpPr/>
            <p:nvPr/>
          </p:nvCxnSpPr>
          <p:spPr>
            <a:xfrm>
              <a:off x="5565176" y="1773973"/>
              <a:ext cx="224745" cy="0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/>
            <p:nvPr/>
          </p:nvCxnSpPr>
          <p:spPr>
            <a:xfrm>
              <a:off x="5562502" y="1694980"/>
              <a:ext cx="224745" cy="0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5012045" y="4297920"/>
            <a:ext cx="1744466" cy="1025658"/>
            <a:chOff x="5012045" y="4297920"/>
            <a:chExt cx="1744466" cy="1025658"/>
          </a:xfrm>
        </p:grpSpPr>
        <p:sp>
          <p:nvSpPr>
            <p:cNvPr id="5" name="Rounded Rectangle 4"/>
            <p:cNvSpPr/>
            <p:nvPr/>
          </p:nvSpPr>
          <p:spPr>
            <a:xfrm>
              <a:off x="5716176" y="4297920"/>
              <a:ext cx="1040335" cy="1025658"/>
            </a:xfrm>
            <a:prstGeom prst="roundRect">
              <a:avLst/>
            </a:prstGeom>
            <a:ln w="38100" cmpd="sng">
              <a:solidFill>
                <a:srgbClr val="FF0000"/>
              </a:solidFill>
              <a:prstDash val="dash"/>
              <a:headEnd type="none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12045" y="4924940"/>
              <a:ext cx="7750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Arial"/>
                  <a:cs typeface="Arial"/>
                </a:rPr>
                <a:t>group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0476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8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500"/>
                            </p:stCondLst>
                            <p:childTnLst>
                              <p:par>
                                <p:cTn id="4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2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000"/>
                            </p:stCondLst>
                            <p:childTnLst>
                              <p:par>
                                <p:cTn id="4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6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500"/>
                            </p:stCondLst>
                            <p:childTnLst>
                              <p:par>
                                <p:cTn id="4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0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2000"/>
                            </p:stCondLst>
                            <p:childTnLst>
                              <p:par>
                                <p:cTn id="4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4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2500"/>
                            </p:stCondLst>
                            <p:childTnLst>
                              <p:par>
                                <p:cTn id="4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>
                      <p:stCondLst>
                        <p:cond delay="indefinite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/>
      <p:bldP spid="325" grpId="0" animBg="1"/>
      <p:bldP spid="327" grpId="0" animBg="1"/>
      <p:bldP spid="329" grpId="0" animBg="1"/>
      <p:bldP spid="331" grpId="0" animBg="1"/>
      <p:bldP spid="332" grpId="0" animBg="1"/>
      <p:bldP spid="334" grpId="0" animBg="1"/>
      <p:bldP spid="336" grpId="0" animBg="1"/>
      <p:bldP spid="338" grpId="0" animBg="1"/>
      <p:bldP spid="339" grpId="0" animBg="1"/>
      <p:bldP spid="341" grpId="0" animBg="1"/>
      <p:bldP spid="343" grpId="0" animBg="1"/>
      <p:bldP spid="345" grpId="0" animBg="1"/>
      <p:bldP spid="354" grpId="0" animBg="1"/>
      <p:bldP spid="355" grpId="0" animBg="1"/>
      <p:bldP spid="357" grpId="0" animBg="1"/>
      <p:bldP spid="359" grpId="0" animBg="1"/>
      <p:bldP spid="367" grpId="0" animBg="1"/>
      <p:bldP spid="368" grpId="0" animBg="1"/>
      <p:bldP spid="155" grpId="0" animBg="1"/>
      <p:bldP spid="161" grpId="0" animBg="1"/>
      <p:bldP spid="163" grpId="0" animBg="1"/>
      <p:bldP spid="165" grpId="0" animBg="1"/>
      <p:bldP spid="166" grpId="0" animBg="1"/>
      <p:bldP spid="168" grpId="0" animBg="1"/>
      <p:bldP spid="170" grpId="0" animBg="1"/>
      <p:bldP spid="172" grpId="0" animBg="1"/>
      <p:bldP spid="173" grpId="0" animBg="1"/>
      <p:bldP spid="175" grpId="0" animBg="1"/>
      <p:bldP spid="177" grpId="0" animBg="1"/>
      <p:bldP spid="186" grpId="0" animBg="1"/>
      <p:bldP spid="255" grpId="0" animBg="1"/>
      <p:bldP spid="256" grpId="0" animBg="1"/>
      <p:bldP spid="258" grpId="0" animBg="1"/>
      <p:bldP spid="260" grpId="0" animBg="1"/>
      <p:bldP spid="269" grpId="0" animBg="1"/>
      <p:bldP spid="270" grpId="0" animBg="1"/>
      <p:bldP spid="371" grpId="0"/>
      <p:bldP spid="446" grpId="0" animBg="1"/>
      <p:bldP spid="447" grpId="0" animBg="1"/>
      <p:bldP spid="448" grpId="0" animBg="1"/>
      <p:bldP spid="449" grpId="0" animBg="1"/>
      <p:bldP spid="451" grpId="0" animBg="1"/>
      <p:bldP spid="452" grpId="0"/>
      <p:bldP spid="4" grpId="0" animBg="1"/>
      <p:bldP spid="9" grpId="0" animBg="1"/>
      <p:bldP spid="154" grpId="0" animBg="1"/>
      <p:bldP spid="192" grpId="0" animBg="1"/>
      <p:bldP spid="323" grpId="0" animBg="1"/>
      <p:bldP spid="3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Design Techniques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92223" y="2864664"/>
            <a:ext cx="2433041" cy="2319145"/>
            <a:chOff x="192223" y="2864664"/>
            <a:chExt cx="2433041" cy="2319145"/>
          </a:xfrm>
        </p:grpSpPr>
        <p:sp>
          <p:nvSpPr>
            <p:cNvPr id="13" name="Cloud 12"/>
            <p:cNvSpPr/>
            <p:nvPr/>
          </p:nvSpPr>
          <p:spPr>
            <a:xfrm>
              <a:off x="192223" y="4165300"/>
              <a:ext cx="2306331" cy="552826"/>
            </a:xfrm>
            <a:prstGeom prst="cloud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/>
                  <a:cs typeface="Arial"/>
                </a:rPr>
                <a:t>Network</a:t>
              </a:r>
              <a:endParaRPr lang="en-US" sz="1600" dirty="0">
                <a:latin typeface="Arial"/>
                <a:cs typeface="Aria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84136" y="2886315"/>
              <a:ext cx="589533" cy="45457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500" dirty="0" smtClean="0">
                  <a:latin typeface="Arial"/>
                  <a:cs typeface="Arial"/>
                </a:rPr>
                <a:t>CPU</a:t>
              </a:r>
              <a:endParaRPr lang="en-US" sz="1500" dirty="0">
                <a:latin typeface="Arial"/>
                <a:cs typeface="Arial"/>
              </a:endParaRPr>
            </a:p>
          </p:txBody>
        </p:sp>
        <p:sp>
          <p:nvSpPr>
            <p:cNvPr id="15" name="Cube 14"/>
            <p:cNvSpPr/>
            <p:nvPr/>
          </p:nvSpPr>
          <p:spPr>
            <a:xfrm>
              <a:off x="1101828" y="3607048"/>
              <a:ext cx="396000" cy="396000"/>
            </a:xfrm>
            <a:prstGeom prst="cube">
              <a:avLst/>
            </a:prstGeom>
            <a:gradFill rotWithShape="1">
              <a:gsLst>
                <a:gs pos="0">
                  <a:srgbClr val="E29F1D">
                    <a:tint val="100000"/>
                    <a:shade val="100000"/>
                    <a:satMod val="130000"/>
                  </a:srgbClr>
                </a:gs>
                <a:gs pos="100000">
                  <a:srgbClr val="E29F1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7" name="Cube 16"/>
            <p:cNvSpPr/>
            <p:nvPr/>
          </p:nvSpPr>
          <p:spPr>
            <a:xfrm>
              <a:off x="2109246" y="3607048"/>
              <a:ext cx="396000" cy="396000"/>
            </a:xfrm>
            <a:prstGeom prst="cube">
              <a:avLst/>
            </a:prstGeom>
            <a:gradFill rotWithShape="1">
              <a:gsLst>
                <a:gs pos="0">
                  <a:srgbClr val="E29F1D">
                    <a:tint val="100000"/>
                    <a:shade val="100000"/>
                    <a:satMod val="130000"/>
                  </a:srgbClr>
                </a:gs>
                <a:gs pos="100000">
                  <a:srgbClr val="E29F1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91826" y="354070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…</a:t>
              </a:r>
              <a:endParaRPr lang="ko-KR" altLang="en-US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1266082" y="4002983"/>
              <a:ext cx="0" cy="228658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2251310" y="4002983"/>
              <a:ext cx="0" cy="228658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1266082" y="3369317"/>
              <a:ext cx="0" cy="228658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2022756" y="2887337"/>
              <a:ext cx="589533" cy="45457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500" dirty="0" smtClean="0">
                  <a:latin typeface="Arial"/>
                  <a:cs typeface="Arial"/>
                </a:rPr>
                <a:t>CPU</a:t>
              </a:r>
              <a:endParaRPr lang="en-US" sz="1500" dirty="0">
                <a:latin typeface="Arial"/>
                <a:cs typeface="Arial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2304702" y="3370339"/>
              <a:ext cx="0" cy="228658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591826" y="2864664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…</a:t>
              </a:r>
              <a:endParaRPr lang="ko-KR" altLang="en-US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53699" y="4814477"/>
              <a:ext cx="1070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Baseline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92223" y="2886315"/>
              <a:ext cx="589533" cy="45457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500" dirty="0" smtClean="0">
                  <a:latin typeface="Arial"/>
                  <a:cs typeface="Arial"/>
                </a:rPr>
                <a:t>CPU</a:t>
              </a:r>
              <a:endParaRPr lang="en-US" sz="1500" dirty="0">
                <a:latin typeface="Arial"/>
                <a:cs typeface="Arial"/>
              </a:endParaRPr>
            </a:p>
          </p:txBody>
        </p:sp>
        <p:sp>
          <p:nvSpPr>
            <p:cNvPr id="44" name="Cube 43"/>
            <p:cNvSpPr/>
            <p:nvPr/>
          </p:nvSpPr>
          <p:spPr>
            <a:xfrm>
              <a:off x="309915" y="3607048"/>
              <a:ext cx="396000" cy="396000"/>
            </a:xfrm>
            <a:prstGeom prst="cube">
              <a:avLst/>
            </a:prstGeom>
            <a:gradFill rotWithShape="1">
              <a:gsLst>
                <a:gs pos="0">
                  <a:srgbClr val="E29F1D">
                    <a:tint val="100000"/>
                    <a:shade val="100000"/>
                    <a:satMod val="130000"/>
                  </a:srgbClr>
                </a:gs>
                <a:gs pos="100000">
                  <a:srgbClr val="E29F1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V="1">
              <a:off x="474169" y="4002983"/>
              <a:ext cx="0" cy="228658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474169" y="3369317"/>
              <a:ext cx="0" cy="228658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216521" y="3666628"/>
              <a:ext cx="5935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/>
                  <a:cs typeface="Arial"/>
                </a:rPr>
                <a:t>HMC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17832" y="3666628"/>
              <a:ext cx="5935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/>
                  <a:cs typeface="Arial"/>
                </a:rPr>
                <a:t>HMC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31732" y="3681974"/>
              <a:ext cx="5935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/>
                  <a:cs typeface="Arial"/>
                </a:rPr>
                <a:t>HMC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84417" y="2889490"/>
            <a:ext cx="3055510" cy="2305475"/>
            <a:chOff x="2984417" y="2889490"/>
            <a:chExt cx="3055510" cy="2305475"/>
          </a:xfrm>
        </p:grpSpPr>
        <p:sp>
          <p:nvSpPr>
            <p:cNvPr id="26" name="Rectangle 25"/>
            <p:cNvSpPr/>
            <p:nvPr/>
          </p:nvSpPr>
          <p:spPr>
            <a:xfrm>
              <a:off x="4589658" y="2889490"/>
              <a:ext cx="589533" cy="45457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500" dirty="0" smtClean="0">
                  <a:latin typeface="Arial"/>
                  <a:cs typeface="Arial"/>
                </a:rPr>
                <a:t>CPU</a:t>
              </a:r>
              <a:endParaRPr lang="en-US" sz="1500" dirty="0">
                <a:latin typeface="Arial"/>
                <a:cs typeface="Arial"/>
              </a:endParaRPr>
            </a:p>
          </p:txBody>
        </p:sp>
        <p:sp>
          <p:nvSpPr>
            <p:cNvPr id="28" name="Cube 27"/>
            <p:cNvSpPr/>
            <p:nvPr/>
          </p:nvSpPr>
          <p:spPr>
            <a:xfrm>
              <a:off x="5150757" y="3613289"/>
              <a:ext cx="396000" cy="396000"/>
            </a:xfrm>
            <a:prstGeom prst="cube">
              <a:avLst/>
            </a:prstGeom>
            <a:gradFill rotWithShape="1">
              <a:gsLst>
                <a:gs pos="0">
                  <a:srgbClr val="E29F1D">
                    <a:tint val="100000"/>
                    <a:shade val="100000"/>
                    <a:satMod val="130000"/>
                  </a:srgbClr>
                </a:gs>
                <a:gs pos="100000">
                  <a:srgbClr val="E29F1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5345015" y="4006158"/>
              <a:ext cx="0" cy="228658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5450394" y="2890512"/>
              <a:ext cx="589533" cy="45457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500" dirty="0" smtClean="0">
                  <a:latin typeface="Arial"/>
                  <a:cs typeface="Arial"/>
                </a:rPr>
                <a:t>CPU</a:t>
              </a:r>
              <a:endParaRPr lang="en-US" sz="1500" dirty="0">
                <a:latin typeface="Arial"/>
                <a:cs typeface="Arial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5509078" y="3377331"/>
              <a:ext cx="143619" cy="224842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332370" y="361715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…</a:t>
              </a:r>
              <a:endParaRPr lang="ko-KR" altLang="en-US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H="1" flipV="1">
              <a:off x="5101617" y="3370055"/>
              <a:ext cx="143619" cy="224842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3646443" y="4825633"/>
              <a:ext cx="1621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Concentration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984417" y="2893354"/>
              <a:ext cx="589533" cy="45457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500" dirty="0" smtClean="0">
                  <a:latin typeface="Arial"/>
                  <a:cs typeface="Arial"/>
                </a:rPr>
                <a:t>CPU</a:t>
              </a:r>
              <a:endParaRPr lang="en-US" sz="1500" dirty="0">
                <a:latin typeface="Arial"/>
                <a:cs typeface="Arial"/>
              </a:endParaRPr>
            </a:p>
          </p:txBody>
        </p:sp>
        <p:sp>
          <p:nvSpPr>
            <p:cNvPr id="55" name="Cube 54"/>
            <p:cNvSpPr/>
            <p:nvPr/>
          </p:nvSpPr>
          <p:spPr>
            <a:xfrm>
              <a:off x="3545516" y="3617153"/>
              <a:ext cx="396000" cy="396000"/>
            </a:xfrm>
            <a:prstGeom prst="cube">
              <a:avLst/>
            </a:prstGeom>
            <a:gradFill rotWithShape="1">
              <a:gsLst>
                <a:gs pos="0">
                  <a:srgbClr val="E29F1D">
                    <a:tint val="100000"/>
                    <a:shade val="100000"/>
                    <a:satMod val="130000"/>
                  </a:srgbClr>
                </a:gs>
                <a:gs pos="100000">
                  <a:srgbClr val="E29F1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V="1">
              <a:off x="3739774" y="4010022"/>
              <a:ext cx="0" cy="228658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3867833" y="2894376"/>
              <a:ext cx="589533" cy="45457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500" dirty="0" smtClean="0">
                  <a:latin typeface="Arial"/>
                  <a:cs typeface="Arial"/>
                </a:rPr>
                <a:t>CPU</a:t>
              </a:r>
              <a:endParaRPr lang="en-US" sz="1500" dirty="0">
                <a:latin typeface="Arial"/>
                <a:cs typeface="Arial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539635" y="2916203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…</a:t>
              </a:r>
              <a:endParaRPr lang="ko-KR" altLang="en-US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flipV="1">
              <a:off x="3903837" y="3381195"/>
              <a:ext cx="143619" cy="224842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H="1" flipV="1">
              <a:off x="3496376" y="3373919"/>
              <a:ext cx="143619" cy="224842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Cloud 60"/>
            <p:cNvSpPr/>
            <p:nvPr/>
          </p:nvSpPr>
          <p:spPr>
            <a:xfrm>
              <a:off x="3338032" y="4159300"/>
              <a:ext cx="2306331" cy="552826"/>
            </a:xfrm>
            <a:prstGeom prst="cloud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/>
                  <a:cs typeface="Arial"/>
                </a:rPr>
                <a:t>Network</a:t>
              </a:r>
              <a:endParaRPr lang="en-US" sz="1600" dirty="0">
                <a:latin typeface="Arial"/>
                <a:cs typeface="Arial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131552" y="2914714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…</a:t>
              </a:r>
              <a:endParaRPr lang="ko-KR" altLang="en-US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467069" y="3690356"/>
              <a:ext cx="5935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/>
                  <a:cs typeface="Arial"/>
                </a:rPr>
                <a:t>HMC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052772" y="3688867"/>
              <a:ext cx="5935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/>
                  <a:cs typeface="Arial"/>
                </a:rPr>
                <a:t>HMC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167265" y="2886346"/>
            <a:ext cx="2900579" cy="2297463"/>
            <a:chOff x="6167265" y="2886346"/>
            <a:chExt cx="2900579" cy="2297463"/>
          </a:xfrm>
        </p:grpSpPr>
        <p:sp>
          <p:nvSpPr>
            <p:cNvPr id="4" name="Cloud 3"/>
            <p:cNvSpPr/>
            <p:nvPr/>
          </p:nvSpPr>
          <p:spPr>
            <a:xfrm>
              <a:off x="6167265" y="4159679"/>
              <a:ext cx="2853207" cy="552826"/>
            </a:xfrm>
            <a:prstGeom prst="cloud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/>
                  <a:cs typeface="Arial"/>
                </a:rPr>
                <a:t>Network</a:t>
              </a:r>
              <a:endParaRPr lang="en-US" sz="1600" dirty="0">
                <a:latin typeface="Arial"/>
                <a:cs typeface="Arial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675704" y="2892034"/>
              <a:ext cx="589533" cy="45457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500" dirty="0" smtClean="0">
                  <a:latin typeface="Arial"/>
                  <a:cs typeface="Arial"/>
                </a:rPr>
                <a:t>CPU</a:t>
              </a:r>
              <a:endParaRPr lang="en-US" sz="1500" dirty="0">
                <a:latin typeface="Arial"/>
                <a:cs typeface="Arial"/>
              </a:endParaRPr>
            </a:p>
          </p:txBody>
        </p:sp>
        <p:sp>
          <p:nvSpPr>
            <p:cNvPr id="6" name="Cube 5"/>
            <p:cNvSpPr/>
            <p:nvPr/>
          </p:nvSpPr>
          <p:spPr>
            <a:xfrm>
              <a:off x="6368125" y="3612767"/>
              <a:ext cx="396000" cy="396000"/>
            </a:xfrm>
            <a:prstGeom prst="cube">
              <a:avLst/>
            </a:prstGeom>
            <a:gradFill rotWithShape="1">
              <a:gsLst>
                <a:gs pos="0">
                  <a:srgbClr val="E29F1D">
                    <a:tint val="100000"/>
                    <a:shade val="100000"/>
                    <a:satMod val="130000"/>
                  </a:srgbClr>
                </a:gs>
                <a:gs pos="100000">
                  <a:srgbClr val="E29F1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6696347" y="3376809"/>
              <a:ext cx="143619" cy="221298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Cube 7"/>
            <p:cNvSpPr/>
            <p:nvPr/>
          </p:nvSpPr>
          <p:spPr>
            <a:xfrm>
              <a:off x="7157549" y="3612767"/>
              <a:ext cx="396000" cy="396000"/>
            </a:xfrm>
            <a:prstGeom prst="cube">
              <a:avLst/>
            </a:prstGeom>
            <a:gradFill rotWithShape="1">
              <a:gsLst>
                <a:gs pos="0">
                  <a:srgbClr val="E29F1D">
                    <a:tint val="100000"/>
                    <a:shade val="100000"/>
                    <a:satMod val="130000"/>
                  </a:srgbClr>
                </a:gs>
                <a:gs pos="100000">
                  <a:srgbClr val="E29F1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53865" y="3546425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…</a:t>
              </a:r>
              <a:endParaRPr lang="ko-KR" altLang="en-US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7085739" y="3376809"/>
              <a:ext cx="143619" cy="221298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6532379" y="4008702"/>
              <a:ext cx="0" cy="228658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7299613" y="4008702"/>
              <a:ext cx="0" cy="228658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6911927" y="4814477"/>
              <a:ext cx="1339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Distribution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441858" y="3202885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…</a:t>
              </a:r>
              <a:endParaRPr lang="ko-KR" altLang="en-US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074587" y="2886346"/>
              <a:ext cx="589533" cy="45457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500" dirty="0" smtClean="0">
                  <a:latin typeface="Arial"/>
                  <a:cs typeface="Arial"/>
                </a:rPr>
                <a:t>CPU</a:t>
              </a:r>
              <a:endParaRPr lang="en-US" sz="1500" dirty="0">
                <a:latin typeface="Arial"/>
                <a:cs typeface="Arial"/>
              </a:endParaRPr>
            </a:p>
          </p:txBody>
        </p:sp>
        <p:sp>
          <p:nvSpPr>
            <p:cNvPr id="65" name="Cube 64"/>
            <p:cNvSpPr/>
            <p:nvPr/>
          </p:nvSpPr>
          <p:spPr>
            <a:xfrm>
              <a:off x="7767008" y="3607079"/>
              <a:ext cx="396000" cy="396000"/>
            </a:xfrm>
            <a:prstGeom prst="cube">
              <a:avLst/>
            </a:prstGeom>
            <a:gradFill rotWithShape="1">
              <a:gsLst>
                <a:gs pos="0">
                  <a:srgbClr val="E29F1D">
                    <a:tint val="100000"/>
                    <a:shade val="100000"/>
                    <a:satMod val="130000"/>
                  </a:srgbClr>
                </a:gs>
                <a:gs pos="100000">
                  <a:srgbClr val="E29F1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flipV="1">
              <a:off x="8095230" y="3371121"/>
              <a:ext cx="143619" cy="221298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Cube 66"/>
            <p:cNvSpPr/>
            <p:nvPr/>
          </p:nvSpPr>
          <p:spPr>
            <a:xfrm>
              <a:off x="8556432" y="3607079"/>
              <a:ext cx="396000" cy="396000"/>
            </a:xfrm>
            <a:prstGeom prst="cube">
              <a:avLst/>
            </a:prstGeom>
            <a:gradFill rotWithShape="1">
              <a:gsLst>
                <a:gs pos="0">
                  <a:srgbClr val="E29F1D">
                    <a:tint val="100000"/>
                    <a:shade val="100000"/>
                    <a:satMod val="130000"/>
                  </a:srgbClr>
                </a:gs>
                <a:gs pos="100000">
                  <a:srgbClr val="E29F1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152748" y="354073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…</a:t>
              </a:r>
              <a:endParaRPr lang="ko-KR" altLang="en-US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flipH="1" flipV="1">
              <a:off x="8484622" y="3371121"/>
              <a:ext cx="143619" cy="221298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7931262" y="4003014"/>
              <a:ext cx="0" cy="228658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V="1">
              <a:off x="8698496" y="4003014"/>
              <a:ext cx="0" cy="228658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6275919" y="3687087"/>
              <a:ext cx="5935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/>
                  <a:cs typeface="Arial"/>
                </a:rPr>
                <a:t>HMC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064939" y="3682886"/>
              <a:ext cx="5935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/>
                  <a:cs typeface="Arial"/>
                </a:rPr>
                <a:t>HMC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685292" y="3676978"/>
              <a:ext cx="5935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/>
                  <a:cs typeface="Arial"/>
                </a:rPr>
                <a:t>HMC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474312" y="3672777"/>
              <a:ext cx="5935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/>
                  <a:cs typeface="Arial"/>
                </a:rPr>
                <a:t>HMC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2088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Box 125"/>
          <p:cNvSpPr txBox="1"/>
          <p:nvPr/>
        </p:nvSpPr>
        <p:spPr>
          <a:xfrm>
            <a:off x="5147413" y="3668523"/>
            <a:ext cx="2994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Distributor-based Dragonfly</a:t>
            </a:r>
            <a:endParaRPr lang="en-US" dirty="0" smtClean="0">
              <a:solidFill>
                <a:srgbClr val="7F7F7F"/>
              </a:solidFill>
              <a:latin typeface="Arial"/>
              <a:cs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05991" y="4098424"/>
            <a:ext cx="1945925" cy="1982881"/>
            <a:chOff x="5705991" y="4098424"/>
            <a:chExt cx="1945925" cy="1982881"/>
          </a:xfrm>
        </p:grpSpPr>
        <p:sp>
          <p:nvSpPr>
            <p:cNvPr id="84" name="Cube 83"/>
            <p:cNvSpPr/>
            <p:nvPr/>
          </p:nvSpPr>
          <p:spPr>
            <a:xfrm>
              <a:off x="5705991" y="4098424"/>
              <a:ext cx="396000" cy="396000"/>
            </a:xfrm>
            <a:prstGeom prst="cube">
              <a:avLst/>
            </a:prstGeom>
            <a:gradFill rotWithShape="1">
              <a:gsLst>
                <a:gs pos="0">
                  <a:srgbClr val="E29F1D">
                    <a:tint val="100000"/>
                    <a:shade val="100000"/>
                    <a:satMod val="130000"/>
                  </a:srgbClr>
                </a:gs>
                <a:gs pos="100000">
                  <a:srgbClr val="E29F1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85" name="Cube 84"/>
            <p:cNvSpPr/>
            <p:nvPr/>
          </p:nvSpPr>
          <p:spPr>
            <a:xfrm>
              <a:off x="6225536" y="4098424"/>
              <a:ext cx="396000" cy="396000"/>
            </a:xfrm>
            <a:prstGeom prst="cube">
              <a:avLst/>
            </a:prstGeom>
            <a:gradFill rotWithShape="1">
              <a:gsLst>
                <a:gs pos="0">
                  <a:srgbClr val="E29F1D">
                    <a:tint val="100000"/>
                    <a:shade val="100000"/>
                    <a:satMod val="130000"/>
                  </a:srgbClr>
                </a:gs>
                <a:gs pos="100000">
                  <a:srgbClr val="E29F1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>
              <a:off x="6002991" y="4344374"/>
              <a:ext cx="224745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7" name="Cube 86"/>
            <p:cNvSpPr/>
            <p:nvPr/>
          </p:nvSpPr>
          <p:spPr>
            <a:xfrm>
              <a:off x="6741395" y="4098424"/>
              <a:ext cx="396000" cy="396000"/>
            </a:xfrm>
            <a:prstGeom prst="cube">
              <a:avLst/>
            </a:prstGeom>
            <a:gradFill rotWithShape="1">
              <a:gsLst>
                <a:gs pos="0">
                  <a:srgbClr val="E29F1D">
                    <a:tint val="100000"/>
                    <a:shade val="100000"/>
                    <a:satMod val="130000"/>
                  </a:srgbClr>
                </a:gs>
                <a:gs pos="100000">
                  <a:srgbClr val="E29F1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>
              <a:off x="6518850" y="4344374"/>
              <a:ext cx="224745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Cube 88"/>
            <p:cNvSpPr/>
            <p:nvPr/>
          </p:nvSpPr>
          <p:spPr>
            <a:xfrm>
              <a:off x="7253716" y="4098424"/>
              <a:ext cx="396000" cy="396000"/>
            </a:xfrm>
            <a:prstGeom prst="cube">
              <a:avLst/>
            </a:prstGeom>
            <a:gradFill rotWithShape="1">
              <a:gsLst>
                <a:gs pos="0">
                  <a:srgbClr val="E29F1D">
                    <a:tint val="100000"/>
                    <a:shade val="100000"/>
                    <a:satMod val="130000"/>
                  </a:srgbClr>
                </a:gs>
                <a:gs pos="100000">
                  <a:srgbClr val="E29F1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>
              <a:off x="7031171" y="4344374"/>
              <a:ext cx="224745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1" name="Cube 90"/>
            <p:cNvSpPr/>
            <p:nvPr/>
          </p:nvSpPr>
          <p:spPr>
            <a:xfrm>
              <a:off x="5708191" y="4624032"/>
              <a:ext cx="396000" cy="396000"/>
            </a:xfrm>
            <a:prstGeom prst="cube">
              <a:avLst/>
            </a:prstGeom>
            <a:gradFill rotWithShape="1">
              <a:gsLst>
                <a:gs pos="0">
                  <a:srgbClr val="E29F1D">
                    <a:tint val="100000"/>
                    <a:shade val="100000"/>
                    <a:satMod val="130000"/>
                  </a:srgbClr>
                </a:gs>
                <a:gs pos="100000">
                  <a:srgbClr val="E29F1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92" name="Cube 91"/>
            <p:cNvSpPr/>
            <p:nvPr/>
          </p:nvSpPr>
          <p:spPr>
            <a:xfrm>
              <a:off x="6227736" y="4624032"/>
              <a:ext cx="396000" cy="396000"/>
            </a:xfrm>
            <a:prstGeom prst="cube">
              <a:avLst/>
            </a:prstGeom>
            <a:gradFill rotWithShape="1">
              <a:gsLst>
                <a:gs pos="0">
                  <a:srgbClr val="E29F1D">
                    <a:tint val="100000"/>
                    <a:shade val="100000"/>
                    <a:satMod val="130000"/>
                  </a:srgbClr>
                </a:gs>
                <a:gs pos="100000">
                  <a:srgbClr val="E29F1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93" name="Straight Arrow Connector 92"/>
            <p:cNvCxnSpPr/>
            <p:nvPr/>
          </p:nvCxnSpPr>
          <p:spPr>
            <a:xfrm>
              <a:off x="6005191" y="4869982"/>
              <a:ext cx="224745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4" name="Cube 93"/>
            <p:cNvSpPr/>
            <p:nvPr/>
          </p:nvSpPr>
          <p:spPr>
            <a:xfrm>
              <a:off x="6743595" y="4624032"/>
              <a:ext cx="396000" cy="396000"/>
            </a:xfrm>
            <a:prstGeom prst="cube">
              <a:avLst/>
            </a:prstGeom>
            <a:gradFill rotWithShape="1">
              <a:gsLst>
                <a:gs pos="0">
                  <a:srgbClr val="E29F1D">
                    <a:tint val="100000"/>
                    <a:shade val="100000"/>
                    <a:satMod val="130000"/>
                  </a:srgbClr>
                </a:gs>
                <a:gs pos="100000">
                  <a:srgbClr val="E29F1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95" name="Cube 94"/>
            <p:cNvSpPr/>
            <p:nvPr/>
          </p:nvSpPr>
          <p:spPr>
            <a:xfrm>
              <a:off x="7255916" y="4624032"/>
              <a:ext cx="396000" cy="396000"/>
            </a:xfrm>
            <a:prstGeom prst="cube">
              <a:avLst/>
            </a:prstGeom>
            <a:gradFill rotWithShape="1">
              <a:gsLst>
                <a:gs pos="0">
                  <a:srgbClr val="E29F1D">
                    <a:tint val="100000"/>
                    <a:shade val="100000"/>
                    <a:satMod val="130000"/>
                  </a:srgbClr>
                </a:gs>
                <a:gs pos="100000">
                  <a:srgbClr val="E29F1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>
              <a:off x="7033371" y="4869982"/>
              <a:ext cx="224745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7" name="Cube 96"/>
            <p:cNvSpPr/>
            <p:nvPr/>
          </p:nvSpPr>
          <p:spPr>
            <a:xfrm>
              <a:off x="5705991" y="5156109"/>
              <a:ext cx="396000" cy="396000"/>
            </a:xfrm>
            <a:prstGeom prst="cube">
              <a:avLst/>
            </a:prstGeom>
            <a:gradFill rotWithShape="1">
              <a:gsLst>
                <a:gs pos="0">
                  <a:srgbClr val="E29F1D">
                    <a:tint val="100000"/>
                    <a:shade val="100000"/>
                    <a:satMod val="130000"/>
                  </a:srgbClr>
                </a:gs>
                <a:gs pos="100000">
                  <a:srgbClr val="E29F1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98" name="Cube 97"/>
            <p:cNvSpPr/>
            <p:nvPr/>
          </p:nvSpPr>
          <p:spPr>
            <a:xfrm>
              <a:off x="6225536" y="5156109"/>
              <a:ext cx="396000" cy="396000"/>
            </a:xfrm>
            <a:prstGeom prst="cube">
              <a:avLst/>
            </a:prstGeom>
            <a:gradFill rotWithShape="1">
              <a:gsLst>
                <a:gs pos="0">
                  <a:srgbClr val="E29F1D">
                    <a:tint val="100000"/>
                    <a:shade val="100000"/>
                    <a:satMod val="130000"/>
                  </a:srgbClr>
                </a:gs>
                <a:gs pos="100000">
                  <a:srgbClr val="E29F1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>
              <a:off x="6002991" y="5402059"/>
              <a:ext cx="224745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0" name="Cube 99"/>
            <p:cNvSpPr/>
            <p:nvPr/>
          </p:nvSpPr>
          <p:spPr>
            <a:xfrm>
              <a:off x="6741395" y="5156109"/>
              <a:ext cx="396000" cy="396000"/>
            </a:xfrm>
            <a:prstGeom prst="cube">
              <a:avLst/>
            </a:prstGeom>
            <a:gradFill rotWithShape="1">
              <a:gsLst>
                <a:gs pos="0">
                  <a:srgbClr val="E29F1D">
                    <a:tint val="100000"/>
                    <a:shade val="100000"/>
                    <a:satMod val="130000"/>
                  </a:srgbClr>
                </a:gs>
                <a:gs pos="100000">
                  <a:srgbClr val="E29F1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01" name="Cube 100"/>
            <p:cNvSpPr/>
            <p:nvPr/>
          </p:nvSpPr>
          <p:spPr>
            <a:xfrm>
              <a:off x="7253716" y="5156109"/>
              <a:ext cx="396000" cy="396000"/>
            </a:xfrm>
            <a:prstGeom prst="cube">
              <a:avLst/>
            </a:prstGeom>
            <a:gradFill rotWithShape="1">
              <a:gsLst>
                <a:gs pos="0">
                  <a:srgbClr val="E29F1D">
                    <a:tint val="100000"/>
                    <a:shade val="100000"/>
                    <a:satMod val="130000"/>
                  </a:srgbClr>
                </a:gs>
                <a:gs pos="100000">
                  <a:srgbClr val="E29F1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>
              <a:off x="7031171" y="5402059"/>
              <a:ext cx="224745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rot="16200000">
              <a:off x="5765075" y="4606796"/>
              <a:ext cx="224745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rot="16200000">
              <a:off x="6283806" y="4606795"/>
              <a:ext cx="224745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rot="16200000">
              <a:off x="6788527" y="4606796"/>
              <a:ext cx="224745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rot="16200000">
              <a:off x="7307258" y="4606795"/>
              <a:ext cx="224745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rot="16200000">
              <a:off x="5765075" y="5132404"/>
              <a:ext cx="224745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rot="16200000">
              <a:off x="7307258" y="5132403"/>
              <a:ext cx="224745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0" name="Cube 109"/>
            <p:cNvSpPr/>
            <p:nvPr/>
          </p:nvSpPr>
          <p:spPr>
            <a:xfrm>
              <a:off x="5705991" y="5685305"/>
              <a:ext cx="396000" cy="396000"/>
            </a:xfrm>
            <a:prstGeom prst="cube">
              <a:avLst/>
            </a:prstGeom>
            <a:gradFill rotWithShape="1">
              <a:gsLst>
                <a:gs pos="0">
                  <a:srgbClr val="E29F1D">
                    <a:tint val="100000"/>
                    <a:shade val="100000"/>
                    <a:satMod val="130000"/>
                  </a:srgbClr>
                </a:gs>
                <a:gs pos="100000">
                  <a:srgbClr val="E29F1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11" name="Cube 110"/>
            <p:cNvSpPr/>
            <p:nvPr/>
          </p:nvSpPr>
          <p:spPr>
            <a:xfrm>
              <a:off x="6225536" y="5685305"/>
              <a:ext cx="396000" cy="396000"/>
            </a:xfrm>
            <a:prstGeom prst="cube">
              <a:avLst/>
            </a:prstGeom>
            <a:gradFill rotWithShape="1">
              <a:gsLst>
                <a:gs pos="0">
                  <a:srgbClr val="E29F1D">
                    <a:tint val="100000"/>
                    <a:shade val="100000"/>
                    <a:satMod val="130000"/>
                  </a:srgbClr>
                </a:gs>
                <a:gs pos="100000">
                  <a:srgbClr val="E29F1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112" name="Straight Arrow Connector 111"/>
            <p:cNvCxnSpPr/>
            <p:nvPr/>
          </p:nvCxnSpPr>
          <p:spPr>
            <a:xfrm>
              <a:off x="6002991" y="5931255"/>
              <a:ext cx="224745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3" name="Cube 112"/>
            <p:cNvSpPr/>
            <p:nvPr/>
          </p:nvSpPr>
          <p:spPr>
            <a:xfrm>
              <a:off x="6741395" y="5685305"/>
              <a:ext cx="396000" cy="396000"/>
            </a:xfrm>
            <a:prstGeom prst="cube">
              <a:avLst/>
            </a:prstGeom>
            <a:gradFill rotWithShape="1">
              <a:gsLst>
                <a:gs pos="0">
                  <a:srgbClr val="E29F1D">
                    <a:tint val="100000"/>
                    <a:shade val="100000"/>
                    <a:satMod val="130000"/>
                  </a:srgbClr>
                </a:gs>
                <a:gs pos="100000">
                  <a:srgbClr val="E29F1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114" name="Straight Arrow Connector 113"/>
            <p:cNvCxnSpPr/>
            <p:nvPr/>
          </p:nvCxnSpPr>
          <p:spPr>
            <a:xfrm>
              <a:off x="6518850" y="5931255"/>
              <a:ext cx="224745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5" name="Cube 114"/>
            <p:cNvSpPr/>
            <p:nvPr/>
          </p:nvSpPr>
          <p:spPr>
            <a:xfrm>
              <a:off x="7253716" y="5685305"/>
              <a:ext cx="396000" cy="396000"/>
            </a:xfrm>
            <a:prstGeom prst="cube">
              <a:avLst/>
            </a:prstGeom>
            <a:gradFill rotWithShape="1">
              <a:gsLst>
                <a:gs pos="0">
                  <a:srgbClr val="E29F1D">
                    <a:tint val="100000"/>
                    <a:shade val="100000"/>
                    <a:satMod val="130000"/>
                  </a:srgbClr>
                </a:gs>
                <a:gs pos="100000">
                  <a:srgbClr val="E29F1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>
              <a:off x="7031171" y="5931255"/>
              <a:ext cx="224745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 rot="16200000">
              <a:off x="5765075" y="5661600"/>
              <a:ext cx="224745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rot="16200000">
              <a:off x="6283806" y="5661599"/>
              <a:ext cx="224745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rot="16200000">
              <a:off x="6788527" y="5661600"/>
              <a:ext cx="224745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 rot="16200000">
              <a:off x="7307258" y="5661599"/>
              <a:ext cx="224745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 rot="18900000">
              <a:off x="5974999" y="4608640"/>
              <a:ext cx="299136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 rot="2700000" flipH="1">
              <a:off x="5959183" y="4611185"/>
              <a:ext cx="299136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 rot="18900000">
              <a:off x="7014204" y="4611369"/>
              <a:ext cx="299136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>
            <a:xfrm rot="2700000" flipH="1">
              <a:off x="6998388" y="4613914"/>
              <a:ext cx="299136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 rot="18900000">
              <a:off x="6501882" y="5127550"/>
              <a:ext cx="299136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 rot="2700000" flipH="1">
              <a:off x="6486066" y="5130095"/>
              <a:ext cx="299136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 rot="18900000">
              <a:off x="5970439" y="5665666"/>
              <a:ext cx="299136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/>
            <p:nvPr/>
          </p:nvCxnSpPr>
          <p:spPr>
            <a:xfrm rot="2700000" flipH="1">
              <a:off x="5954623" y="5668211"/>
              <a:ext cx="299136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 rot="18900000">
              <a:off x="7003642" y="5655324"/>
              <a:ext cx="299136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/>
            <p:nvPr/>
          </p:nvCxnSpPr>
          <p:spPr>
            <a:xfrm rot="2700000" flipH="1">
              <a:off x="6987826" y="5657869"/>
              <a:ext cx="299136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Distributor-based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Distribute CPU channels to multiple HMCs.</a:t>
            </a:r>
          </a:p>
          <a:p>
            <a:pPr lvl="1"/>
            <a:r>
              <a:rPr lang="en-US" dirty="0" smtClean="0"/>
              <a:t>Better utilize CPU channel bandwidth.</a:t>
            </a:r>
          </a:p>
          <a:p>
            <a:pPr lvl="1"/>
            <a:r>
              <a:rPr lang="en-US" dirty="0"/>
              <a:t>Reduce network diameter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Problem: Per hop latency can be high</a:t>
            </a:r>
          </a:p>
          <a:p>
            <a:pPr lvl="1"/>
            <a:r>
              <a:rPr lang="en-US" dirty="0" smtClean="0"/>
              <a:t>Latency = </a:t>
            </a:r>
            <a:r>
              <a:rPr lang="en-US" dirty="0" err="1" smtClean="0"/>
              <a:t>SerDes</a:t>
            </a:r>
            <a:r>
              <a:rPr lang="en-US" dirty="0" smtClean="0"/>
              <a:t> latency + intra-HMC network latency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97675" y="4098424"/>
            <a:ext cx="1945925" cy="1982881"/>
            <a:chOff x="1197675" y="4098424"/>
            <a:chExt cx="1945925" cy="1982881"/>
          </a:xfrm>
        </p:grpSpPr>
        <p:sp>
          <p:nvSpPr>
            <p:cNvPr id="21" name="Cube 20"/>
            <p:cNvSpPr/>
            <p:nvPr/>
          </p:nvSpPr>
          <p:spPr>
            <a:xfrm>
              <a:off x="1197675" y="4098424"/>
              <a:ext cx="396000" cy="396000"/>
            </a:xfrm>
            <a:prstGeom prst="cube">
              <a:avLst/>
            </a:prstGeom>
            <a:gradFill rotWithShape="1">
              <a:gsLst>
                <a:gs pos="0">
                  <a:srgbClr val="E29F1D">
                    <a:tint val="100000"/>
                    <a:shade val="100000"/>
                    <a:satMod val="130000"/>
                  </a:srgbClr>
                </a:gs>
                <a:gs pos="100000">
                  <a:srgbClr val="E29F1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2" name="Cube 21"/>
            <p:cNvSpPr/>
            <p:nvPr/>
          </p:nvSpPr>
          <p:spPr>
            <a:xfrm>
              <a:off x="1717220" y="4098424"/>
              <a:ext cx="396000" cy="396000"/>
            </a:xfrm>
            <a:prstGeom prst="cube">
              <a:avLst/>
            </a:prstGeom>
            <a:gradFill rotWithShape="1">
              <a:gsLst>
                <a:gs pos="0">
                  <a:srgbClr val="E29F1D">
                    <a:tint val="100000"/>
                    <a:shade val="100000"/>
                    <a:satMod val="130000"/>
                  </a:srgbClr>
                </a:gs>
                <a:gs pos="100000">
                  <a:srgbClr val="E29F1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1494675" y="4344374"/>
              <a:ext cx="224745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Cube 23"/>
            <p:cNvSpPr/>
            <p:nvPr/>
          </p:nvSpPr>
          <p:spPr>
            <a:xfrm>
              <a:off x="2233079" y="4098424"/>
              <a:ext cx="396000" cy="396000"/>
            </a:xfrm>
            <a:prstGeom prst="cube">
              <a:avLst/>
            </a:prstGeom>
            <a:gradFill rotWithShape="1">
              <a:gsLst>
                <a:gs pos="0">
                  <a:srgbClr val="E29F1D">
                    <a:tint val="100000"/>
                    <a:shade val="100000"/>
                    <a:satMod val="130000"/>
                  </a:srgbClr>
                </a:gs>
                <a:gs pos="100000">
                  <a:srgbClr val="E29F1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2010534" y="4344374"/>
              <a:ext cx="224745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Cube 25"/>
            <p:cNvSpPr/>
            <p:nvPr/>
          </p:nvSpPr>
          <p:spPr>
            <a:xfrm>
              <a:off x="2745400" y="4098424"/>
              <a:ext cx="396000" cy="396000"/>
            </a:xfrm>
            <a:prstGeom prst="cube">
              <a:avLst/>
            </a:prstGeom>
            <a:gradFill rotWithShape="1">
              <a:gsLst>
                <a:gs pos="0">
                  <a:srgbClr val="E29F1D">
                    <a:tint val="100000"/>
                    <a:shade val="100000"/>
                    <a:satMod val="130000"/>
                  </a:srgbClr>
                </a:gs>
                <a:gs pos="100000">
                  <a:srgbClr val="E29F1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2522855" y="4344374"/>
              <a:ext cx="224745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Cube 27"/>
            <p:cNvSpPr/>
            <p:nvPr/>
          </p:nvSpPr>
          <p:spPr>
            <a:xfrm>
              <a:off x="1199875" y="4624032"/>
              <a:ext cx="396000" cy="396000"/>
            </a:xfrm>
            <a:prstGeom prst="cube">
              <a:avLst/>
            </a:prstGeom>
            <a:gradFill rotWithShape="1">
              <a:gsLst>
                <a:gs pos="0">
                  <a:srgbClr val="E29F1D">
                    <a:tint val="100000"/>
                    <a:shade val="100000"/>
                    <a:satMod val="130000"/>
                  </a:srgbClr>
                </a:gs>
                <a:gs pos="100000">
                  <a:srgbClr val="E29F1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9" name="Cube 28"/>
            <p:cNvSpPr/>
            <p:nvPr/>
          </p:nvSpPr>
          <p:spPr>
            <a:xfrm>
              <a:off x="1719420" y="4624032"/>
              <a:ext cx="396000" cy="396000"/>
            </a:xfrm>
            <a:prstGeom prst="cube">
              <a:avLst/>
            </a:prstGeom>
            <a:gradFill rotWithShape="1">
              <a:gsLst>
                <a:gs pos="0">
                  <a:srgbClr val="E29F1D">
                    <a:tint val="100000"/>
                    <a:shade val="100000"/>
                    <a:satMod val="130000"/>
                  </a:srgbClr>
                </a:gs>
                <a:gs pos="100000">
                  <a:srgbClr val="E29F1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1496875" y="4869982"/>
              <a:ext cx="224745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Cube 30"/>
            <p:cNvSpPr/>
            <p:nvPr/>
          </p:nvSpPr>
          <p:spPr>
            <a:xfrm>
              <a:off x="2235279" y="4624032"/>
              <a:ext cx="396000" cy="396000"/>
            </a:xfrm>
            <a:prstGeom prst="cube">
              <a:avLst/>
            </a:prstGeom>
            <a:gradFill rotWithShape="1">
              <a:gsLst>
                <a:gs pos="0">
                  <a:srgbClr val="E29F1D">
                    <a:tint val="100000"/>
                    <a:shade val="100000"/>
                    <a:satMod val="130000"/>
                  </a:srgbClr>
                </a:gs>
                <a:gs pos="100000">
                  <a:srgbClr val="E29F1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2" name="Cube 31"/>
            <p:cNvSpPr/>
            <p:nvPr/>
          </p:nvSpPr>
          <p:spPr>
            <a:xfrm>
              <a:off x="2747600" y="4624032"/>
              <a:ext cx="396000" cy="396000"/>
            </a:xfrm>
            <a:prstGeom prst="cube">
              <a:avLst/>
            </a:prstGeom>
            <a:gradFill rotWithShape="1">
              <a:gsLst>
                <a:gs pos="0">
                  <a:srgbClr val="E29F1D">
                    <a:tint val="100000"/>
                    <a:shade val="100000"/>
                    <a:satMod val="130000"/>
                  </a:srgbClr>
                </a:gs>
                <a:gs pos="100000">
                  <a:srgbClr val="E29F1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2525055" y="4869982"/>
              <a:ext cx="224745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Cube 33"/>
            <p:cNvSpPr/>
            <p:nvPr/>
          </p:nvSpPr>
          <p:spPr>
            <a:xfrm>
              <a:off x="1197675" y="5156109"/>
              <a:ext cx="396000" cy="396000"/>
            </a:xfrm>
            <a:prstGeom prst="cube">
              <a:avLst/>
            </a:prstGeom>
            <a:gradFill rotWithShape="1">
              <a:gsLst>
                <a:gs pos="0">
                  <a:srgbClr val="E29F1D">
                    <a:tint val="100000"/>
                    <a:shade val="100000"/>
                    <a:satMod val="130000"/>
                  </a:srgbClr>
                </a:gs>
                <a:gs pos="100000">
                  <a:srgbClr val="E29F1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5" name="Cube 34"/>
            <p:cNvSpPr/>
            <p:nvPr/>
          </p:nvSpPr>
          <p:spPr>
            <a:xfrm>
              <a:off x="1717220" y="5156109"/>
              <a:ext cx="396000" cy="396000"/>
            </a:xfrm>
            <a:prstGeom prst="cube">
              <a:avLst/>
            </a:prstGeom>
            <a:gradFill rotWithShape="1">
              <a:gsLst>
                <a:gs pos="0">
                  <a:srgbClr val="E29F1D">
                    <a:tint val="100000"/>
                    <a:shade val="100000"/>
                    <a:satMod val="130000"/>
                  </a:srgbClr>
                </a:gs>
                <a:gs pos="100000">
                  <a:srgbClr val="E29F1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1494675" y="5402059"/>
              <a:ext cx="224745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Cube 36"/>
            <p:cNvSpPr/>
            <p:nvPr/>
          </p:nvSpPr>
          <p:spPr>
            <a:xfrm>
              <a:off x="2233079" y="5156109"/>
              <a:ext cx="396000" cy="396000"/>
            </a:xfrm>
            <a:prstGeom prst="cube">
              <a:avLst/>
            </a:prstGeom>
            <a:gradFill rotWithShape="1">
              <a:gsLst>
                <a:gs pos="0">
                  <a:srgbClr val="E29F1D">
                    <a:tint val="100000"/>
                    <a:shade val="100000"/>
                    <a:satMod val="130000"/>
                  </a:srgbClr>
                </a:gs>
                <a:gs pos="100000">
                  <a:srgbClr val="E29F1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8" name="Cube 37"/>
            <p:cNvSpPr/>
            <p:nvPr/>
          </p:nvSpPr>
          <p:spPr>
            <a:xfrm>
              <a:off x="2745400" y="5156109"/>
              <a:ext cx="396000" cy="396000"/>
            </a:xfrm>
            <a:prstGeom prst="cube">
              <a:avLst/>
            </a:prstGeom>
            <a:gradFill rotWithShape="1">
              <a:gsLst>
                <a:gs pos="0">
                  <a:srgbClr val="E29F1D">
                    <a:tint val="100000"/>
                    <a:shade val="100000"/>
                    <a:satMod val="130000"/>
                  </a:srgbClr>
                </a:gs>
                <a:gs pos="100000">
                  <a:srgbClr val="E29F1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2522855" y="5402059"/>
              <a:ext cx="224745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16200000">
              <a:off x="1256759" y="4606796"/>
              <a:ext cx="224745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16200000">
              <a:off x="1775490" y="4606795"/>
              <a:ext cx="224745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16200000">
              <a:off x="2280211" y="4606796"/>
              <a:ext cx="224745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rot="16200000">
              <a:off x="2798942" y="4606795"/>
              <a:ext cx="224745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rot="16200000">
              <a:off x="1256759" y="5132404"/>
              <a:ext cx="224745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16200000">
              <a:off x="2798942" y="5132403"/>
              <a:ext cx="224745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Cube 46"/>
            <p:cNvSpPr/>
            <p:nvPr/>
          </p:nvSpPr>
          <p:spPr>
            <a:xfrm>
              <a:off x="1197675" y="5685305"/>
              <a:ext cx="396000" cy="396000"/>
            </a:xfrm>
            <a:prstGeom prst="cube">
              <a:avLst/>
            </a:prstGeom>
            <a:gradFill rotWithShape="1">
              <a:gsLst>
                <a:gs pos="0">
                  <a:srgbClr val="E29F1D">
                    <a:tint val="100000"/>
                    <a:shade val="100000"/>
                    <a:satMod val="130000"/>
                  </a:srgbClr>
                </a:gs>
                <a:gs pos="100000">
                  <a:srgbClr val="E29F1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" name="Cube 47"/>
            <p:cNvSpPr/>
            <p:nvPr/>
          </p:nvSpPr>
          <p:spPr>
            <a:xfrm>
              <a:off x="1717220" y="5685305"/>
              <a:ext cx="396000" cy="396000"/>
            </a:xfrm>
            <a:prstGeom prst="cube">
              <a:avLst/>
            </a:prstGeom>
            <a:gradFill rotWithShape="1">
              <a:gsLst>
                <a:gs pos="0">
                  <a:srgbClr val="E29F1D">
                    <a:tint val="100000"/>
                    <a:shade val="100000"/>
                    <a:satMod val="130000"/>
                  </a:srgbClr>
                </a:gs>
                <a:gs pos="100000">
                  <a:srgbClr val="E29F1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1494675" y="5931255"/>
              <a:ext cx="224745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Cube 49"/>
            <p:cNvSpPr/>
            <p:nvPr/>
          </p:nvSpPr>
          <p:spPr>
            <a:xfrm>
              <a:off x="2233079" y="5685305"/>
              <a:ext cx="396000" cy="396000"/>
            </a:xfrm>
            <a:prstGeom prst="cube">
              <a:avLst/>
            </a:prstGeom>
            <a:gradFill rotWithShape="1">
              <a:gsLst>
                <a:gs pos="0">
                  <a:srgbClr val="E29F1D">
                    <a:tint val="100000"/>
                    <a:shade val="100000"/>
                    <a:satMod val="130000"/>
                  </a:srgbClr>
                </a:gs>
                <a:gs pos="100000">
                  <a:srgbClr val="E29F1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2010534" y="5931255"/>
              <a:ext cx="224745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Cube 51"/>
            <p:cNvSpPr/>
            <p:nvPr/>
          </p:nvSpPr>
          <p:spPr>
            <a:xfrm>
              <a:off x="2745400" y="5685305"/>
              <a:ext cx="396000" cy="396000"/>
            </a:xfrm>
            <a:prstGeom prst="cube">
              <a:avLst/>
            </a:prstGeom>
            <a:gradFill rotWithShape="1">
              <a:gsLst>
                <a:gs pos="0">
                  <a:srgbClr val="E29F1D">
                    <a:tint val="100000"/>
                    <a:shade val="100000"/>
                    <a:satMod val="130000"/>
                  </a:srgbClr>
                </a:gs>
                <a:gs pos="100000">
                  <a:srgbClr val="E29F1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2522855" y="5931255"/>
              <a:ext cx="224745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16200000">
              <a:off x="1256759" y="5661600"/>
              <a:ext cx="224745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rot="16200000">
              <a:off x="1775490" y="5661599"/>
              <a:ext cx="224745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rot="16200000">
              <a:off x="2280211" y="5661600"/>
              <a:ext cx="224745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16200000">
              <a:off x="2798942" y="5661599"/>
              <a:ext cx="224745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18900000">
              <a:off x="1466683" y="4608640"/>
              <a:ext cx="299136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2700000" flipH="1">
              <a:off x="1450867" y="4611185"/>
              <a:ext cx="299136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rot="18900000">
              <a:off x="2505888" y="4611369"/>
              <a:ext cx="299136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2700000" flipH="1">
              <a:off x="2490072" y="4613914"/>
              <a:ext cx="299136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rot="18900000">
              <a:off x="1993566" y="5127550"/>
              <a:ext cx="299136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rot="2700000" flipH="1">
              <a:off x="1977750" y="5130095"/>
              <a:ext cx="299136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18900000">
              <a:off x="1462123" y="5665666"/>
              <a:ext cx="299136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rot="2700000" flipH="1">
              <a:off x="1446307" y="5668211"/>
              <a:ext cx="299136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rot="18900000">
              <a:off x="2495326" y="5655324"/>
              <a:ext cx="299136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rot="2700000" flipH="1">
              <a:off x="2479510" y="5657869"/>
              <a:ext cx="299136" cy="0"/>
            </a:xfrm>
            <a:prstGeom prst="straightConnector1">
              <a:avLst/>
            </a:prstGeom>
            <a:ln w="28575" cmpd="sng"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8" name="Freeform 137"/>
          <p:cNvSpPr/>
          <p:nvPr/>
        </p:nvSpPr>
        <p:spPr>
          <a:xfrm rot="2123515">
            <a:off x="5302372" y="4278757"/>
            <a:ext cx="1320615" cy="294294"/>
          </a:xfrm>
          <a:custGeom>
            <a:avLst/>
            <a:gdLst>
              <a:gd name="connsiteX0" fmla="*/ 0 w 616076"/>
              <a:gd name="connsiteY0" fmla="*/ 208674 h 208674"/>
              <a:gd name="connsiteX1" fmla="*/ 322255 w 616076"/>
              <a:gd name="connsiteY1" fmla="*/ 174 h 208674"/>
              <a:gd name="connsiteX2" fmla="*/ 616076 w 616076"/>
              <a:gd name="connsiteY2" fmla="*/ 180242 h 20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6076" h="208674">
                <a:moveTo>
                  <a:pt x="0" y="208674"/>
                </a:moveTo>
                <a:cubicBezTo>
                  <a:pt x="109788" y="106793"/>
                  <a:pt x="219576" y="4913"/>
                  <a:pt x="322255" y="174"/>
                </a:cubicBezTo>
                <a:cubicBezTo>
                  <a:pt x="424934" y="-4565"/>
                  <a:pt x="520505" y="87838"/>
                  <a:pt x="616076" y="180242"/>
                </a:cubicBezTo>
              </a:path>
            </a:pathLst>
          </a:custGeom>
          <a:ln w="28575" cmpd="sng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38"/>
          <p:cNvSpPr/>
          <p:nvPr/>
        </p:nvSpPr>
        <p:spPr>
          <a:xfrm rot="3023515">
            <a:off x="6422797" y="5001987"/>
            <a:ext cx="616076" cy="166291"/>
          </a:xfrm>
          <a:custGeom>
            <a:avLst/>
            <a:gdLst>
              <a:gd name="connsiteX0" fmla="*/ 0 w 616076"/>
              <a:gd name="connsiteY0" fmla="*/ 208674 h 208674"/>
              <a:gd name="connsiteX1" fmla="*/ 322255 w 616076"/>
              <a:gd name="connsiteY1" fmla="*/ 174 h 208674"/>
              <a:gd name="connsiteX2" fmla="*/ 616076 w 616076"/>
              <a:gd name="connsiteY2" fmla="*/ 180242 h 20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6076" h="208674">
                <a:moveTo>
                  <a:pt x="0" y="208674"/>
                </a:moveTo>
                <a:cubicBezTo>
                  <a:pt x="109788" y="106793"/>
                  <a:pt x="219576" y="4913"/>
                  <a:pt x="322255" y="174"/>
                </a:cubicBezTo>
                <a:cubicBezTo>
                  <a:pt x="424934" y="-4565"/>
                  <a:pt x="520505" y="87838"/>
                  <a:pt x="616076" y="180242"/>
                </a:cubicBezTo>
              </a:path>
            </a:pathLst>
          </a:custGeom>
          <a:ln w="28575" cmpd="sng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TextBox 141"/>
          <p:cNvSpPr txBox="1"/>
          <p:nvPr/>
        </p:nvSpPr>
        <p:spPr>
          <a:xfrm>
            <a:off x="7901226" y="5164253"/>
            <a:ext cx="1146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lang="en-US" altLang="ko-KR" sz="2400" dirty="0" smtClean="0">
                <a:solidFill>
                  <a:srgbClr val="FF0000"/>
                </a:solidFill>
                <a:latin typeface="Arial"/>
                <a:cs typeface="Arial"/>
              </a:rPr>
              <a:t> hops</a:t>
            </a:r>
            <a:endParaRPr lang="en-US" sz="2400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1156906" y="4025765"/>
            <a:ext cx="2084389" cy="2131604"/>
          </a:xfrm>
          <a:prstGeom prst="rect">
            <a:avLst/>
          </a:prstGeom>
          <a:solidFill>
            <a:schemeClr val="bg1">
              <a:alpha val="61000"/>
            </a:schemeClr>
          </a:solidFill>
          <a:ln w="38100" cmpd="sng">
            <a:noFill/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80723" y="4098424"/>
            <a:ext cx="3499943" cy="1992606"/>
            <a:chOff x="380723" y="4098424"/>
            <a:chExt cx="3499943" cy="1992606"/>
          </a:xfrm>
        </p:grpSpPr>
        <p:sp>
          <p:nvSpPr>
            <p:cNvPr id="20" name="Rectangle 19"/>
            <p:cNvSpPr/>
            <p:nvPr/>
          </p:nvSpPr>
          <p:spPr>
            <a:xfrm>
              <a:off x="380723" y="4098424"/>
              <a:ext cx="589533" cy="45457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500" dirty="0" smtClean="0">
                  <a:latin typeface="Arial"/>
                  <a:cs typeface="Arial"/>
                </a:rPr>
                <a:t>CPU</a:t>
              </a:r>
              <a:endParaRPr lang="en-US" sz="1500" dirty="0">
                <a:latin typeface="Arial"/>
                <a:cs typeface="Aria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291133" y="4098424"/>
              <a:ext cx="589533" cy="45457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500" dirty="0" smtClean="0">
                  <a:latin typeface="Arial"/>
                  <a:cs typeface="Arial"/>
                </a:rPr>
                <a:t>CPU</a:t>
              </a:r>
              <a:endParaRPr lang="en-US" sz="1500" dirty="0">
                <a:latin typeface="Arial"/>
                <a:cs typeface="Arial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80723" y="5636459"/>
              <a:ext cx="589533" cy="45457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500" dirty="0" smtClean="0">
                  <a:latin typeface="Arial"/>
                  <a:cs typeface="Arial"/>
                </a:rPr>
                <a:t>CPU</a:t>
              </a:r>
              <a:endParaRPr lang="en-US" sz="1500" dirty="0">
                <a:latin typeface="Arial"/>
                <a:cs typeface="Arial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291133" y="5636459"/>
              <a:ext cx="589533" cy="45457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500" dirty="0" smtClean="0">
                  <a:latin typeface="Arial"/>
                  <a:cs typeface="Arial"/>
                </a:rPr>
                <a:t>CPU</a:t>
              </a:r>
              <a:endParaRPr lang="en-US" sz="1500" dirty="0">
                <a:latin typeface="Arial"/>
                <a:cs typeface="Arial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972930" y="4344374"/>
              <a:ext cx="224745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3062009" y="4344374"/>
              <a:ext cx="224745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972930" y="5882409"/>
              <a:ext cx="224745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3062009" y="5882409"/>
              <a:ext cx="224745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1" name="Rectangle 140"/>
          <p:cNvSpPr/>
          <p:nvPr/>
        </p:nvSpPr>
        <p:spPr>
          <a:xfrm>
            <a:off x="5573124" y="4006911"/>
            <a:ext cx="2226471" cy="2131604"/>
          </a:xfrm>
          <a:prstGeom prst="rect">
            <a:avLst/>
          </a:prstGeom>
          <a:solidFill>
            <a:schemeClr val="bg1">
              <a:alpha val="62000"/>
            </a:schemeClr>
          </a:solidFill>
          <a:ln w="38100" cmpd="sng">
            <a:noFill/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889039" y="4098424"/>
            <a:ext cx="3499943" cy="1992606"/>
            <a:chOff x="4889039" y="4098424"/>
            <a:chExt cx="3499943" cy="1992606"/>
          </a:xfrm>
        </p:grpSpPr>
        <p:cxnSp>
          <p:nvCxnSpPr>
            <p:cNvPr id="81" name="Straight Arrow Connector 80"/>
            <p:cNvCxnSpPr/>
            <p:nvPr/>
          </p:nvCxnSpPr>
          <p:spPr>
            <a:xfrm>
              <a:off x="5481246" y="4344374"/>
              <a:ext cx="224745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4889039" y="4098424"/>
              <a:ext cx="589533" cy="45457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500" dirty="0" smtClean="0">
                  <a:latin typeface="Arial"/>
                  <a:cs typeface="Arial"/>
                </a:rPr>
                <a:t>CPU</a:t>
              </a:r>
              <a:endParaRPr lang="en-US" sz="1500" dirty="0">
                <a:latin typeface="Arial"/>
                <a:cs typeface="Arial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7799449" y="4098424"/>
              <a:ext cx="589533" cy="45457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500" dirty="0" smtClean="0">
                  <a:latin typeface="Arial"/>
                  <a:cs typeface="Arial"/>
                </a:rPr>
                <a:t>CPU</a:t>
              </a:r>
              <a:endParaRPr lang="en-US" sz="1500" dirty="0">
                <a:latin typeface="Arial"/>
                <a:cs typeface="Arial"/>
              </a:endParaRPr>
            </a:p>
          </p:txBody>
        </p:sp>
        <p:cxnSp>
          <p:nvCxnSpPr>
            <p:cNvPr id="121" name="Straight Arrow Connector 120"/>
            <p:cNvCxnSpPr/>
            <p:nvPr/>
          </p:nvCxnSpPr>
          <p:spPr>
            <a:xfrm>
              <a:off x="7570325" y="4344374"/>
              <a:ext cx="224745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2" name="Rectangle 121"/>
            <p:cNvSpPr/>
            <p:nvPr/>
          </p:nvSpPr>
          <p:spPr>
            <a:xfrm>
              <a:off x="4889039" y="5636459"/>
              <a:ext cx="589533" cy="45457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500" dirty="0" smtClean="0">
                  <a:latin typeface="Arial"/>
                  <a:cs typeface="Arial"/>
                </a:rPr>
                <a:t>CPU</a:t>
              </a:r>
              <a:endParaRPr lang="en-US" sz="1500" dirty="0">
                <a:latin typeface="Arial"/>
                <a:cs typeface="Arial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7799449" y="5636459"/>
              <a:ext cx="589533" cy="45457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500" dirty="0" smtClean="0">
                  <a:latin typeface="Arial"/>
                  <a:cs typeface="Arial"/>
                </a:rPr>
                <a:t>CPU</a:t>
              </a:r>
              <a:endParaRPr lang="en-US" sz="1500" dirty="0">
                <a:latin typeface="Arial"/>
                <a:cs typeface="Arial"/>
              </a:endParaRPr>
            </a:p>
          </p:txBody>
        </p:sp>
        <p:cxnSp>
          <p:nvCxnSpPr>
            <p:cNvPr id="124" name="Straight Arrow Connector 123"/>
            <p:cNvCxnSpPr/>
            <p:nvPr/>
          </p:nvCxnSpPr>
          <p:spPr>
            <a:xfrm>
              <a:off x="5481246" y="5882409"/>
              <a:ext cx="224745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>
              <a:off x="7570325" y="5882409"/>
              <a:ext cx="224745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>
            <a:xfrm>
              <a:off x="5476720" y="4260993"/>
              <a:ext cx="745609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/>
            <p:nvPr/>
          </p:nvCxnSpPr>
          <p:spPr>
            <a:xfrm>
              <a:off x="5484719" y="6004831"/>
              <a:ext cx="745609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>
              <a:endCxn id="97" idx="2"/>
            </p:cNvCxnSpPr>
            <p:nvPr/>
          </p:nvCxnSpPr>
          <p:spPr>
            <a:xfrm flipV="1">
              <a:off x="5476720" y="5403609"/>
              <a:ext cx="229271" cy="300392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/>
            <p:nvPr/>
          </p:nvCxnSpPr>
          <p:spPr>
            <a:xfrm flipV="1">
              <a:off x="5478572" y="5495023"/>
              <a:ext cx="751756" cy="302383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/>
            <p:nvPr/>
          </p:nvCxnSpPr>
          <p:spPr>
            <a:xfrm>
              <a:off x="7033371" y="6000150"/>
              <a:ext cx="745609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>
              <a:off x="7565799" y="5391815"/>
              <a:ext cx="229271" cy="300392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/>
            <p:nvPr/>
          </p:nvCxnSpPr>
          <p:spPr>
            <a:xfrm>
              <a:off x="7047294" y="5478604"/>
              <a:ext cx="751756" cy="302383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/>
            <p:nvPr/>
          </p:nvCxnSpPr>
          <p:spPr>
            <a:xfrm>
              <a:off x="7033371" y="4260993"/>
              <a:ext cx="745609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/>
            <p:nvPr/>
          </p:nvCxnSpPr>
          <p:spPr>
            <a:xfrm>
              <a:off x="5484719" y="4502267"/>
              <a:ext cx="229271" cy="300392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/>
          </p:nvCxnSpPr>
          <p:spPr>
            <a:xfrm>
              <a:off x="5477152" y="4436246"/>
              <a:ext cx="751756" cy="302383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/>
            <p:nvPr/>
          </p:nvCxnSpPr>
          <p:spPr>
            <a:xfrm flipH="1">
              <a:off x="7570325" y="4473836"/>
              <a:ext cx="229271" cy="300392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/>
            <p:nvPr/>
          </p:nvCxnSpPr>
          <p:spPr>
            <a:xfrm flipH="1">
              <a:off x="7042849" y="4405156"/>
              <a:ext cx="751756" cy="402471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headEnd type="triangl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/>
          <p:nvPr/>
        </p:nvSpPr>
        <p:spPr>
          <a:xfrm>
            <a:off x="1075085" y="3668523"/>
            <a:ext cx="219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Dragonfly </a:t>
            </a:r>
            <a:r>
              <a:rPr lang="en-US" dirty="0" smtClean="0">
                <a:solidFill>
                  <a:srgbClr val="7F7F7F"/>
                </a:solidFill>
                <a:latin typeface="Arial"/>
                <a:cs typeface="Arial"/>
              </a:rPr>
              <a:t>[ISCA’08]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97999" y="4098482"/>
            <a:ext cx="3666559" cy="1843099"/>
            <a:chOff x="767046" y="4106207"/>
            <a:chExt cx="3666559" cy="1843099"/>
          </a:xfrm>
        </p:grpSpPr>
        <p:sp>
          <p:nvSpPr>
            <p:cNvPr id="74" name="Freeform 73"/>
            <p:cNvSpPr/>
            <p:nvPr/>
          </p:nvSpPr>
          <p:spPr>
            <a:xfrm rot="794545">
              <a:off x="767046" y="4106207"/>
              <a:ext cx="616076" cy="166291"/>
            </a:xfrm>
            <a:custGeom>
              <a:avLst/>
              <a:gdLst>
                <a:gd name="connsiteX0" fmla="*/ 0 w 616076"/>
                <a:gd name="connsiteY0" fmla="*/ 208674 h 208674"/>
                <a:gd name="connsiteX1" fmla="*/ 322255 w 616076"/>
                <a:gd name="connsiteY1" fmla="*/ 174 h 208674"/>
                <a:gd name="connsiteX2" fmla="*/ 616076 w 616076"/>
                <a:gd name="connsiteY2" fmla="*/ 180242 h 208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6076" h="208674">
                  <a:moveTo>
                    <a:pt x="0" y="208674"/>
                  </a:moveTo>
                  <a:cubicBezTo>
                    <a:pt x="109788" y="106793"/>
                    <a:pt x="219576" y="4913"/>
                    <a:pt x="322255" y="174"/>
                  </a:cubicBezTo>
                  <a:cubicBezTo>
                    <a:pt x="424934" y="-4565"/>
                    <a:pt x="520505" y="87838"/>
                    <a:pt x="616076" y="180242"/>
                  </a:cubicBezTo>
                </a:path>
              </a:pathLst>
            </a:custGeom>
            <a:ln w="28575" cmpd="sng">
              <a:solidFill>
                <a:srgbClr val="FF0000"/>
              </a:solidFill>
              <a:headEnd type="none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 rot="3023515">
              <a:off x="1393598" y="4489702"/>
              <a:ext cx="616076" cy="166291"/>
            </a:xfrm>
            <a:custGeom>
              <a:avLst/>
              <a:gdLst>
                <a:gd name="connsiteX0" fmla="*/ 0 w 616076"/>
                <a:gd name="connsiteY0" fmla="*/ 208674 h 208674"/>
                <a:gd name="connsiteX1" fmla="*/ 322255 w 616076"/>
                <a:gd name="connsiteY1" fmla="*/ 174 h 208674"/>
                <a:gd name="connsiteX2" fmla="*/ 616076 w 616076"/>
                <a:gd name="connsiteY2" fmla="*/ 180242 h 208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6076" h="208674">
                  <a:moveTo>
                    <a:pt x="0" y="208674"/>
                  </a:moveTo>
                  <a:cubicBezTo>
                    <a:pt x="109788" y="106793"/>
                    <a:pt x="219576" y="4913"/>
                    <a:pt x="322255" y="174"/>
                  </a:cubicBezTo>
                  <a:cubicBezTo>
                    <a:pt x="424934" y="-4565"/>
                    <a:pt x="520505" y="87838"/>
                    <a:pt x="616076" y="180242"/>
                  </a:cubicBezTo>
                </a:path>
              </a:pathLst>
            </a:custGeom>
            <a:ln w="28575" cmpd="sng">
              <a:solidFill>
                <a:srgbClr val="FF0000"/>
              </a:solidFill>
              <a:headEnd type="none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 rot="3023515">
              <a:off x="1914481" y="5001987"/>
              <a:ext cx="616076" cy="166291"/>
            </a:xfrm>
            <a:custGeom>
              <a:avLst/>
              <a:gdLst>
                <a:gd name="connsiteX0" fmla="*/ 0 w 616076"/>
                <a:gd name="connsiteY0" fmla="*/ 208674 h 208674"/>
                <a:gd name="connsiteX1" fmla="*/ 322255 w 616076"/>
                <a:gd name="connsiteY1" fmla="*/ 174 h 208674"/>
                <a:gd name="connsiteX2" fmla="*/ 616076 w 616076"/>
                <a:gd name="connsiteY2" fmla="*/ 180242 h 208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6076" h="208674">
                  <a:moveTo>
                    <a:pt x="0" y="208674"/>
                  </a:moveTo>
                  <a:cubicBezTo>
                    <a:pt x="109788" y="106793"/>
                    <a:pt x="219576" y="4913"/>
                    <a:pt x="322255" y="174"/>
                  </a:cubicBezTo>
                  <a:cubicBezTo>
                    <a:pt x="424934" y="-4565"/>
                    <a:pt x="520505" y="87838"/>
                    <a:pt x="616076" y="180242"/>
                  </a:cubicBezTo>
                </a:path>
              </a:pathLst>
            </a:custGeom>
            <a:ln w="28575" cmpd="sng">
              <a:solidFill>
                <a:srgbClr val="FF0000"/>
              </a:solidFill>
              <a:headEnd type="none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 rot="3023515">
              <a:off x="2421365" y="5553313"/>
              <a:ext cx="616076" cy="166291"/>
            </a:xfrm>
            <a:custGeom>
              <a:avLst/>
              <a:gdLst>
                <a:gd name="connsiteX0" fmla="*/ 0 w 616076"/>
                <a:gd name="connsiteY0" fmla="*/ 208674 h 208674"/>
                <a:gd name="connsiteX1" fmla="*/ 322255 w 616076"/>
                <a:gd name="connsiteY1" fmla="*/ 174 h 208674"/>
                <a:gd name="connsiteX2" fmla="*/ 616076 w 616076"/>
                <a:gd name="connsiteY2" fmla="*/ 180242 h 208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6076" h="208674">
                  <a:moveTo>
                    <a:pt x="0" y="208674"/>
                  </a:moveTo>
                  <a:cubicBezTo>
                    <a:pt x="109788" y="106793"/>
                    <a:pt x="219576" y="4913"/>
                    <a:pt x="322255" y="174"/>
                  </a:cubicBezTo>
                  <a:cubicBezTo>
                    <a:pt x="424934" y="-4565"/>
                    <a:pt x="520505" y="87838"/>
                    <a:pt x="616076" y="180242"/>
                  </a:cubicBezTo>
                </a:path>
              </a:pathLst>
            </a:custGeom>
            <a:ln w="28575" cmpd="sng">
              <a:solidFill>
                <a:srgbClr val="FF0000"/>
              </a:solidFill>
              <a:headEnd type="none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 rot="455138">
              <a:off x="2961691" y="5783015"/>
              <a:ext cx="616076" cy="166291"/>
            </a:xfrm>
            <a:custGeom>
              <a:avLst/>
              <a:gdLst>
                <a:gd name="connsiteX0" fmla="*/ 0 w 616076"/>
                <a:gd name="connsiteY0" fmla="*/ 208674 h 208674"/>
                <a:gd name="connsiteX1" fmla="*/ 322255 w 616076"/>
                <a:gd name="connsiteY1" fmla="*/ 174 h 208674"/>
                <a:gd name="connsiteX2" fmla="*/ 616076 w 616076"/>
                <a:gd name="connsiteY2" fmla="*/ 180242 h 208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6076" h="208674">
                  <a:moveTo>
                    <a:pt x="0" y="208674"/>
                  </a:moveTo>
                  <a:cubicBezTo>
                    <a:pt x="109788" y="106793"/>
                    <a:pt x="219576" y="4913"/>
                    <a:pt x="322255" y="174"/>
                  </a:cubicBezTo>
                  <a:cubicBezTo>
                    <a:pt x="424934" y="-4565"/>
                    <a:pt x="520505" y="87838"/>
                    <a:pt x="616076" y="180242"/>
                  </a:cubicBezTo>
                </a:path>
              </a:pathLst>
            </a:custGeom>
            <a:ln w="28575" cmpd="sng">
              <a:solidFill>
                <a:srgbClr val="FF0000"/>
              </a:solidFill>
              <a:headEnd type="none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286754" y="5230542"/>
              <a:ext cx="11468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 smtClean="0">
                  <a:solidFill>
                    <a:srgbClr val="FF0000"/>
                  </a:solidFill>
                  <a:latin typeface="Arial"/>
                  <a:cs typeface="Arial"/>
                </a:rPr>
                <a:t>5 hops</a:t>
              </a:r>
              <a:endParaRPr lang="en-US" sz="2400" dirty="0" smtClean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3" name="Freeform 142"/>
          <p:cNvSpPr/>
          <p:nvPr/>
        </p:nvSpPr>
        <p:spPr>
          <a:xfrm rot="1298668">
            <a:off x="6939250" y="5345330"/>
            <a:ext cx="1320615" cy="294294"/>
          </a:xfrm>
          <a:custGeom>
            <a:avLst/>
            <a:gdLst>
              <a:gd name="connsiteX0" fmla="*/ 0 w 616076"/>
              <a:gd name="connsiteY0" fmla="*/ 208674 h 208674"/>
              <a:gd name="connsiteX1" fmla="*/ 322255 w 616076"/>
              <a:gd name="connsiteY1" fmla="*/ 174 h 208674"/>
              <a:gd name="connsiteX2" fmla="*/ 616076 w 616076"/>
              <a:gd name="connsiteY2" fmla="*/ 180242 h 20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6076" h="208674">
                <a:moveTo>
                  <a:pt x="0" y="208674"/>
                </a:moveTo>
                <a:cubicBezTo>
                  <a:pt x="109788" y="106793"/>
                  <a:pt x="219576" y="4913"/>
                  <a:pt x="322255" y="174"/>
                </a:cubicBezTo>
                <a:cubicBezTo>
                  <a:pt x="424934" y="-4565"/>
                  <a:pt x="520505" y="87838"/>
                  <a:pt x="616076" y="180242"/>
                </a:cubicBezTo>
              </a:path>
            </a:pathLst>
          </a:custGeom>
          <a:ln w="28575" cmpd="sng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42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39" grpId="0" animBg="1"/>
      <p:bldP spid="142" grpId="0"/>
      <p:bldP spid="140" grpId="0" animBg="1"/>
      <p:bldP spid="140" grpId="1" animBg="1"/>
      <p:bldP spid="141" grpId="0" animBg="1"/>
      <p:bldP spid="141" grpId="1" animBg="1"/>
      <p:bldP spid="1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Reducing Latency: Pass-thru </a:t>
            </a:r>
            <a:r>
              <a:rPr lang="en-US" dirty="0" smtClean="0"/>
              <a:t>Microarchitecture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 per-hop latency for CPU-to-CPU packets.</a:t>
            </a:r>
          </a:p>
          <a:p>
            <a:r>
              <a:rPr lang="en-US" dirty="0" smtClean="0"/>
              <a:t>Place two I/O ports nearby and provide pass-thru path.</a:t>
            </a:r>
          </a:p>
          <a:p>
            <a:pPr lvl="1"/>
            <a:r>
              <a:rPr lang="en-US" dirty="0" smtClean="0"/>
              <a:t>Without serialization/deserialization.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66671" y="3658320"/>
            <a:ext cx="180020" cy="27003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Isosceles Triangle 4"/>
          <p:cNvSpPr/>
          <p:nvPr/>
        </p:nvSpPr>
        <p:spPr>
          <a:xfrm>
            <a:off x="1211676" y="3838340"/>
            <a:ext cx="90010" cy="90010"/>
          </a:xfrm>
          <a:prstGeom prst="triangle">
            <a:avLst/>
          </a:prstGeom>
          <a:noFill/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1211676" y="4648430"/>
            <a:ext cx="90010" cy="9001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1166671" y="4378400"/>
            <a:ext cx="180020" cy="27003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Isosceles Triangle 7"/>
          <p:cNvSpPr/>
          <p:nvPr/>
        </p:nvSpPr>
        <p:spPr>
          <a:xfrm>
            <a:off x="1211676" y="4558420"/>
            <a:ext cx="90010" cy="90010"/>
          </a:xfrm>
          <a:prstGeom prst="triangle">
            <a:avLst/>
          </a:prstGeom>
          <a:noFill/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Isosceles Triangle 8"/>
          <p:cNvSpPr/>
          <p:nvPr/>
        </p:nvSpPr>
        <p:spPr>
          <a:xfrm>
            <a:off x="1346691" y="5098479"/>
            <a:ext cx="180020" cy="180021"/>
          </a:xfrm>
          <a:prstGeom prst="triangle">
            <a:avLst/>
          </a:prstGeom>
          <a:noFill/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Elbow Connector 9"/>
          <p:cNvCxnSpPr>
            <a:stCxn id="9" idx="0"/>
            <a:endCxn id="6" idx="4"/>
          </p:cNvCxnSpPr>
          <p:nvPr/>
        </p:nvCxnSpPr>
        <p:spPr>
          <a:xfrm rot="16200000" flipV="1">
            <a:off x="1166672" y="4828450"/>
            <a:ext cx="360039" cy="180020"/>
          </a:xfrm>
          <a:prstGeom prst="bentConnector3">
            <a:avLst/>
          </a:prstGeom>
          <a:ln w="1905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endCxn id="4" idx="2"/>
          </p:cNvCxnSpPr>
          <p:nvPr/>
        </p:nvCxnSpPr>
        <p:spPr>
          <a:xfrm rot="16200000" flipV="1">
            <a:off x="1076662" y="4108369"/>
            <a:ext cx="540060" cy="18002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06631" y="5413514"/>
            <a:ext cx="810090" cy="180021"/>
          </a:xfrm>
          <a:prstGeom prst="rect">
            <a:avLst/>
          </a:prstGeom>
          <a:noFill/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5GHz Rx </a:t>
            </a:r>
            <a:r>
              <a:rPr lang="en-US" altLang="ko-KR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Clk</a:t>
            </a:r>
            <a:endParaRPr lang="ko-KR" alt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201786" y="4513415"/>
            <a:ext cx="0" cy="27003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0" idx="3"/>
            <a:endCxn id="4" idx="3"/>
          </p:cNvCxnSpPr>
          <p:nvPr/>
        </p:nvCxnSpPr>
        <p:spPr>
          <a:xfrm flipH="1">
            <a:off x="1346691" y="3793335"/>
            <a:ext cx="1125125" cy="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1" idx="3"/>
            <a:endCxn id="7" idx="3"/>
          </p:cNvCxnSpPr>
          <p:nvPr/>
        </p:nvCxnSpPr>
        <p:spPr>
          <a:xfrm flipH="1">
            <a:off x="1346691" y="4513415"/>
            <a:ext cx="1125125" cy="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>
            <a:off x="1391697" y="4468411"/>
            <a:ext cx="90010" cy="90010"/>
          </a:xfrm>
          <a:prstGeom prst="arc">
            <a:avLst>
              <a:gd name="adj1" fmla="val 16200000"/>
              <a:gd name="adj2" fmla="val 5389849"/>
            </a:avLst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Straight Connector 16"/>
          <p:cNvCxnSpPr>
            <a:stCxn id="16" idx="2"/>
            <a:endCxn id="9" idx="0"/>
          </p:cNvCxnSpPr>
          <p:nvPr/>
        </p:nvCxnSpPr>
        <p:spPr>
          <a:xfrm flipH="1">
            <a:off x="1436701" y="4558421"/>
            <a:ext cx="134" cy="540058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1"/>
          </p:cNvCxnSpPr>
          <p:nvPr/>
        </p:nvCxnSpPr>
        <p:spPr>
          <a:xfrm flipH="1">
            <a:off x="896641" y="4513415"/>
            <a:ext cx="270030" cy="0"/>
          </a:xfrm>
          <a:prstGeom prst="line">
            <a:avLst/>
          </a:prstGeom>
          <a:ln w="190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" idx="1"/>
          </p:cNvCxnSpPr>
          <p:nvPr/>
        </p:nvCxnSpPr>
        <p:spPr>
          <a:xfrm flipH="1">
            <a:off x="626611" y="3793335"/>
            <a:ext cx="540060" cy="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sosceles Triangle 19"/>
          <p:cNvSpPr/>
          <p:nvPr/>
        </p:nvSpPr>
        <p:spPr>
          <a:xfrm rot="5400000">
            <a:off x="2471816" y="3748330"/>
            <a:ext cx="90010" cy="90010"/>
          </a:xfrm>
          <a:prstGeom prst="triangle">
            <a:avLst/>
          </a:prstGeom>
          <a:noFill/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Isosceles Triangle 20"/>
          <p:cNvSpPr/>
          <p:nvPr/>
        </p:nvSpPr>
        <p:spPr>
          <a:xfrm rot="5400000">
            <a:off x="2471816" y="4468410"/>
            <a:ext cx="90010" cy="90010"/>
          </a:xfrm>
          <a:prstGeom prst="triangle">
            <a:avLst/>
          </a:prstGeom>
          <a:noFill/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Rectangle 21"/>
          <p:cNvSpPr/>
          <p:nvPr/>
        </p:nvSpPr>
        <p:spPr>
          <a:xfrm>
            <a:off x="1841746" y="4783446"/>
            <a:ext cx="540059" cy="1800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</a:t>
            </a:r>
            <a:endParaRPr lang="ko-KR" alt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Connector 22"/>
          <p:cNvCxnSpPr>
            <a:stCxn id="24" idx="2"/>
          </p:cNvCxnSpPr>
          <p:nvPr/>
        </p:nvCxnSpPr>
        <p:spPr>
          <a:xfrm flipH="1">
            <a:off x="2021766" y="4558421"/>
            <a:ext cx="133" cy="225024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/>
          <p:cNvSpPr/>
          <p:nvPr/>
        </p:nvSpPr>
        <p:spPr>
          <a:xfrm>
            <a:off x="1976761" y="4468411"/>
            <a:ext cx="90010" cy="90010"/>
          </a:xfrm>
          <a:prstGeom prst="arc">
            <a:avLst>
              <a:gd name="adj1" fmla="val 16200000"/>
              <a:gd name="adj2" fmla="val 5389849"/>
            </a:avLst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Straight Connector 24"/>
          <p:cNvCxnSpPr>
            <a:endCxn id="24" idx="0"/>
          </p:cNvCxnSpPr>
          <p:nvPr/>
        </p:nvCxnSpPr>
        <p:spPr>
          <a:xfrm>
            <a:off x="2021766" y="3793335"/>
            <a:ext cx="0" cy="675076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own Arrow 25"/>
          <p:cNvSpPr/>
          <p:nvPr/>
        </p:nvSpPr>
        <p:spPr>
          <a:xfrm>
            <a:off x="2066771" y="5053475"/>
            <a:ext cx="90010" cy="180020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Rectangle 26"/>
          <p:cNvSpPr/>
          <p:nvPr/>
        </p:nvSpPr>
        <p:spPr>
          <a:xfrm>
            <a:off x="2381806" y="5593535"/>
            <a:ext cx="540060" cy="1800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RC_A</a:t>
            </a:r>
            <a:endParaRPr lang="ko-KR" alt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606831" y="4468410"/>
            <a:ext cx="90010" cy="90010"/>
          </a:xfrm>
          <a:prstGeom prst="ellipse">
            <a:avLst/>
          </a:prstGeom>
          <a:solidFill>
            <a:schemeClr val="tx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Oval 28"/>
          <p:cNvSpPr/>
          <p:nvPr/>
        </p:nvSpPr>
        <p:spPr>
          <a:xfrm>
            <a:off x="2696841" y="4468410"/>
            <a:ext cx="90010" cy="90010"/>
          </a:xfrm>
          <a:prstGeom prst="ellipse">
            <a:avLst/>
          </a:prstGeom>
          <a:solidFill>
            <a:schemeClr val="tx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Oval 29"/>
          <p:cNvSpPr/>
          <p:nvPr/>
        </p:nvSpPr>
        <p:spPr>
          <a:xfrm>
            <a:off x="2786851" y="4468410"/>
            <a:ext cx="90010" cy="90010"/>
          </a:xfrm>
          <a:prstGeom prst="ellipse">
            <a:avLst/>
          </a:prstGeom>
          <a:solidFill>
            <a:schemeClr val="tx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Oval 30"/>
          <p:cNvSpPr/>
          <p:nvPr/>
        </p:nvSpPr>
        <p:spPr>
          <a:xfrm>
            <a:off x="626611" y="4603425"/>
            <a:ext cx="90010" cy="90010"/>
          </a:xfrm>
          <a:prstGeom prst="ellipse">
            <a:avLst/>
          </a:prstGeom>
          <a:solidFill>
            <a:schemeClr val="tx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Oval 31"/>
          <p:cNvSpPr/>
          <p:nvPr/>
        </p:nvSpPr>
        <p:spPr>
          <a:xfrm>
            <a:off x="626611" y="4693435"/>
            <a:ext cx="90010" cy="90010"/>
          </a:xfrm>
          <a:prstGeom prst="ellipse">
            <a:avLst/>
          </a:prstGeom>
          <a:solidFill>
            <a:schemeClr val="tx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Oval 32"/>
          <p:cNvSpPr/>
          <p:nvPr/>
        </p:nvSpPr>
        <p:spPr>
          <a:xfrm>
            <a:off x="626611" y="4783445"/>
            <a:ext cx="90010" cy="90010"/>
          </a:xfrm>
          <a:prstGeom prst="ellipse">
            <a:avLst/>
          </a:prstGeom>
          <a:solidFill>
            <a:schemeClr val="tx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Oval 33"/>
          <p:cNvSpPr/>
          <p:nvPr/>
        </p:nvSpPr>
        <p:spPr>
          <a:xfrm>
            <a:off x="2606831" y="3748330"/>
            <a:ext cx="90010" cy="90010"/>
          </a:xfrm>
          <a:prstGeom prst="ellipse">
            <a:avLst/>
          </a:prstGeom>
          <a:solidFill>
            <a:schemeClr val="tx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Oval 34"/>
          <p:cNvSpPr/>
          <p:nvPr/>
        </p:nvSpPr>
        <p:spPr>
          <a:xfrm>
            <a:off x="2696841" y="3748330"/>
            <a:ext cx="90010" cy="90010"/>
          </a:xfrm>
          <a:prstGeom prst="ellipse">
            <a:avLst/>
          </a:prstGeom>
          <a:solidFill>
            <a:schemeClr val="tx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Oval 35"/>
          <p:cNvSpPr/>
          <p:nvPr/>
        </p:nvSpPr>
        <p:spPr>
          <a:xfrm>
            <a:off x="2786851" y="3748330"/>
            <a:ext cx="90010" cy="90010"/>
          </a:xfrm>
          <a:prstGeom prst="ellipse">
            <a:avLst/>
          </a:prstGeom>
          <a:solidFill>
            <a:schemeClr val="tx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Rectangle 36"/>
          <p:cNvSpPr/>
          <p:nvPr/>
        </p:nvSpPr>
        <p:spPr>
          <a:xfrm>
            <a:off x="3461926" y="4783446"/>
            <a:ext cx="540059" cy="1800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</a:t>
            </a:r>
            <a:endParaRPr lang="ko-KR" alt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Down Arrow 37"/>
          <p:cNvSpPr/>
          <p:nvPr/>
        </p:nvSpPr>
        <p:spPr>
          <a:xfrm rot="10800000">
            <a:off x="3686951" y="5053475"/>
            <a:ext cx="90010" cy="180020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Rectangle 38"/>
          <p:cNvSpPr/>
          <p:nvPr/>
        </p:nvSpPr>
        <p:spPr>
          <a:xfrm>
            <a:off x="4046991" y="3703325"/>
            <a:ext cx="180020" cy="27003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046991" y="4423405"/>
            <a:ext cx="180020" cy="27003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1" name="Elbow Connector 40"/>
          <p:cNvCxnSpPr>
            <a:stCxn id="45" idx="0"/>
            <a:endCxn id="42" idx="1"/>
          </p:cNvCxnSpPr>
          <p:nvPr/>
        </p:nvCxnSpPr>
        <p:spPr>
          <a:xfrm rot="5400000" flipH="1" flipV="1">
            <a:off x="3844468" y="4580923"/>
            <a:ext cx="180020" cy="225025"/>
          </a:xfrm>
          <a:prstGeom prst="bentConnector2">
            <a:avLst/>
          </a:prstGeom>
          <a:ln w="1905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046991" y="4558420"/>
            <a:ext cx="180020" cy="90010"/>
          </a:xfrm>
          <a:prstGeom prst="rect">
            <a:avLst/>
          </a:prstGeom>
          <a:noFill/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046991" y="4468410"/>
            <a:ext cx="180020" cy="90010"/>
          </a:xfrm>
          <a:prstGeom prst="rect">
            <a:avLst/>
          </a:prstGeom>
          <a:noFill/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3686951" y="5683545"/>
            <a:ext cx="360041" cy="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731956" y="4783445"/>
            <a:ext cx="180020" cy="90010"/>
          </a:xfrm>
          <a:prstGeom prst="rect">
            <a:avLst/>
          </a:prstGeom>
          <a:noFill/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Straight Connector 45"/>
          <p:cNvCxnSpPr>
            <a:stCxn id="47" idx="2"/>
          </p:cNvCxnSpPr>
          <p:nvPr/>
        </p:nvCxnSpPr>
        <p:spPr>
          <a:xfrm flipH="1">
            <a:off x="3641946" y="4558421"/>
            <a:ext cx="133" cy="225024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rc 46"/>
          <p:cNvSpPr/>
          <p:nvPr/>
        </p:nvSpPr>
        <p:spPr>
          <a:xfrm>
            <a:off x="3596941" y="4468411"/>
            <a:ext cx="90010" cy="90010"/>
          </a:xfrm>
          <a:prstGeom prst="arc">
            <a:avLst>
              <a:gd name="adj1" fmla="val 16200000"/>
              <a:gd name="adj2" fmla="val 5389849"/>
            </a:avLst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2921866" y="3793335"/>
            <a:ext cx="1125127" cy="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4046991" y="3838340"/>
            <a:ext cx="180020" cy="90010"/>
          </a:xfrm>
          <a:prstGeom prst="rect">
            <a:avLst/>
          </a:prstGeom>
          <a:noFill/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Elbow Connector 49"/>
          <p:cNvCxnSpPr>
            <a:stCxn id="51" idx="0"/>
            <a:endCxn id="49" idx="1"/>
          </p:cNvCxnSpPr>
          <p:nvPr/>
        </p:nvCxnSpPr>
        <p:spPr>
          <a:xfrm rot="5400000" flipH="1" flipV="1">
            <a:off x="3551936" y="3973356"/>
            <a:ext cx="585065" cy="405045"/>
          </a:xfrm>
          <a:prstGeom prst="bentConnector2">
            <a:avLst/>
          </a:prstGeom>
          <a:ln w="1905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51936" y="4468410"/>
            <a:ext cx="180020" cy="90010"/>
          </a:xfrm>
          <a:prstGeom prst="rect">
            <a:avLst/>
          </a:prstGeom>
          <a:noFill/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H="1" flipV="1">
            <a:off x="4091996" y="3748330"/>
            <a:ext cx="90010" cy="18002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4091996" y="3748330"/>
            <a:ext cx="90010" cy="18002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4091996" y="4468410"/>
            <a:ext cx="90010" cy="18002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4091996" y="4468410"/>
            <a:ext cx="90010" cy="18002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4632056" y="4063365"/>
            <a:ext cx="180020" cy="27003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Rectangle 56"/>
          <p:cNvSpPr/>
          <p:nvPr/>
        </p:nvSpPr>
        <p:spPr>
          <a:xfrm>
            <a:off x="4632056" y="4198380"/>
            <a:ext cx="180020" cy="90010"/>
          </a:xfrm>
          <a:prstGeom prst="rect">
            <a:avLst/>
          </a:prstGeom>
          <a:noFill/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632056" y="4108370"/>
            <a:ext cx="180020" cy="90010"/>
          </a:xfrm>
          <a:prstGeom prst="rect">
            <a:avLst/>
          </a:prstGeom>
          <a:noFill/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H="1" flipV="1">
            <a:off x="4677061" y="4108370"/>
            <a:ext cx="90010" cy="18002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4677061" y="4108370"/>
            <a:ext cx="90010" cy="18002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046991" y="5593535"/>
            <a:ext cx="540059" cy="1800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RC_B</a:t>
            </a:r>
            <a:endParaRPr lang="ko-KR" alt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Elbow Connector 61"/>
          <p:cNvCxnSpPr>
            <a:stCxn id="61" idx="0"/>
            <a:endCxn id="40" idx="2"/>
          </p:cNvCxnSpPr>
          <p:nvPr/>
        </p:nvCxnSpPr>
        <p:spPr>
          <a:xfrm rot="16200000" flipV="1">
            <a:off x="3776961" y="5053475"/>
            <a:ext cx="900100" cy="180020"/>
          </a:xfrm>
          <a:prstGeom prst="bentConnector3">
            <a:avLst/>
          </a:prstGeom>
          <a:ln w="1905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39" idx="3"/>
            <a:endCxn id="58" idx="1"/>
          </p:cNvCxnSpPr>
          <p:nvPr/>
        </p:nvCxnSpPr>
        <p:spPr>
          <a:xfrm>
            <a:off x="4227011" y="3838340"/>
            <a:ext cx="405045" cy="315035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40" idx="3"/>
            <a:endCxn id="57" idx="1"/>
          </p:cNvCxnSpPr>
          <p:nvPr/>
        </p:nvCxnSpPr>
        <p:spPr>
          <a:xfrm flipV="1">
            <a:off x="4227011" y="4243385"/>
            <a:ext cx="405045" cy="315035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4587050" y="5208001"/>
            <a:ext cx="779766" cy="607521"/>
          </a:xfrm>
          <a:prstGeom prst="rect">
            <a:avLst/>
          </a:prstGeom>
          <a:noFill/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5GHz </a:t>
            </a:r>
            <a:r>
              <a:rPr lang="en-US" altLang="ko-KR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Tx</a:t>
            </a:r>
            <a:r>
              <a:rPr lang="en-US" altLang="ko-K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Clk</a:t>
            </a:r>
            <a:endParaRPr lang="ko-KR" alt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Isosceles Triangle 65"/>
          <p:cNvSpPr/>
          <p:nvPr/>
        </p:nvSpPr>
        <p:spPr>
          <a:xfrm>
            <a:off x="4632056" y="5098480"/>
            <a:ext cx="180020" cy="180021"/>
          </a:xfrm>
          <a:prstGeom prst="triangle">
            <a:avLst/>
          </a:prstGeom>
          <a:noFill/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7" name="Straight Connector 66"/>
          <p:cNvCxnSpPr>
            <a:stCxn id="56" idx="2"/>
            <a:endCxn id="66" idx="0"/>
          </p:cNvCxnSpPr>
          <p:nvPr/>
        </p:nvCxnSpPr>
        <p:spPr>
          <a:xfrm>
            <a:off x="4722066" y="4333395"/>
            <a:ext cx="0" cy="765085"/>
          </a:xfrm>
          <a:prstGeom prst="line">
            <a:avLst/>
          </a:prstGeom>
          <a:ln w="19050">
            <a:solidFill>
              <a:schemeClr val="tx1"/>
            </a:solidFill>
            <a:miter lim="800000"/>
            <a:headEnd type="triangle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56" idx="3"/>
          </p:cNvCxnSpPr>
          <p:nvPr/>
        </p:nvCxnSpPr>
        <p:spPr>
          <a:xfrm flipH="1">
            <a:off x="4812076" y="4198380"/>
            <a:ext cx="270030" cy="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43" idx="1"/>
          </p:cNvCxnSpPr>
          <p:nvPr/>
        </p:nvCxnSpPr>
        <p:spPr>
          <a:xfrm flipH="1">
            <a:off x="2921866" y="4513415"/>
            <a:ext cx="1125125" cy="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/>
          <p:nvPr/>
        </p:nvCxnSpPr>
        <p:spPr>
          <a:xfrm rot="16200000" flipV="1">
            <a:off x="3956982" y="4153374"/>
            <a:ext cx="540060" cy="18002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Arc 70"/>
          <p:cNvSpPr/>
          <p:nvPr/>
        </p:nvSpPr>
        <p:spPr>
          <a:xfrm>
            <a:off x="4272017" y="4513416"/>
            <a:ext cx="90010" cy="90010"/>
          </a:xfrm>
          <a:prstGeom prst="arc">
            <a:avLst>
              <a:gd name="adj1" fmla="val 16200000"/>
              <a:gd name="adj2" fmla="val 5389849"/>
            </a:avLst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2" name="Straight Connector 71"/>
          <p:cNvCxnSpPr>
            <a:stCxn id="71" idx="2"/>
          </p:cNvCxnSpPr>
          <p:nvPr/>
        </p:nvCxnSpPr>
        <p:spPr>
          <a:xfrm flipH="1">
            <a:off x="4317021" y="4603426"/>
            <a:ext cx="134" cy="540058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3371916" y="5638540"/>
            <a:ext cx="90010" cy="90010"/>
          </a:xfrm>
          <a:prstGeom prst="ellipse">
            <a:avLst/>
          </a:prstGeom>
          <a:solidFill>
            <a:schemeClr val="tx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Oval 73"/>
          <p:cNvSpPr/>
          <p:nvPr/>
        </p:nvSpPr>
        <p:spPr>
          <a:xfrm>
            <a:off x="3461926" y="5638540"/>
            <a:ext cx="90010" cy="90010"/>
          </a:xfrm>
          <a:prstGeom prst="ellipse">
            <a:avLst/>
          </a:prstGeom>
          <a:solidFill>
            <a:schemeClr val="tx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Oval 74"/>
          <p:cNvSpPr/>
          <p:nvPr/>
        </p:nvSpPr>
        <p:spPr>
          <a:xfrm>
            <a:off x="3551936" y="5638540"/>
            <a:ext cx="90010" cy="90010"/>
          </a:xfrm>
          <a:prstGeom prst="ellipse">
            <a:avLst/>
          </a:prstGeom>
          <a:solidFill>
            <a:schemeClr val="tx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6" name="Straight Connector 75"/>
          <p:cNvCxnSpPr/>
          <p:nvPr/>
        </p:nvCxnSpPr>
        <p:spPr>
          <a:xfrm flipH="1">
            <a:off x="2921866" y="5683545"/>
            <a:ext cx="405045" cy="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1009086" y="3151353"/>
            <a:ext cx="1305279" cy="270029"/>
          </a:xfrm>
          <a:prstGeom prst="rect">
            <a:avLst/>
          </a:prstGeom>
          <a:noFill/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Input port A</a:t>
            </a:r>
            <a:endParaRPr lang="ko-KR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 flipV="1">
            <a:off x="896641" y="3793335"/>
            <a:ext cx="0" cy="720081"/>
          </a:xfrm>
          <a:prstGeom prst="line">
            <a:avLst/>
          </a:prstGeom>
          <a:ln w="190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3326911" y="3151351"/>
            <a:ext cx="1485165" cy="270031"/>
          </a:xfrm>
          <a:prstGeom prst="rect">
            <a:avLst/>
          </a:prstGeom>
          <a:noFill/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Output port B</a:t>
            </a:r>
            <a:endParaRPr lang="ko-KR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488940" y="5136021"/>
            <a:ext cx="990109" cy="315764"/>
          </a:xfrm>
          <a:prstGeom prst="rect">
            <a:avLst/>
          </a:prstGeom>
          <a:noFill/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ko-KR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Datapath</a:t>
            </a:r>
            <a:endParaRPr lang="ko-KR" alt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204861" y="5233497"/>
            <a:ext cx="1086694" cy="211168"/>
          </a:xfrm>
          <a:prstGeom prst="rect">
            <a:avLst/>
          </a:prstGeom>
          <a:noFill/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ko-KR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Datapath</a:t>
            </a:r>
            <a:endParaRPr lang="ko-KR" alt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3011876" y="3658320"/>
            <a:ext cx="132063" cy="2179930"/>
            <a:chOff x="3671900" y="548680"/>
            <a:chExt cx="132063" cy="2179930"/>
          </a:xfrm>
        </p:grpSpPr>
        <p:sp>
          <p:nvSpPr>
            <p:cNvPr id="83" name="Freeform 82"/>
            <p:cNvSpPr/>
            <p:nvPr/>
          </p:nvSpPr>
          <p:spPr>
            <a:xfrm>
              <a:off x="3671900" y="548680"/>
              <a:ext cx="132063" cy="2179930"/>
            </a:xfrm>
            <a:custGeom>
              <a:avLst/>
              <a:gdLst>
                <a:gd name="connsiteX0" fmla="*/ 128020 w 132063"/>
                <a:gd name="connsiteY0" fmla="*/ 0 h 2179930"/>
                <a:gd name="connsiteX1" fmla="*/ 4 w 132063"/>
                <a:gd name="connsiteY1" fmla="*/ 720547 h 2179930"/>
                <a:gd name="connsiteX2" fmla="*/ 131678 w 132063"/>
                <a:gd name="connsiteY2" fmla="*/ 1448410 h 2179930"/>
                <a:gd name="connsiteX3" fmla="*/ 40238 w 132063"/>
                <a:gd name="connsiteY3" fmla="*/ 2179930 h 217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63" h="2179930">
                  <a:moveTo>
                    <a:pt x="128020" y="0"/>
                  </a:moveTo>
                  <a:cubicBezTo>
                    <a:pt x="63707" y="239572"/>
                    <a:pt x="-606" y="479145"/>
                    <a:pt x="4" y="720547"/>
                  </a:cubicBezTo>
                  <a:cubicBezTo>
                    <a:pt x="614" y="961949"/>
                    <a:pt x="124972" y="1205180"/>
                    <a:pt x="131678" y="1448410"/>
                  </a:cubicBezTo>
                  <a:cubicBezTo>
                    <a:pt x="138384" y="1691640"/>
                    <a:pt x="55478" y="2059229"/>
                    <a:pt x="40238" y="2179930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3671900" y="548680"/>
              <a:ext cx="132063" cy="2179930"/>
            </a:xfrm>
            <a:custGeom>
              <a:avLst/>
              <a:gdLst>
                <a:gd name="connsiteX0" fmla="*/ 128020 w 132063"/>
                <a:gd name="connsiteY0" fmla="*/ 0 h 2179930"/>
                <a:gd name="connsiteX1" fmla="*/ 4 w 132063"/>
                <a:gd name="connsiteY1" fmla="*/ 720547 h 2179930"/>
                <a:gd name="connsiteX2" fmla="*/ 131678 w 132063"/>
                <a:gd name="connsiteY2" fmla="*/ 1448410 h 2179930"/>
                <a:gd name="connsiteX3" fmla="*/ 40238 w 132063"/>
                <a:gd name="connsiteY3" fmla="*/ 2179930 h 217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63" h="2179930">
                  <a:moveTo>
                    <a:pt x="128020" y="0"/>
                  </a:moveTo>
                  <a:cubicBezTo>
                    <a:pt x="63707" y="239572"/>
                    <a:pt x="-606" y="479145"/>
                    <a:pt x="4" y="720547"/>
                  </a:cubicBezTo>
                  <a:cubicBezTo>
                    <a:pt x="614" y="961949"/>
                    <a:pt x="124972" y="1205180"/>
                    <a:pt x="131678" y="1448410"/>
                  </a:cubicBezTo>
                  <a:cubicBezTo>
                    <a:pt x="138384" y="1691640"/>
                    <a:pt x="55478" y="2059229"/>
                    <a:pt x="40238" y="217993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3101886" y="3658320"/>
            <a:ext cx="132063" cy="2179930"/>
            <a:chOff x="3671900" y="548680"/>
            <a:chExt cx="132063" cy="2179930"/>
          </a:xfrm>
        </p:grpSpPr>
        <p:sp>
          <p:nvSpPr>
            <p:cNvPr id="86" name="Freeform 85"/>
            <p:cNvSpPr/>
            <p:nvPr/>
          </p:nvSpPr>
          <p:spPr>
            <a:xfrm>
              <a:off x="3671900" y="548680"/>
              <a:ext cx="132063" cy="2179930"/>
            </a:xfrm>
            <a:custGeom>
              <a:avLst/>
              <a:gdLst>
                <a:gd name="connsiteX0" fmla="*/ 128020 w 132063"/>
                <a:gd name="connsiteY0" fmla="*/ 0 h 2179930"/>
                <a:gd name="connsiteX1" fmla="*/ 4 w 132063"/>
                <a:gd name="connsiteY1" fmla="*/ 720547 h 2179930"/>
                <a:gd name="connsiteX2" fmla="*/ 131678 w 132063"/>
                <a:gd name="connsiteY2" fmla="*/ 1448410 h 2179930"/>
                <a:gd name="connsiteX3" fmla="*/ 40238 w 132063"/>
                <a:gd name="connsiteY3" fmla="*/ 2179930 h 217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63" h="2179930">
                  <a:moveTo>
                    <a:pt x="128020" y="0"/>
                  </a:moveTo>
                  <a:cubicBezTo>
                    <a:pt x="63707" y="239572"/>
                    <a:pt x="-606" y="479145"/>
                    <a:pt x="4" y="720547"/>
                  </a:cubicBezTo>
                  <a:cubicBezTo>
                    <a:pt x="614" y="961949"/>
                    <a:pt x="124972" y="1205180"/>
                    <a:pt x="131678" y="1448410"/>
                  </a:cubicBezTo>
                  <a:cubicBezTo>
                    <a:pt x="138384" y="1691640"/>
                    <a:pt x="55478" y="2059229"/>
                    <a:pt x="40238" y="2179930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3671900" y="548680"/>
              <a:ext cx="132063" cy="2179930"/>
            </a:xfrm>
            <a:custGeom>
              <a:avLst/>
              <a:gdLst>
                <a:gd name="connsiteX0" fmla="*/ 128020 w 132063"/>
                <a:gd name="connsiteY0" fmla="*/ 0 h 2179930"/>
                <a:gd name="connsiteX1" fmla="*/ 4 w 132063"/>
                <a:gd name="connsiteY1" fmla="*/ 720547 h 2179930"/>
                <a:gd name="connsiteX2" fmla="*/ 131678 w 132063"/>
                <a:gd name="connsiteY2" fmla="*/ 1448410 h 2179930"/>
                <a:gd name="connsiteX3" fmla="*/ 40238 w 132063"/>
                <a:gd name="connsiteY3" fmla="*/ 2179930 h 217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63" h="2179930">
                  <a:moveTo>
                    <a:pt x="128020" y="0"/>
                  </a:moveTo>
                  <a:cubicBezTo>
                    <a:pt x="63707" y="239572"/>
                    <a:pt x="-606" y="479145"/>
                    <a:pt x="4" y="720547"/>
                  </a:cubicBezTo>
                  <a:cubicBezTo>
                    <a:pt x="614" y="961949"/>
                    <a:pt x="124972" y="1205180"/>
                    <a:pt x="131678" y="1448410"/>
                  </a:cubicBezTo>
                  <a:cubicBezTo>
                    <a:pt x="138384" y="1691640"/>
                    <a:pt x="55478" y="2059229"/>
                    <a:pt x="40238" y="217993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8" name="Freeform 87"/>
          <p:cNvSpPr/>
          <p:nvPr/>
        </p:nvSpPr>
        <p:spPr>
          <a:xfrm>
            <a:off x="2309631" y="5022565"/>
            <a:ext cx="256032" cy="526694"/>
          </a:xfrm>
          <a:custGeom>
            <a:avLst/>
            <a:gdLst>
              <a:gd name="connsiteX0" fmla="*/ 0 w 256032"/>
              <a:gd name="connsiteY0" fmla="*/ 0 h 526694"/>
              <a:gd name="connsiteX1" fmla="*/ 186538 w 256032"/>
              <a:gd name="connsiteY1" fmla="*/ 179222 h 526694"/>
              <a:gd name="connsiteX2" fmla="*/ 146304 w 256032"/>
              <a:gd name="connsiteY2" fmla="*/ 373075 h 526694"/>
              <a:gd name="connsiteX3" fmla="*/ 256032 w 256032"/>
              <a:gd name="connsiteY3" fmla="*/ 526694 h 52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2" h="526694">
                <a:moveTo>
                  <a:pt x="0" y="0"/>
                </a:moveTo>
                <a:cubicBezTo>
                  <a:pt x="81077" y="58521"/>
                  <a:pt x="162154" y="117043"/>
                  <a:pt x="186538" y="179222"/>
                </a:cubicBezTo>
                <a:cubicBezTo>
                  <a:pt x="210922" y="241401"/>
                  <a:pt x="134722" y="315163"/>
                  <a:pt x="146304" y="373075"/>
                </a:cubicBezTo>
                <a:cubicBezTo>
                  <a:pt x="157886" y="430987"/>
                  <a:pt x="256032" y="526694"/>
                  <a:pt x="256032" y="526694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/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9" name="Group 188"/>
          <p:cNvGrpSpPr/>
          <p:nvPr/>
        </p:nvGrpSpPr>
        <p:grpSpPr>
          <a:xfrm>
            <a:off x="439356" y="3875461"/>
            <a:ext cx="4648593" cy="2084212"/>
            <a:chOff x="439356" y="4006179"/>
            <a:chExt cx="4648593" cy="2084212"/>
          </a:xfrm>
        </p:grpSpPr>
        <p:sp>
          <p:nvSpPr>
            <p:cNvPr id="92" name="Freeform 91"/>
            <p:cNvSpPr/>
            <p:nvPr/>
          </p:nvSpPr>
          <p:spPr>
            <a:xfrm>
              <a:off x="566893" y="4006179"/>
              <a:ext cx="4521056" cy="2084212"/>
            </a:xfrm>
            <a:custGeom>
              <a:avLst/>
              <a:gdLst>
                <a:gd name="connsiteX0" fmla="*/ 0 w 4521056"/>
                <a:gd name="connsiteY0" fmla="*/ 52427 h 2084212"/>
                <a:gd name="connsiteX1" fmla="*/ 1412238 w 4521056"/>
                <a:gd name="connsiteY1" fmla="*/ 109291 h 2084212"/>
                <a:gd name="connsiteX2" fmla="*/ 1668147 w 4521056"/>
                <a:gd name="connsiteY2" fmla="*/ 1028587 h 2084212"/>
                <a:gd name="connsiteX3" fmla="*/ 2208399 w 4521056"/>
                <a:gd name="connsiteY3" fmla="*/ 1976316 h 2084212"/>
                <a:gd name="connsiteX4" fmla="*/ 2995081 w 4521056"/>
                <a:gd name="connsiteY4" fmla="*/ 1909975 h 2084212"/>
                <a:gd name="connsiteX5" fmla="*/ 3478464 w 4521056"/>
                <a:gd name="connsiteY5" fmla="*/ 611587 h 2084212"/>
                <a:gd name="connsiteX6" fmla="*/ 4521056 w 4521056"/>
                <a:gd name="connsiteY6" fmla="*/ 317791 h 2084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21056" h="2084212">
                  <a:moveTo>
                    <a:pt x="0" y="52427"/>
                  </a:moveTo>
                  <a:cubicBezTo>
                    <a:pt x="567107" y="-488"/>
                    <a:pt x="1134214" y="-53402"/>
                    <a:pt x="1412238" y="109291"/>
                  </a:cubicBezTo>
                  <a:cubicBezTo>
                    <a:pt x="1690262" y="271984"/>
                    <a:pt x="1535454" y="717416"/>
                    <a:pt x="1668147" y="1028587"/>
                  </a:cubicBezTo>
                  <a:cubicBezTo>
                    <a:pt x="1800841" y="1339758"/>
                    <a:pt x="1987243" y="1829418"/>
                    <a:pt x="2208399" y="1976316"/>
                  </a:cubicBezTo>
                  <a:cubicBezTo>
                    <a:pt x="2429555" y="2123214"/>
                    <a:pt x="2783404" y="2137430"/>
                    <a:pt x="2995081" y="1909975"/>
                  </a:cubicBezTo>
                  <a:cubicBezTo>
                    <a:pt x="3206758" y="1682520"/>
                    <a:pt x="3224135" y="876951"/>
                    <a:pt x="3478464" y="611587"/>
                  </a:cubicBezTo>
                  <a:cubicBezTo>
                    <a:pt x="3732793" y="346223"/>
                    <a:pt x="4521056" y="317791"/>
                    <a:pt x="4521056" y="317791"/>
                  </a:cubicBezTo>
                </a:path>
              </a:pathLst>
            </a:custGeom>
            <a:ln w="57150" cmpd="sng">
              <a:solidFill>
                <a:srgbClr val="0000FF"/>
              </a:solidFill>
              <a:headEnd type="none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39356" y="4059068"/>
              <a:ext cx="15446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Arial"/>
                  <a:cs typeface="Arial"/>
                </a:rPr>
                <a:t>Fall-thru path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36033" y="3289896"/>
            <a:ext cx="4751916" cy="768723"/>
            <a:chOff x="336033" y="3420614"/>
            <a:chExt cx="4751916" cy="768723"/>
          </a:xfrm>
        </p:grpSpPr>
        <p:sp>
          <p:nvSpPr>
            <p:cNvPr id="94" name="Freeform 93"/>
            <p:cNvSpPr/>
            <p:nvPr/>
          </p:nvSpPr>
          <p:spPr>
            <a:xfrm>
              <a:off x="585850" y="3763539"/>
              <a:ext cx="4502099" cy="425798"/>
            </a:xfrm>
            <a:custGeom>
              <a:avLst/>
              <a:gdLst>
                <a:gd name="connsiteX0" fmla="*/ 0 w 4502099"/>
                <a:gd name="connsiteY0" fmla="*/ 77091 h 425798"/>
                <a:gd name="connsiteX1" fmla="*/ 3232033 w 4502099"/>
                <a:gd name="connsiteY1" fmla="*/ 20228 h 425798"/>
                <a:gd name="connsiteX2" fmla="*/ 3971325 w 4502099"/>
                <a:gd name="connsiteY2" fmla="*/ 380364 h 425798"/>
                <a:gd name="connsiteX3" fmla="*/ 4502099 w 4502099"/>
                <a:gd name="connsiteY3" fmla="*/ 408796 h 42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02099" h="425798">
                  <a:moveTo>
                    <a:pt x="0" y="77091"/>
                  </a:moveTo>
                  <a:cubicBezTo>
                    <a:pt x="1285072" y="23386"/>
                    <a:pt x="2570145" y="-30318"/>
                    <a:pt x="3232033" y="20228"/>
                  </a:cubicBezTo>
                  <a:cubicBezTo>
                    <a:pt x="3893921" y="70774"/>
                    <a:pt x="3759647" y="315603"/>
                    <a:pt x="3971325" y="380364"/>
                  </a:cubicBezTo>
                  <a:cubicBezTo>
                    <a:pt x="4183003" y="445125"/>
                    <a:pt x="4342551" y="426960"/>
                    <a:pt x="4502099" y="408796"/>
                  </a:cubicBezTo>
                </a:path>
              </a:pathLst>
            </a:custGeom>
            <a:ln w="57150" cmpd="sng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36033" y="3420614"/>
              <a:ext cx="1685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Arial"/>
                  <a:cs typeface="Arial"/>
                </a:rPr>
                <a:t>Pass-thru path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5887477" y="3491222"/>
            <a:ext cx="2269752" cy="2269585"/>
            <a:chOff x="5887477" y="3621940"/>
            <a:chExt cx="2269752" cy="2269585"/>
          </a:xfrm>
          <a:effectLst/>
        </p:grpSpPr>
        <p:grpSp>
          <p:nvGrpSpPr>
            <p:cNvPr id="186" name="Group 185"/>
            <p:cNvGrpSpPr/>
            <p:nvPr/>
          </p:nvGrpSpPr>
          <p:grpSpPr>
            <a:xfrm>
              <a:off x="5887477" y="3621940"/>
              <a:ext cx="2269752" cy="2269585"/>
              <a:chOff x="5887477" y="3621940"/>
              <a:chExt cx="2269752" cy="2269585"/>
            </a:xfrm>
          </p:grpSpPr>
          <p:sp>
            <p:nvSpPr>
              <p:cNvPr id="96" name="직사각형 3"/>
              <p:cNvSpPr/>
              <p:nvPr/>
            </p:nvSpPr>
            <p:spPr>
              <a:xfrm>
                <a:off x="6454915" y="3621940"/>
                <a:ext cx="567438" cy="56739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74094" tIns="37047" rIns="74094" bIns="37047"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7" name="직사각형 6"/>
              <p:cNvSpPr/>
              <p:nvPr/>
            </p:nvSpPr>
            <p:spPr>
              <a:xfrm>
                <a:off x="5887477" y="3621940"/>
                <a:ext cx="567438" cy="56739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74094" tIns="37047" rIns="74094" bIns="37047"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8" name="직사각형 7"/>
              <p:cNvSpPr/>
              <p:nvPr/>
            </p:nvSpPr>
            <p:spPr>
              <a:xfrm>
                <a:off x="7022353" y="3621940"/>
                <a:ext cx="567438" cy="56739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74094" tIns="37047" rIns="74094" bIns="37047"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9" name="직사각형 8"/>
              <p:cNvSpPr/>
              <p:nvPr/>
            </p:nvSpPr>
            <p:spPr>
              <a:xfrm>
                <a:off x="7589791" y="3621940"/>
                <a:ext cx="567438" cy="56739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74094" tIns="37047" rIns="74094" bIns="37047"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0" name="직사각형 9"/>
              <p:cNvSpPr/>
              <p:nvPr/>
            </p:nvSpPr>
            <p:spPr>
              <a:xfrm>
                <a:off x="6454915" y="4189335"/>
                <a:ext cx="567438" cy="56739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74094" tIns="37047" rIns="74094" bIns="37047"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1" name="직사각형 10"/>
              <p:cNvSpPr/>
              <p:nvPr/>
            </p:nvSpPr>
            <p:spPr>
              <a:xfrm>
                <a:off x="5887477" y="4189335"/>
                <a:ext cx="567438" cy="56739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74094" tIns="37047" rIns="74094" bIns="37047"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2" name="직사각형 11"/>
              <p:cNvSpPr/>
              <p:nvPr/>
            </p:nvSpPr>
            <p:spPr>
              <a:xfrm>
                <a:off x="7022353" y="4189335"/>
                <a:ext cx="567438" cy="56739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74094" tIns="37047" rIns="74094" bIns="37047"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3" name="직사각형 12"/>
              <p:cNvSpPr/>
              <p:nvPr/>
            </p:nvSpPr>
            <p:spPr>
              <a:xfrm>
                <a:off x="7589791" y="4189335"/>
                <a:ext cx="567438" cy="56739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74094" tIns="37047" rIns="74094" bIns="37047"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4" name="직사각형 13"/>
              <p:cNvSpPr/>
              <p:nvPr/>
            </p:nvSpPr>
            <p:spPr>
              <a:xfrm>
                <a:off x="6454915" y="4756732"/>
                <a:ext cx="567438" cy="56739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74094" tIns="37047" rIns="74094" bIns="37047"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5" name="직사각형 14"/>
              <p:cNvSpPr/>
              <p:nvPr/>
            </p:nvSpPr>
            <p:spPr>
              <a:xfrm>
                <a:off x="5887477" y="4756732"/>
                <a:ext cx="567438" cy="56739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74094" tIns="37047" rIns="74094" bIns="37047"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6" name="직사각형 15"/>
              <p:cNvSpPr/>
              <p:nvPr/>
            </p:nvSpPr>
            <p:spPr>
              <a:xfrm>
                <a:off x="7022353" y="4756732"/>
                <a:ext cx="567438" cy="56739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74094" tIns="37047" rIns="74094" bIns="37047"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7" name="직사각형 16"/>
              <p:cNvSpPr/>
              <p:nvPr/>
            </p:nvSpPr>
            <p:spPr>
              <a:xfrm>
                <a:off x="7589791" y="4756732"/>
                <a:ext cx="567438" cy="56739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74094" tIns="37047" rIns="74094" bIns="37047"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8" name="직사각형 17"/>
              <p:cNvSpPr/>
              <p:nvPr/>
            </p:nvSpPr>
            <p:spPr>
              <a:xfrm>
                <a:off x="6454915" y="5324128"/>
                <a:ext cx="567438" cy="56739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74094" tIns="37047" rIns="74094" bIns="37047"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9" name="직사각형 18"/>
              <p:cNvSpPr/>
              <p:nvPr/>
            </p:nvSpPr>
            <p:spPr>
              <a:xfrm>
                <a:off x="5887477" y="5324128"/>
                <a:ext cx="567438" cy="56739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74094" tIns="37047" rIns="74094" bIns="37047"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0" name="직사각형 19"/>
              <p:cNvSpPr/>
              <p:nvPr/>
            </p:nvSpPr>
            <p:spPr>
              <a:xfrm>
                <a:off x="7022353" y="5324128"/>
                <a:ext cx="567438" cy="56739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74094" tIns="37047" rIns="74094" bIns="37047"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1" name="직사각형 20"/>
              <p:cNvSpPr/>
              <p:nvPr/>
            </p:nvSpPr>
            <p:spPr>
              <a:xfrm>
                <a:off x="7589791" y="5324128"/>
                <a:ext cx="567438" cy="56739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74094" tIns="37047" rIns="74094" bIns="37047"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2" name="직사각형 4"/>
              <p:cNvSpPr/>
              <p:nvPr/>
            </p:nvSpPr>
            <p:spPr>
              <a:xfrm>
                <a:off x="6454918" y="3938080"/>
                <a:ext cx="251273" cy="251254"/>
              </a:xfrm>
              <a:prstGeom prst="rect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74094" tIns="37047" rIns="74094" bIns="37047"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3" name="직사각형 21"/>
              <p:cNvSpPr/>
              <p:nvPr/>
            </p:nvSpPr>
            <p:spPr>
              <a:xfrm>
                <a:off x="6203645" y="3938080"/>
                <a:ext cx="251273" cy="251254"/>
              </a:xfrm>
              <a:prstGeom prst="rect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74094" tIns="37047" rIns="74094" bIns="37047"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4" name="직사각형 22"/>
              <p:cNvSpPr/>
              <p:nvPr/>
            </p:nvSpPr>
            <p:spPr>
              <a:xfrm>
                <a:off x="6203645" y="4189336"/>
                <a:ext cx="251273" cy="251254"/>
              </a:xfrm>
              <a:prstGeom prst="rect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74094" tIns="37047" rIns="74094" bIns="37047"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5" name="직사각형 23"/>
              <p:cNvSpPr/>
              <p:nvPr/>
            </p:nvSpPr>
            <p:spPr>
              <a:xfrm>
                <a:off x="6454918" y="4189336"/>
                <a:ext cx="251273" cy="251254"/>
              </a:xfrm>
              <a:prstGeom prst="rect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74094" tIns="37047" rIns="74094" bIns="37047"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6" name="직사각형 24"/>
              <p:cNvSpPr/>
              <p:nvPr/>
            </p:nvSpPr>
            <p:spPr>
              <a:xfrm>
                <a:off x="7589794" y="3938080"/>
                <a:ext cx="251273" cy="251254"/>
              </a:xfrm>
              <a:prstGeom prst="rect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74094" tIns="37047" rIns="74094" bIns="37047"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7" name="직사각형 25"/>
              <p:cNvSpPr/>
              <p:nvPr/>
            </p:nvSpPr>
            <p:spPr>
              <a:xfrm>
                <a:off x="7338521" y="3938080"/>
                <a:ext cx="251273" cy="251254"/>
              </a:xfrm>
              <a:prstGeom prst="rect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74094" tIns="37047" rIns="74094" bIns="37047"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8" name="직사각형 26"/>
              <p:cNvSpPr/>
              <p:nvPr/>
            </p:nvSpPr>
            <p:spPr>
              <a:xfrm>
                <a:off x="7338521" y="4189336"/>
                <a:ext cx="251273" cy="251254"/>
              </a:xfrm>
              <a:prstGeom prst="rect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74094" tIns="37047" rIns="74094" bIns="37047"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9" name="직사각형 27"/>
              <p:cNvSpPr/>
              <p:nvPr/>
            </p:nvSpPr>
            <p:spPr>
              <a:xfrm>
                <a:off x="7589794" y="4189336"/>
                <a:ext cx="251273" cy="251254"/>
              </a:xfrm>
              <a:prstGeom prst="rect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74094" tIns="37047" rIns="74094" bIns="37047"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0" name="직사각형 28"/>
              <p:cNvSpPr/>
              <p:nvPr/>
            </p:nvSpPr>
            <p:spPr>
              <a:xfrm>
                <a:off x="7589794" y="5072874"/>
                <a:ext cx="251273" cy="251254"/>
              </a:xfrm>
              <a:prstGeom prst="rect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74094" tIns="37047" rIns="74094" bIns="37047"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1" name="직사각형 29"/>
              <p:cNvSpPr/>
              <p:nvPr/>
            </p:nvSpPr>
            <p:spPr>
              <a:xfrm>
                <a:off x="7338521" y="5072874"/>
                <a:ext cx="251273" cy="251254"/>
              </a:xfrm>
              <a:prstGeom prst="rect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74094" tIns="37047" rIns="74094" bIns="37047"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2" name="직사각형 30"/>
              <p:cNvSpPr/>
              <p:nvPr/>
            </p:nvSpPr>
            <p:spPr>
              <a:xfrm>
                <a:off x="7338523" y="5324128"/>
                <a:ext cx="251272" cy="251253"/>
              </a:xfrm>
              <a:prstGeom prst="rect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74094" tIns="37047" rIns="74094" bIns="37047"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3" name="직사각형 31"/>
              <p:cNvSpPr/>
              <p:nvPr/>
            </p:nvSpPr>
            <p:spPr>
              <a:xfrm>
                <a:off x="7589793" y="5324128"/>
                <a:ext cx="251273" cy="251254"/>
              </a:xfrm>
              <a:prstGeom prst="rect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74094" tIns="37047" rIns="74094" bIns="37047"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4" name="직사각형 32"/>
              <p:cNvSpPr/>
              <p:nvPr/>
            </p:nvSpPr>
            <p:spPr>
              <a:xfrm>
                <a:off x="6454918" y="5072874"/>
                <a:ext cx="251273" cy="251254"/>
              </a:xfrm>
              <a:prstGeom prst="rect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74094" tIns="37047" rIns="74094" bIns="37047"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5" name="직사각형 33"/>
              <p:cNvSpPr/>
              <p:nvPr/>
            </p:nvSpPr>
            <p:spPr>
              <a:xfrm>
                <a:off x="6203645" y="5072874"/>
                <a:ext cx="251273" cy="251254"/>
              </a:xfrm>
              <a:prstGeom prst="rect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74094" tIns="37047" rIns="74094" bIns="37047"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6" name="직사각형 34"/>
              <p:cNvSpPr/>
              <p:nvPr/>
            </p:nvSpPr>
            <p:spPr>
              <a:xfrm>
                <a:off x="6203645" y="5324129"/>
                <a:ext cx="251273" cy="251254"/>
              </a:xfrm>
              <a:prstGeom prst="rect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74094" tIns="37047" rIns="74094" bIns="37047"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7" name="직사각형 35"/>
              <p:cNvSpPr/>
              <p:nvPr/>
            </p:nvSpPr>
            <p:spPr>
              <a:xfrm>
                <a:off x="6454918" y="5324129"/>
                <a:ext cx="251273" cy="251254"/>
              </a:xfrm>
              <a:prstGeom prst="rect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74094" tIns="37047" rIns="74094" bIns="37047"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8" name="직사각형 36"/>
              <p:cNvSpPr/>
              <p:nvPr/>
            </p:nvSpPr>
            <p:spPr>
              <a:xfrm>
                <a:off x="6341429" y="4189334"/>
                <a:ext cx="226975" cy="113480"/>
              </a:xfrm>
              <a:prstGeom prst="rect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74094" tIns="37047" rIns="74094" bIns="37047"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9" name="직사각형 37"/>
              <p:cNvSpPr/>
              <p:nvPr/>
            </p:nvSpPr>
            <p:spPr>
              <a:xfrm>
                <a:off x="6341429" y="4075855"/>
                <a:ext cx="226975" cy="113480"/>
              </a:xfrm>
              <a:prstGeom prst="rect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74094" tIns="37047" rIns="74094" bIns="37047"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0" name="직사각형 38"/>
              <p:cNvSpPr/>
              <p:nvPr/>
            </p:nvSpPr>
            <p:spPr>
              <a:xfrm>
                <a:off x="6341429" y="5324127"/>
                <a:ext cx="226975" cy="113480"/>
              </a:xfrm>
              <a:prstGeom prst="rect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74094" tIns="37047" rIns="74094" bIns="37047"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1" name="직사각형 39"/>
              <p:cNvSpPr/>
              <p:nvPr/>
            </p:nvSpPr>
            <p:spPr>
              <a:xfrm>
                <a:off x="6341429" y="5210647"/>
                <a:ext cx="226975" cy="113480"/>
              </a:xfrm>
              <a:prstGeom prst="rect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74094" tIns="37047" rIns="74094" bIns="37047"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2" name="직사각형 40"/>
              <p:cNvSpPr/>
              <p:nvPr/>
            </p:nvSpPr>
            <p:spPr>
              <a:xfrm>
                <a:off x="7476303" y="5324127"/>
                <a:ext cx="226975" cy="113480"/>
              </a:xfrm>
              <a:prstGeom prst="rect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74094" tIns="37047" rIns="74094" bIns="37047"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3" name="직사각형 41"/>
              <p:cNvSpPr/>
              <p:nvPr/>
            </p:nvSpPr>
            <p:spPr>
              <a:xfrm>
                <a:off x="7476303" y="5210647"/>
                <a:ext cx="226975" cy="113480"/>
              </a:xfrm>
              <a:prstGeom prst="rect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74094" tIns="37047" rIns="74094" bIns="37047"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4" name="직사각형 42"/>
              <p:cNvSpPr/>
              <p:nvPr/>
            </p:nvSpPr>
            <p:spPr>
              <a:xfrm>
                <a:off x="7476303" y="4189334"/>
                <a:ext cx="226975" cy="113480"/>
              </a:xfrm>
              <a:prstGeom prst="rect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74094" tIns="37047" rIns="74094" bIns="37047"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5" name="직사각형 43"/>
              <p:cNvSpPr/>
              <p:nvPr/>
            </p:nvSpPr>
            <p:spPr>
              <a:xfrm>
                <a:off x="7476303" y="4075855"/>
                <a:ext cx="226975" cy="113480"/>
              </a:xfrm>
              <a:prstGeom prst="rect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74094" tIns="37047" rIns="74094" bIns="37047"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154" name="직선 연결선 108"/>
            <p:cNvCxnSpPr/>
            <p:nvPr/>
          </p:nvCxnSpPr>
          <p:spPr>
            <a:xfrm>
              <a:off x="6706191" y="4189334"/>
              <a:ext cx="632332" cy="0"/>
            </a:xfrm>
            <a:prstGeom prst="line">
              <a:avLst/>
            </a:prstGeom>
            <a:ln w="50800" cap="rnd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직선 연결선 108"/>
            <p:cNvCxnSpPr/>
            <p:nvPr/>
          </p:nvCxnSpPr>
          <p:spPr>
            <a:xfrm>
              <a:off x="6706191" y="5324129"/>
              <a:ext cx="632332" cy="0"/>
            </a:xfrm>
            <a:prstGeom prst="line">
              <a:avLst/>
            </a:prstGeom>
            <a:ln w="50800" cap="rnd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직선 연결선 108"/>
            <p:cNvCxnSpPr/>
            <p:nvPr/>
          </p:nvCxnSpPr>
          <p:spPr>
            <a:xfrm rot="5400000">
              <a:off x="6152002" y="4755507"/>
              <a:ext cx="632332" cy="0"/>
            </a:xfrm>
            <a:prstGeom prst="line">
              <a:avLst/>
            </a:prstGeom>
            <a:ln w="50800" cap="rnd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직선 연결선 108"/>
            <p:cNvCxnSpPr/>
            <p:nvPr/>
          </p:nvCxnSpPr>
          <p:spPr>
            <a:xfrm rot="5400000">
              <a:off x="7273625" y="4734143"/>
              <a:ext cx="632332" cy="0"/>
            </a:xfrm>
            <a:prstGeom prst="line">
              <a:avLst/>
            </a:prstGeom>
            <a:ln w="50800" cap="rnd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Group 183"/>
          <p:cNvGrpSpPr/>
          <p:nvPr/>
        </p:nvGrpSpPr>
        <p:grpSpPr>
          <a:xfrm>
            <a:off x="7466359" y="2650151"/>
            <a:ext cx="1066762" cy="1053174"/>
            <a:chOff x="7466359" y="2780869"/>
            <a:chExt cx="1066762" cy="1053174"/>
          </a:xfrm>
        </p:grpSpPr>
        <p:sp>
          <p:nvSpPr>
            <p:cNvPr id="138" name="TextBox 137"/>
            <p:cNvSpPr txBox="1"/>
            <p:nvPr/>
          </p:nvSpPr>
          <p:spPr>
            <a:xfrm>
              <a:off x="7466359" y="2780869"/>
              <a:ext cx="1066762" cy="567260"/>
            </a:xfrm>
            <a:prstGeom prst="rect">
              <a:avLst/>
            </a:prstGeom>
            <a:noFill/>
          </p:spPr>
          <p:txBody>
            <a:bodyPr wrap="square" lIns="74094" tIns="37047" rIns="74094" bIns="37047" rtlCol="0">
              <a:spAutoFit/>
            </a:bodyPr>
            <a:lstStyle/>
            <a:p>
              <a:pPr algn="ctr"/>
              <a:r>
                <a:rPr lang="en-US" altLang="ko-KR" sz="1600" dirty="0">
                  <a:latin typeface="Tahoma" pitchFamily="34" charset="0"/>
                  <a:cs typeface="Tahoma" pitchFamily="34" charset="0"/>
                </a:rPr>
                <a:t>DRAM </a:t>
              </a:r>
              <a:r>
                <a:rPr lang="en-US" altLang="ko-KR" sz="1600" dirty="0" smtClean="0">
                  <a:latin typeface="Tahoma" pitchFamily="34" charset="0"/>
                  <a:cs typeface="Tahoma" pitchFamily="34" charset="0"/>
                </a:rPr>
                <a:t/>
              </a:r>
              <a:br>
                <a:rPr lang="en-US" altLang="ko-KR" sz="1600" dirty="0" smtClean="0">
                  <a:latin typeface="Tahoma" pitchFamily="34" charset="0"/>
                  <a:cs typeface="Tahoma" pitchFamily="34" charset="0"/>
                </a:rPr>
              </a:br>
              <a:r>
                <a:rPr lang="en-US" altLang="ko-KR" sz="1600" dirty="0" smtClean="0">
                  <a:latin typeface="Tahoma" pitchFamily="34" charset="0"/>
                  <a:cs typeface="Tahoma" pitchFamily="34" charset="0"/>
                </a:rPr>
                <a:t>(</a:t>
              </a:r>
              <a:r>
                <a:rPr lang="en-US" altLang="ko-KR" sz="1600" dirty="0">
                  <a:latin typeface="Tahoma" pitchFamily="34" charset="0"/>
                  <a:cs typeface="Tahoma" pitchFamily="34" charset="0"/>
                </a:rPr>
                <a:t>stacked)</a:t>
              </a:r>
              <a:endParaRPr lang="ko-KR" altLang="en-US" sz="1600" dirty="0">
                <a:latin typeface="Tahoma" pitchFamily="34" charset="0"/>
                <a:cs typeface="Tahoma" pitchFamily="34" charset="0"/>
              </a:endParaRPr>
            </a:p>
          </p:txBody>
        </p:sp>
        <p:cxnSp>
          <p:nvCxnSpPr>
            <p:cNvPr id="162" name="Straight Connector 161"/>
            <p:cNvCxnSpPr>
              <a:stCxn id="138" idx="2"/>
            </p:cNvCxnSpPr>
            <p:nvPr/>
          </p:nvCxnSpPr>
          <p:spPr>
            <a:xfrm flipH="1">
              <a:off x="7841067" y="3348129"/>
              <a:ext cx="158673" cy="485914"/>
            </a:xfrm>
            <a:prstGeom prst="line">
              <a:avLst/>
            </a:prstGeom>
            <a:ln w="19050" cmpd="sng">
              <a:prstDash val="dash"/>
              <a:headEnd type="none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3" name="Group 182"/>
          <p:cNvGrpSpPr/>
          <p:nvPr/>
        </p:nvGrpSpPr>
        <p:grpSpPr>
          <a:xfrm>
            <a:off x="6341429" y="2650151"/>
            <a:ext cx="1137980" cy="1182136"/>
            <a:chOff x="6341429" y="2780869"/>
            <a:chExt cx="1137980" cy="1182136"/>
          </a:xfrm>
        </p:grpSpPr>
        <p:sp>
          <p:nvSpPr>
            <p:cNvPr id="141" name="TextBox 140"/>
            <p:cNvSpPr txBox="1"/>
            <p:nvPr/>
          </p:nvSpPr>
          <p:spPr>
            <a:xfrm>
              <a:off x="6341429" y="2780869"/>
              <a:ext cx="1137980" cy="567260"/>
            </a:xfrm>
            <a:prstGeom prst="rect">
              <a:avLst/>
            </a:prstGeom>
            <a:noFill/>
          </p:spPr>
          <p:txBody>
            <a:bodyPr wrap="square" lIns="74094" tIns="37047" rIns="74094" bIns="37047" rtlCol="0">
              <a:spAutoFit/>
            </a:bodyPr>
            <a:lstStyle/>
            <a:p>
              <a:pPr algn="ctr"/>
              <a:r>
                <a:rPr lang="en-US" altLang="ko-KR" sz="1600" dirty="0">
                  <a:latin typeface="Tahoma" pitchFamily="34" charset="0"/>
                  <a:cs typeface="Tahoma" pitchFamily="34" charset="0"/>
                </a:rPr>
                <a:t>Memory </a:t>
              </a:r>
              <a:r>
                <a:rPr lang="en-US" altLang="ko-KR" sz="1600" dirty="0" smtClean="0">
                  <a:latin typeface="Tahoma" pitchFamily="34" charset="0"/>
                  <a:cs typeface="Tahoma" pitchFamily="34" charset="0"/>
                </a:rPr>
                <a:t/>
              </a:r>
              <a:br>
                <a:rPr lang="en-US" altLang="ko-KR" sz="1600" dirty="0" smtClean="0">
                  <a:latin typeface="Tahoma" pitchFamily="34" charset="0"/>
                  <a:cs typeface="Tahoma" pitchFamily="34" charset="0"/>
                </a:rPr>
              </a:br>
              <a:r>
                <a:rPr lang="en-US" altLang="ko-KR" sz="1600" dirty="0" smtClean="0">
                  <a:latin typeface="Tahoma" pitchFamily="34" charset="0"/>
                  <a:cs typeface="Tahoma" pitchFamily="34" charset="0"/>
                </a:rPr>
                <a:t>Controller</a:t>
              </a:r>
              <a:endParaRPr lang="ko-KR" altLang="en-US" sz="1600" dirty="0">
                <a:latin typeface="Tahoma" pitchFamily="34" charset="0"/>
                <a:cs typeface="Tahoma" pitchFamily="34" charset="0"/>
              </a:endParaRPr>
            </a:p>
          </p:txBody>
        </p:sp>
        <p:cxnSp>
          <p:nvCxnSpPr>
            <p:cNvPr id="165" name="Straight Connector 164"/>
            <p:cNvCxnSpPr/>
            <p:nvPr/>
          </p:nvCxnSpPr>
          <p:spPr>
            <a:xfrm>
              <a:off x="7081625" y="3364939"/>
              <a:ext cx="256898" cy="598066"/>
            </a:xfrm>
            <a:prstGeom prst="line">
              <a:avLst/>
            </a:prstGeom>
            <a:ln w="19050" cmpd="sng">
              <a:prstDash val="dash"/>
              <a:headEnd type="none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2" name="Group 181"/>
          <p:cNvGrpSpPr/>
          <p:nvPr/>
        </p:nvGrpSpPr>
        <p:grpSpPr>
          <a:xfrm>
            <a:off x="5366816" y="2896372"/>
            <a:ext cx="1569338" cy="1076983"/>
            <a:chOff x="5366816" y="3027090"/>
            <a:chExt cx="1569338" cy="1076983"/>
          </a:xfrm>
        </p:grpSpPr>
        <p:sp>
          <p:nvSpPr>
            <p:cNvPr id="145" name="TextBox 144"/>
            <p:cNvSpPr txBox="1"/>
            <p:nvPr/>
          </p:nvSpPr>
          <p:spPr>
            <a:xfrm>
              <a:off x="5366816" y="3027090"/>
              <a:ext cx="922087" cy="321039"/>
            </a:xfrm>
            <a:prstGeom prst="rect">
              <a:avLst/>
            </a:prstGeom>
            <a:noFill/>
          </p:spPr>
          <p:txBody>
            <a:bodyPr wrap="square" lIns="74094" tIns="37047" rIns="74094" bIns="37047" rtlCol="0">
              <a:spAutoFit/>
            </a:bodyPr>
            <a:lstStyle/>
            <a:p>
              <a:pPr algn="ctr"/>
              <a:r>
                <a:rPr lang="en-US" altLang="ko-KR" sz="1600" dirty="0">
                  <a:latin typeface="Tahoma" pitchFamily="34" charset="0"/>
                  <a:cs typeface="Tahoma" pitchFamily="34" charset="0"/>
                </a:rPr>
                <a:t>Channel</a:t>
              </a:r>
              <a:endParaRPr lang="ko-KR" altLang="en-US" sz="1600" dirty="0">
                <a:latin typeface="Tahoma" pitchFamily="34" charset="0"/>
                <a:cs typeface="Tahoma" pitchFamily="34" charset="0"/>
              </a:endParaRPr>
            </a:p>
          </p:txBody>
        </p:sp>
        <p:cxnSp>
          <p:nvCxnSpPr>
            <p:cNvPr id="168" name="Straight Connector 167"/>
            <p:cNvCxnSpPr/>
            <p:nvPr/>
          </p:nvCxnSpPr>
          <p:spPr>
            <a:xfrm>
              <a:off x="6203645" y="3364939"/>
              <a:ext cx="732509" cy="739134"/>
            </a:xfrm>
            <a:prstGeom prst="line">
              <a:avLst/>
            </a:prstGeom>
            <a:ln w="19050" cmpd="sng">
              <a:prstDash val="dash"/>
              <a:headEnd type="none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5" name="Group 184"/>
          <p:cNvGrpSpPr/>
          <p:nvPr/>
        </p:nvGrpSpPr>
        <p:grpSpPr>
          <a:xfrm>
            <a:off x="7703278" y="3466847"/>
            <a:ext cx="1548493" cy="497682"/>
            <a:chOff x="7703278" y="3504195"/>
            <a:chExt cx="1548493" cy="497682"/>
          </a:xfrm>
        </p:grpSpPr>
        <p:sp>
          <p:nvSpPr>
            <p:cNvPr id="143" name="TextBox 142"/>
            <p:cNvSpPr txBox="1"/>
            <p:nvPr/>
          </p:nvSpPr>
          <p:spPr>
            <a:xfrm>
              <a:off x="8157229" y="3504195"/>
              <a:ext cx="1094542" cy="321039"/>
            </a:xfrm>
            <a:prstGeom prst="rect">
              <a:avLst/>
            </a:prstGeom>
            <a:noFill/>
          </p:spPr>
          <p:txBody>
            <a:bodyPr wrap="square" lIns="74094" tIns="37047" rIns="74094" bIns="37047" rtlCol="0">
              <a:spAutoFit/>
            </a:bodyPr>
            <a:lstStyle/>
            <a:p>
              <a:pPr algn="ctr"/>
              <a:r>
                <a:rPr lang="en-US" altLang="ko-KR" sz="1600" dirty="0">
                  <a:latin typeface="Tahoma" pitchFamily="34" charset="0"/>
                  <a:cs typeface="Tahoma" pitchFamily="34" charset="0"/>
                </a:rPr>
                <a:t>I/O port</a:t>
              </a:r>
              <a:endParaRPr lang="ko-KR" altLang="en-US" sz="1600" dirty="0">
                <a:latin typeface="Tahoma" pitchFamily="34" charset="0"/>
                <a:cs typeface="Tahoma" pitchFamily="34" charset="0"/>
              </a:endParaRPr>
            </a:p>
          </p:txBody>
        </p:sp>
        <p:cxnSp>
          <p:nvCxnSpPr>
            <p:cNvPr id="179" name="Straight Connector 178"/>
            <p:cNvCxnSpPr>
              <a:endCxn id="135" idx="3"/>
            </p:cNvCxnSpPr>
            <p:nvPr/>
          </p:nvCxnSpPr>
          <p:spPr>
            <a:xfrm flipH="1">
              <a:off x="7703278" y="3838340"/>
              <a:ext cx="693093" cy="163537"/>
            </a:xfrm>
            <a:prstGeom prst="line">
              <a:avLst/>
            </a:prstGeom>
            <a:ln w="19050" cmpd="sng">
              <a:prstDash val="dash"/>
              <a:headEnd type="none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48" name="Curved Connector 147"/>
          <p:cNvCxnSpPr/>
          <p:nvPr/>
        </p:nvCxnSpPr>
        <p:spPr>
          <a:xfrm flipV="1">
            <a:off x="5719771" y="5248850"/>
            <a:ext cx="729391" cy="682176"/>
          </a:xfrm>
          <a:prstGeom prst="curvedConnector3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urved Connector 148"/>
          <p:cNvCxnSpPr/>
          <p:nvPr/>
        </p:nvCxnSpPr>
        <p:spPr>
          <a:xfrm>
            <a:off x="6464282" y="5136021"/>
            <a:ext cx="617343" cy="795006"/>
          </a:xfrm>
          <a:prstGeom prst="curvedConnector3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7057745" y="5731068"/>
            <a:ext cx="941995" cy="305650"/>
          </a:xfrm>
          <a:prstGeom prst="rect">
            <a:avLst/>
          </a:prstGeom>
          <a:noFill/>
        </p:spPr>
        <p:txBody>
          <a:bodyPr wrap="none" lIns="74094" tIns="37047" rIns="74094" bIns="37047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Pass-thru</a:t>
            </a:r>
            <a:endParaRPr lang="ko-KR" altLang="en-US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438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Leveraging Adaptive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826" y="1074286"/>
            <a:ext cx="8229600" cy="5184576"/>
          </a:xfrm>
        </p:spPr>
        <p:txBody>
          <a:bodyPr/>
          <a:lstStyle/>
          <a:p>
            <a:r>
              <a:rPr lang="en-US" dirty="0" smtClean="0"/>
              <a:t>Memory network provides non-minimal paths.</a:t>
            </a:r>
          </a:p>
          <a:p>
            <a:r>
              <a:rPr lang="en-US" dirty="0" smtClean="0"/>
              <a:t>Hotspot can occur among HMCs.</a:t>
            </a:r>
          </a:p>
          <a:p>
            <a:pPr lvl="1"/>
            <a:r>
              <a:rPr lang="en-US" dirty="0" smtClean="0"/>
              <a:t>Adaptive routing can improve throughput.</a:t>
            </a:r>
          </a:p>
          <a:p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5577810" y="3702161"/>
            <a:ext cx="149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Minimal path</a:t>
            </a:r>
          </a:p>
        </p:txBody>
      </p:sp>
      <p:sp>
        <p:nvSpPr>
          <p:cNvPr id="87" name="Cube 86"/>
          <p:cNvSpPr/>
          <p:nvPr/>
        </p:nvSpPr>
        <p:spPr>
          <a:xfrm>
            <a:off x="2465580" y="2881556"/>
            <a:ext cx="768340" cy="76834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H0</a:t>
            </a:r>
          </a:p>
        </p:txBody>
      </p:sp>
      <p:sp>
        <p:nvSpPr>
          <p:cNvPr id="88" name="Cube 87"/>
          <p:cNvSpPr/>
          <p:nvPr/>
        </p:nvSpPr>
        <p:spPr>
          <a:xfrm>
            <a:off x="4049173" y="2881556"/>
            <a:ext cx="768340" cy="76834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H1</a:t>
            </a:r>
          </a:p>
        </p:txBody>
      </p:sp>
      <p:sp>
        <p:nvSpPr>
          <p:cNvPr id="89" name="Cube 88"/>
          <p:cNvSpPr/>
          <p:nvPr/>
        </p:nvSpPr>
        <p:spPr>
          <a:xfrm>
            <a:off x="2465580" y="4389208"/>
            <a:ext cx="768340" cy="76834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H2</a:t>
            </a:r>
          </a:p>
        </p:txBody>
      </p:sp>
      <p:sp>
        <p:nvSpPr>
          <p:cNvPr id="90" name="Cube 89"/>
          <p:cNvSpPr/>
          <p:nvPr/>
        </p:nvSpPr>
        <p:spPr>
          <a:xfrm>
            <a:off x="4049173" y="4389208"/>
            <a:ext cx="768340" cy="76834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H3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3072609" y="3327679"/>
            <a:ext cx="992406" cy="0"/>
          </a:xfrm>
          <a:prstGeom prst="straightConnector1">
            <a:avLst/>
          </a:prstGeom>
          <a:ln w="41275" cmpd="sng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3072609" y="4854285"/>
            <a:ext cx="992406" cy="0"/>
          </a:xfrm>
          <a:prstGeom prst="straightConnector1">
            <a:avLst/>
          </a:prstGeom>
          <a:ln w="41275" cmpd="sng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5400000">
            <a:off x="2360222" y="4117668"/>
            <a:ext cx="902187" cy="0"/>
          </a:xfrm>
          <a:prstGeom prst="straightConnector1">
            <a:avLst/>
          </a:prstGeom>
          <a:ln w="41275" cmpd="sng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rot="5400000">
            <a:off x="3924861" y="4100990"/>
            <a:ext cx="902187" cy="0"/>
          </a:xfrm>
          <a:prstGeom prst="straightConnector1">
            <a:avLst/>
          </a:prstGeom>
          <a:ln w="41275" cmpd="sng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rot="2700000">
            <a:off x="2890160" y="4085077"/>
            <a:ext cx="1320893" cy="0"/>
          </a:xfrm>
          <a:prstGeom prst="straightConnector1">
            <a:avLst/>
          </a:prstGeom>
          <a:ln w="41275" cmpd="sng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rot="18900000" flipH="1">
            <a:off x="2890159" y="4085078"/>
            <a:ext cx="1320893" cy="0"/>
          </a:xfrm>
          <a:prstGeom prst="straightConnector1">
            <a:avLst/>
          </a:prstGeom>
          <a:ln w="41275" cmpd="sng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317319" y="2881556"/>
            <a:ext cx="1389929" cy="13464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latin typeface="Arial"/>
                <a:cs typeface="Arial"/>
              </a:rPr>
              <a:t>CPU</a:t>
            </a:r>
            <a:endParaRPr lang="en-US" sz="2400" dirty="0">
              <a:latin typeface="Arial"/>
              <a:cs typeface="Arial"/>
            </a:endParaRPr>
          </a:p>
        </p:txBody>
      </p:sp>
      <p:cxnSp>
        <p:nvCxnSpPr>
          <p:cNvPr id="98" name="Straight Arrow Connector 97"/>
          <p:cNvCxnSpPr/>
          <p:nvPr/>
        </p:nvCxnSpPr>
        <p:spPr>
          <a:xfrm>
            <a:off x="1733851" y="4023611"/>
            <a:ext cx="739114" cy="830674"/>
          </a:xfrm>
          <a:prstGeom prst="straightConnector1">
            <a:avLst/>
          </a:prstGeom>
          <a:ln w="41275" cmpd="sng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rot="19800000">
            <a:off x="1682598" y="3327678"/>
            <a:ext cx="820170" cy="0"/>
          </a:xfrm>
          <a:prstGeom prst="straightConnector1">
            <a:avLst/>
          </a:prstGeom>
          <a:ln w="41275" cmpd="sng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V="1">
            <a:off x="1745266" y="3532721"/>
            <a:ext cx="2319749" cy="133853"/>
          </a:xfrm>
          <a:prstGeom prst="straightConnector1">
            <a:avLst/>
          </a:prstGeom>
          <a:ln w="41275" cmpd="sng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1730743" y="3886827"/>
            <a:ext cx="2337761" cy="812733"/>
          </a:xfrm>
          <a:prstGeom prst="straightConnector1">
            <a:avLst/>
          </a:prstGeom>
          <a:ln w="41275" cmpd="sng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1730743" y="3959628"/>
            <a:ext cx="2337761" cy="812733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4658405" y="3307551"/>
            <a:ext cx="616205" cy="0"/>
          </a:xfrm>
          <a:prstGeom prst="straightConnector1">
            <a:avLst/>
          </a:prstGeom>
          <a:ln w="41275" cmpd="sng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rot="5400000">
            <a:off x="2556685" y="5401890"/>
            <a:ext cx="509260" cy="0"/>
          </a:xfrm>
          <a:prstGeom prst="straightConnector1">
            <a:avLst/>
          </a:prstGeom>
          <a:ln w="41275" cmpd="sng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rot="5400000">
            <a:off x="4121323" y="5401891"/>
            <a:ext cx="509260" cy="0"/>
          </a:xfrm>
          <a:prstGeom prst="straightConnector1">
            <a:avLst/>
          </a:prstGeom>
          <a:ln w="41275" cmpd="sng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2700000">
            <a:off x="4638192" y="5281729"/>
            <a:ext cx="745609" cy="0"/>
          </a:xfrm>
          <a:prstGeom prst="straightConnector1">
            <a:avLst/>
          </a:prstGeom>
          <a:ln w="41275" cmpd="sng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5346657" y="302600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…</a:t>
            </a:r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4" name="TextBox 113"/>
          <p:cNvSpPr txBox="1"/>
          <p:nvPr/>
        </p:nvSpPr>
        <p:spPr>
          <a:xfrm rot="5400000">
            <a:off x="4265990" y="567960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…</a:t>
            </a:r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5" name="TextBox 114"/>
          <p:cNvSpPr txBox="1"/>
          <p:nvPr/>
        </p:nvSpPr>
        <p:spPr>
          <a:xfrm rot="5400000">
            <a:off x="2684693" y="564634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…</a:t>
            </a:r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7" name="TextBox 116"/>
          <p:cNvSpPr txBox="1"/>
          <p:nvPr/>
        </p:nvSpPr>
        <p:spPr>
          <a:xfrm rot="2468535">
            <a:off x="5276458" y="543859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…</a:t>
            </a:r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9" name="Freeform 118"/>
          <p:cNvSpPr/>
          <p:nvPr/>
        </p:nvSpPr>
        <p:spPr>
          <a:xfrm>
            <a:off x="1707248" y="3122634"/>
            <a:ext cx="2447019" cy="1501147"/>
          </a:xfrm>
          <a:custGeom>
            <a:avLst/>
            <a:gdLst>
              <a:gd name="connsiteX0" fmla="*/ 0 w 2644391"/>
              <a:gd name="connsiteY0" fmla="*/ 577467 h 1496764"/>
              <a:gd name="connsiteX1" fmla="*/ 1194241 w 2644391"/>
              <a:gd name="connsiteY1" fmla="*/ 37262 h 1496764"/>
              <a:gd name="connsiteX2" fmla="*/ 2644391 w 2644391"/>
              <a:gd name="connsiteY2" fmla="*/ 1496764 h 1496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4391" h="1496764">
                <a:moveTo>
                  <a:pt x="0" y="577467"/>
                </a:moveTo>
                <a:cubicBezTo>
                  <a:pt x="376754" y="230756"/>
                  <a:pt x="753509" y="-115954"/>
                  <a:pt x="1194241" y="37262"/>
                </a:cubicBezTo>
                <a:cubicBezTo>
                  <a:pt x="1634973" y="190478"/>
                  <a:pt x="2139682" y="843621"/>
                  <a:pt x="2644391" y="1496764"/>
                </a:cubicBezTo>
              </a:path>
            </a:pathLst>
          </a:custGeom>
          <a:ln w="57150" cmpd="sng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1633091" y="4017236"/>
            <a:ext cx="2445351" cy="923624"/>
          </a:xfrm>
          <a:custGeom>
            <a:avLst/>
            <a:gdLst>
              <a:gd name="connsiteX0" fmla="*/ 0 w 2445351"/>
              <a:gd name="connsiteY0" fmla="*/ 0 h 923624"/>
              <a:gd name="connsiteX1" fmla="*/ 985723 w 2445351"/>
              <a:gd name="connsiteY1" fmla="*/ 834001 h 923624"/>
              <a:gd name="connsiteX2" fmla="*/ 2445351 w 2445351"/>
              <a:gd name="connsiteY2" fmla="*/ 900342 h 923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5351" h="923624">
                <a:moveTo>
                  <a:pt x="0" y="0"/>
                </a:moveTo>
                <a:cubicBezTo>
                  <a:pt x="289082" y="341972"/>
                  <a:pt x="578165" y="683944"/>
                  <a:pt x="985723" y="834001"/>
                </a:cubicBezTo>
                <a:cubicBezTo>
                  <a:pt x="1393281" y="984058"/>
                  <a:pt x="2445351" y="900342"/>
                  <a:pt x="2445351" y="900342"/>
                </a:cubicBezTo>
              </a:path>
            </a:pathLst>
          </a:custGeom>
          <a:ln w="57150" cmpd="sng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1633090" y="3434869"/>
            <a:ext cx="2824475" cy="1075186"/>
          </a:xfrm>
          <a:custGeom>
            <a:avLst/>
            <a:gdLst>
              <a:gd name="connsiteX0" fmla="*/ 0 w 2938212"/>
              <a:gd name="connsiteY0" fmla="*/ 298048 h 1075186"/>
              <a:gd name="connsiteX1" fmla="*/ 2445351 w 2938212"/>
              <a:gd name="connsiteY1" fmla="*/ 42162 h 1075186"/>
              <a:gd name="connsiteX2" fmla="*/ 2938212 w 2938212"/>
              <a:gd name="connsiteY2" fmla="*/ 1075186 h 1075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38212" h="1075186">
                <a:moveTo>
                  <a:pt x="0" y="298048"/>
                </a:moveTo>
                <a:cubicBezTo>
                  <a:pt x="977824" y="105343"/>
                  <a:pt x="1955649" y="-87361"/>
                  <a:pt x="2445351" y="42162"/>
                </a:cubicBezTo>
                <a:cubicBezTo>
                  <a:pt x="2935053" y="171685"/>
                  <a:pt x="2938212" y="1075186"/>
                  <a:pt x="2938212" y="1075186"/>
                </a:cubicBezTo>
              </a:path>
            </a:pathLst>
          </a:custGeom>
          <a:ln w="57150" cmpd="sng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2" name="Straight Arrow Connector 121"/>
          <p:cNvCxnSpPr/>
          <p:nvPr/>
        </p:nvCxnSpPr>
        <p:spPr>
          <a:xfrm>
            <a:off x="7637419" y="3886827"/>
            <a:ext cx="1035007" cy="0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5582074" y="4261183"/>
            <a:ext cx="199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Non-minimal path</a:t>
            </a:r>
          </a:p>
        </p:txBody>
      </p:sp>
      <p:cxnSp>
        <p:nvCxnSpPr>
          <p:cNvPr id="125" name="Straight Arrow Connector 124"/>
          <p:cNvCxnSpPr/>
          <p:nvPr/>
        </p:nvCxnSpPr>
        <p:spPr>
          <a:xfrm>
            <a:off x="7637419" y="4477254"/>
            <a:ext cx="1035007" cy="0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299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0" grpId="0" animBg="1"/>
      <p:bldP spid="1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Methodology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10191"/>
            <a:ext cx="8686801" cy="5373888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Workload</a:t>
            </a:r>
          </a:p>
          <a:p>
            <a:pPr lvl="1"/>
            <a:r>
              <a:rPr lang="en-US" altLang="ko-KR" dirty="0" smtClean="0"/>
              <a:t>Synthetic traffic: request-reply pattern</a:t>
            </a:r>
          </a:p>
          <a:p>
            <a:pPr lvl="1"/>
            <a:r>
              <a:rPr lang="en-US" altLang="ko-KR" dirty="0" smtClean="0"/>
              <a:t>Real workload: SPLASH-2</a:t>
            </a:r>
          </a:p>
          <a:p>
            <a:pPr lvl="3"/>
            <a:endParaRPr lang="en-US" altLang="ko-KR" dirty="0" smtClean="0"/>
          </a:p>
          <a:p>
            <a:r>
              <a:rPr lang="en-US" altLang="ko-KR" dirty="0" smtClean="0"/>
              <a:t>Performance</a:t>
            </a:r>
          </a:p>
          <a:p>
            <a:pPr lvl="1"/>
            <a:r>
              <a:rPr lang="en-US" altLang="ko-KR" sz="2200" dirty="0" smtClean="0"/>
              <a:t>Cycle-accurate Pin-based simulator</a:t>
            </a:r>
          </a:p>
          <a:p>
            <a:pPr lvl="3"/>
            <a:endParaRPr lang="en-US" altLang="ko-KR" sz="1400" dirty="0" smtClean="0"/>
          </a:p>
          <a:p>
            <a:r>
              <a:rPr lang="en-US" altLang="ko-KR" dirty="0" smtClean="0"/>
              <a:t>Energy: </a:t>
            </a:r>
          </a:p>
          <a:p>
            <a:pPr lvl="1"/>
            <a:r>
              <a:rPr lang="en-US" altLang="ko-KR" sz="2200" dirty="0" err="1" smtClean="0"/>
              <a:t>McPAT</a:t>
            </a:r>
            <a:r>
              <a:rPr lang="en-US" altLang="ko-KR" sz="2200" dirty="0" smtClean="0"/>
              <a:t> (CPU) + CACTI-3DD (DRAM) + Network energy </a:t>
            </a:r>
          </a:p>
          <a:p>
            <a:pPr lvl="3"/>
            <a:endParaRPr lang="en-US" altLang="ko-KR" dirty="0" smtClean="0"/>
          </a:p>
          <a:p>
            <a:r>
              <a:rPr lang="en-US" altLang="ko-KR" dirty="0" smtClean="0"/>
              <a:t>Configuration</a:t>
            </a:r>
            <a:r>
              <a:rPr lang="en-US" altLang="ko-KR" sz="2600" dirty="0" smtClean="0"/>
              <a:t>:</a:t>
            </a:r>
          </a:p>
          <a:p>
            <a:pPr lvl="1"/>
            <a:r>
              <a:rPr lang="en-US" altLang="ko-KR" sz="2200" dirty="0" smtClean="0"/>
              <a:t>4CPU-64HMC system</a:t>
            </a:r>
          </a:p>
          <a:p>
            <a:pPr lvl="1"/>
            <a:r>
              <a:rPr lang="en-US" altLang="ko-KR" sz="2200" dirty="0" smtClean="0"/>
              <a:t>CPU: 64 Out-of-Order cores</a:t>
            </a:r>
          </a:p>
          <a:p>
            <a:pPr lvl="1"/>
            <a:r>
              <a:rPr lang="en-US" altLang="ko-KR" sz="2200" dirty="0" smtClean="0"/>
              <a:t>HMC: 4 GB, 8 layers x 16 vaults</a:t>
            </a:r>
            <a:endParaRPr lang="ko-KR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448002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Core count </a:t>
            </a:r>
            <a:r>
              <a:rPr lang="en-US" dirty="0" smtClean="0">
                <a:sym typeface="Wingdings"/>
              </a:rPr>
              <a:t>– </a:t>
            </a:r>
            <a:r>
              <a:rPr lang="en-US" dirty="0" smtClean="0"/>
              <a:t>Moore’s law : 2x in 18 months.</a:t>
            </a:r>
          </a:p>
          <a:p>
            <a:r>
              <a:rPr lang="en-US" dirty="0" smtClean="0"/>
              <a:t>Pin count – ITRS Roadmap : 10% per year.</a:t>
            </a:r>
          </a:p>
          <a:p>
            <a:pPr>
              <a:buNone/>
            </a:pPr>
            <a:r>
              <a:rPr lang="en-US" altLang="ja-JP" dirty="0" smtClean="0">
                <a:sym typeface="Wingdings"/>
              </a:rPr>
              <a:t>	</a:t>
            </a:r>
            <a:r>
              <a:rPr lang="ja-JP" altLang="en-US" dirty="0" smtClean="0">
                <a:sym typeface="Wingdings"/>
              </a:rPr>
              <a:t></a:t>
            </a:r>
            <a:r>
              <a:rPr lang="en-US" altLang="ja-JP" dirty="0" smtClean="0">
                <a:sym typeface="Wingdings"/>
              </a:rPr>
              <a:t> </a:t>
            </a:r>
            <a:r>
              <a:rPr lang="en-US" dirty="0" smtClean="0"/>
              <a:t>core growth &gt;&gt; Memory bandwidth growth</a:t>
            </a:r>
          </a:p>
          <a:p>
            <a:endParaRPr lang="en-US" dirty="0" smtClean="0"/>
          </a:p>
          <a:p>
            <a:r>
              <a:rPr lang="en-US" dirty="0" smtClean="0"/>
              <a:t>Memory bandwidth can continue to become bottleneck</a:t>
            </a:r>
          </a:p>
          <a:p>
            <a:r>
              <a:rPr lang="en-US" dirty="0" smtClean="0"/>
              <a:t>Capacity, energy issues and so on..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rcRect l="2452" r="2452"/>
          <a:stretch>
            <a:fillRect/>
          </a:stretch>
        </p:blipFill>
        <p:spPr>
          <a:xfrm>
            <a:off x="2715943" y="3847936"/>
            <a:ext cx="3603539" cy="22701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17713" y="6062011"/>
            <a:ext cx="17578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[Lim et al., </a:t>
            </a:r>
            <a:r>
              <a:rPr lang="en-US" sz="1400" dirty="0" smtClean="0">
                <a:latin typeface="Arial"/>
                <a:cs typeface="Arial"/>
              </a:rPr>
              <a:t>ISCA</a:t>
            </a:r>
            <a:r>
              <a:rPr lang="en-US" altLang="ko-KR" sz="1400" dirty="0" smtClean="0">
                <a:latin typeface="Arial"/>
                <a:cs typeface="Arial"/>
              </a:rPr>
              <a:t>’</a:t>
            </a:r>
            <a:r>
              <a:rPr lang="en-US" sz="1400" dirty="0" smtClean="0">
                <a:latin typeface="Arial"/>
                <a:cs typeface="Arial"/>
              </a:rPr>
              <a:t>09</a:t>
            </a:r>
            <a:r>
              <a:rPr lang="en-US" sz="1400" dirty="0">
                <a:latin typeface="Arial"/>
                <a:cs typeface="Arial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585238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Evaluated Configurations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348876"/>
              </p:ext>
            </p:extLst>
          </p:nvPr>
        </p:nvGraphicFramePr>
        <p:xfrm>
          <a:off x="639119" y="2590033"/>
          <a:ext cx="7914009" cy="259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5038"/>
                <a:gridCol w="5598971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Configuration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Name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Description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PCN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PCN with minimal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routing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/>
                          <a:cs typeface="Arial"/>
                        </a:rPr>
                        <a:t>PCN+passthru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PCN with minimal routing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and pass-thru enabled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Hybrid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Hybrid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network with minimal routing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/>
                          <a:cs typeface="Arial"/>
                        </a:rPr>
                        <a:t>Hybrid+adaptive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Hybrid network with adaptive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routing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MCN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MCN with minimal routing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/>
                          <a:cs typeface="Arial"/>
                        </a:rPr>
                        <a:t>MCN+passthru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MCN with minimal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routing and pass-thru enabled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442826" y="1074286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4800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00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60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Representative configurations for this talk.</a:t>
            </a:r>
          </a:p>
          <a:p>
            <a:r>
              <a:rPr lang="en-US" dirty="0" smtClean="0"/>
              <a:t>More thorough evaluation can be found in the paper.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295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Traffic Result (CPU-Local HMC)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585380" cy="5184576"/>
          </a:xfrm>
        </p:spPr>
        <p:txBody>
          <a:bodyPr/>
          <a:lstStyle/>
          <a:p>
            <a:r>
              <a:rPr lang="en-US" dirty="0" smtClean="0"/>
              <a:t>Each CPU sends requests to its directly connected HMCs.</a:t>
            </a:r>
          </a:p>
          <a:p>
            <a:r>
              <a:rPr lang="en-US" dirty="0" smtClean="0"/>
              <a:t>MCN provides </a:t>
            </a:r>
            <a:r>
              <a:rPr lang="en-US" dirty="0"/>
              <a:t>s</a:t>
            </a:r>
            <a:r>
              <a:rPr lang="en-US" dirty="0" smtClean="0"/>
              <a:t>ignificantly higher throughput.</a:t>
            </a:r>
          </a:p>
          <a:p>
            <a:r>
              <a:rPr lang="en-US" dirty="0" smtClean="0"/>
              <a:t>Latency advantage depends on traffic load.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8902571"/>
              </p:ext>
            </p:extLst>
          </p:nvPr>
        </p:nvGraphicFramePr>
        <p:xfrm>
          <a:off x="794784" y="2615663"/>
          <a:ext cx="6975508" cy="3693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4274" y="3970397"/>
            <a:ext cx="13988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Average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t</a:t>
            </a:r>
            <a:r>
              <a:rPr lang="en-US" dirty="0" smtClean="0">
                <a:latin typeface="Arial"/>
                <a:cs typeface="Arial"/>
              </a:rPr>
              <a:t>ransaction 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latency 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(</a:t>
            </a:r>
            <a:r>
              <a:rPr lang="en-US" dirty="0">
                <a:latin typeface="Arial"/>
                <a:cs typeface="Arial"/>
              </a:rPr>
              <a:t>ns)</a:t>
            </a:r>
          </a:p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464450" y="3202226"/>
            <a:ext cx="1910277" cy="0"/>
          </a:xfrm>
          <a:prstGeom prst="straightConnector1">
            <a:avLst/>
          </a:prstGeom>
          <a:ln w="38100" cmpd="sng">
            <a:solidFill>
              <a:srgbClr val="0000FF"/>
            </a:solidFill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28447" y="3143436"/>
            <a:ext cx="1834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  <a:t>50%</a:t>
            </a:r>
            <a:b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</a:br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  <a:t>higher</a:t>
            </a:r>
            <a:b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</a:br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  <a:t>throughput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617916" y="3202226"/>
            <a:ext cx="0" cy="2392286"/>
          </a:xfrm>
          <a:prstGeom prst="line">
            <a:avLst/>
          </a:prstGeom>
          <a:ln w="28575" cmpd="sng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2547578" y="5240569"/>
            <a:ext cx="2070338" cy="707886"/>
            <a:chOff x="2547578" y="5240569"/>
            <a:chExt cx="2070338" cy="707886"/>
          </a:xfrm>
        </p:grpSpPr>
        <p:sp>
          <p:nvSpPr>
            <p:cNvPr id="11" name="TextBox 10"/>
            <p:cNvSpPr txBox="1"/>
            <p:nvPr/>
          </p:nvSpPr>
          <p:spPr>
            <a:xfrm>
              <a:off x="2547578" y="5240569"/>
              <a:ext cx="20703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srgbClr val="FF0000"/>
                  </a:solidFill>
                  <a:latin typeface="Arial"/>
                  <a:cs typeface="Arial"/>
                </a:rPr>
                <a:t>PCN+passthru</a:t>
              </a:r>
              <a:r>
                <a:rPr lang="en-US" sz="2000" b="1" dirty="0" smtClean="0">
                  <a:solidFill>
                    <a:srgbClr val="FF0000"/>
                  </a:solidFill>
                  <a:latin typeface="Arial"/>
                  <a:cs typeface="Arial"/>
                </a:rPr>
                <a:t/>
              </a:r>
              <a:br>
                <a:rPr lang="en-US" sz="2000" b="1" dirty="0" smtClean="0">
                  <a:solidFill>
                    <a:srgbClr val="FF0000"/>
                  </a:solidFill>
                  <a:latin typeface="Arial"/>
                  <a:cs typeface="Arial"/>
                </a:rPr>
              </a:br>
              <a:r>
                <a:rPr lang="en-US" sz="20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is better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2604176" y="5279150"/>
              <a:ext cx="1978132" cy="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4669409" y="5247670"/>
            <a:ext cx="2705318" cy="400110"/>
            <a:chOff x="4669409" y="5247670"/>
            <a:chExt cx="2705318" cy="400110"/>
          </a:xfrm>
        </p:grpSpPr>
        <p:sp>
          <p:nvSpPr>
            <p:cNvPr id="12" name="TextBox 11"/>
            <p:cNvSpPr txBox="1"/>
            <p:nvPr/>
          </p:nvSpPr>
          <p:spPr>
            <a:xfrm>
              <a:off x="4788536" y="5247670"/>
              <a:ext cx="2070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0000FF"/>
                  </a:solidFill>
                  <a:latin typeface="Arial"/>
                  <a:cs typeface="Arial"/>
                </a:rPr>
                <a:t>MCN is better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4669409" y="5279150"/>
              <a:ext cx="2705318" cy="0"/>
            </a:xfrm>
            <a:prstGeom prst="straightConnector1">
              <a:avLst/>
            </a:prstGeom>
            <a:ln w="57150" cmpd="sng">
              <a:solidFill>
                <a:srgbClr val="0000FF"/>
              </a:solidFill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2829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Synthetic Traffic Result (CPU-to-CPU)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381861" cy="5184576"/>
          </a:xfrm>
        </p:spPr>
        <p:txBody>
          <a:bodyPr/>
          <a:lstStyle/>
          <a:p>
            <a:r>
              <a:rPr lang="en-US" dirty="0" smtClean="0"/>
              <a:t>CPUs send request to other CPUs.</a:t>
            </a:r>
          </a:p>
          <a:p>
            <a:r>
              <a:rPr lang="en-US" dirty="0" smtClean="0"/>
              <a:t>Using pass-thru reduced latency for MCN. </a:t>
            </a:r>
          </a:p>
          <a:p>
            <a:r>
              <a:rPr lang="en-US" dirty="0" smtClean="0"/>
              <a:t>Throughput: </a:t>
            </a:r>
            <a:r>
              <a:rPr lang="en-US" sz="2000" dirty="0" smtClean="0"/>
              <a:t>PCN &lt; </a:t>
            </a:r>
            <a:r>
              <a:rPr lang="en-US" sz="2000" dirty="0" err="1" smtClean="0"/>
              <a:t>MCN+pass-thru</a:t>
            </a:r>
            <a:r>
              <a:rPr lang="en-US" sz="2000" dirty="0" smtClean="0"/>
              <a:t> &lt; </a:t>
            </a:r>
            <a:r>
              <a:rPr lang="en-US" sz="2000" dirty="0" err="1" smtClean="0"/>
              <a:t>Hybrid+adaptive</a:t>
            </a:r>
            <a:r>
              <a:rPr lang="en-US" sz="2000" dirty="0" smtClean="0"/>
              <a:t> routing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6392771"/>
              </p:ext>
            </p:extLst>
          </p:nvPr>
        </p:nvGraphicFramePr>
        <p:xfrm>
          <a:off x="718970" y="2574829"/>
          <a:ext cx="7301350" cy="3734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3080860" y="4660763"/>
            <a:ext cx="0" cy="383527"/>
          </a:xfrm>
          <a:prstGeom prst="straightConnector1">
            <a:avLst/>
          </a:prstGeom>
          <a:ln w="38100" cmpd="sng">
            <a:solidFill>
              <a:srgbClr val="0000FF"/>
            </a:solidFill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80027" y="5171457"/>
            <a:ext cx="468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  <a:t>27% Latency reduction by pass-thru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4175" y="3861466"/>
            <a:ext cx="1398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>Average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>
                <a:latin typeface="Arial"/>
                <a:cs typeface="Arial"/>
              </a:rPr>
              <a:t>t</a:t>
            </a:r>
            <a:r>
              <a:rPr lang="en-US" sz="1600" dirty="0" smtClean="0">
                <a:latin typeface="Arial"/>
                <a:cs typeface="Arial"/>
              </a:rPr>
              <a:t>ransaction 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latency 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(</a:t>
            </a:r>
            <a:r>
              <a:rPr lang="en-US" sz="1600" dirty="0">
                <a:latin typeface="Arial"/>
                <a:cs typeface="Arial"/>
              </a:rPr>
              <a:t>ns)</a:t>
            </a:r>
          </a:p>
          <a:p>
            <a:pPr algn="ctr"/>
            <a:endParaRPr lang="en-US" sz="1600" dirty="0" smtClean="0">
              <a:latin typeface="Arial"/>
              <a:cs typeface="Arial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467384" y="3382693"/>
            <a:ext cx="622790" cy="0"/>
          </a:xfrm>
          <a:prstGeom prst="straightConnector1">
            <a:avLst/>
          </a:prstGeom>
          <a:ln w="38100" cmpd="sng">
            <a:solidFill>
              <a:srgbClr val="0000FF"/>
            </a:solidFill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962248" y="3382694"/>
            <a:ext cx="1505136" cy="1"/>
          </a:xfrm>
          <a:prstGeom prst="straightConnector1">
            <a:avLst/>
          </a:prstGeom>
          <a:ln w="38100" cmpd="sng">
            <a:solidFill>
              <a:srgbClr val="0000FF"/>
            </a:solidFill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67384" y="2943627"/>
            <a:ext cx="865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  <a:t>20%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14549" y="2943627"/>
            <a:ext cx="865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  <a:t>62%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393796" y="3255494"/>
            <a:ext cx="0" cy="2392286"/>
          </a:xfrm>
          <a:prstGeom prst="line">
            <a:avLst/>
          </a:prstGeom>
          <a:ln w="28575" cmpd="sng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2569883" y="3855224"/>
            <a:ext cx="1823914" cy="1021905"/>
            <a:chOff x="2569883" y="3855224"/>
            <a:chExt cx="1823914" cy="1021905"/>
          </a:xfrm>
        </p:grpSpPr>
        <p:sp>
          <p:nvSpPr>
            <p:cNvPr id="20" name="TextBox 19"/>
            <p:cNvSpPr txBox="1"/>
            <p:nvPr/>
          </p:nvSpPr>
          <p:spPr>
            <a:xfrm>
              <a:off x="2569883" y="3861466"/>
              <a:ext cx="182391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PCN, hybrid</a:t>
              </a:r>
              <a:br>
                <a:rPr lang="en-US" sz="2000" b="1" dirty="0" smtClean="0">
                  <a:solidFill>
                    <a:srgbClr val="FF0000"/>
                  </a:solidFill>
                  <a:latin typeface="Arial"/>
                  <a:cs typeface="Arial"/>
                </a:rPr>
              </a:br>
              <a:r>
                <a:rPr lang="en-US" sz="20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is better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2780027" y="3855224"/>
              <a:ext cx="1582401" cy="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362428" y="3815315"/>
            <a:ext cx="3212748" cy="400110"/>
            <a:chOff x="4669409" y="5247670"/>
            <a:chExt cx="2705318" cy="400110"/>
          </a:xfrm>
        </p:grpSpPr>
        <p:sp>
          <p:nvSpPr>
            <p:cNvPr id="23" name="TextBox 22"/>
            <p:cNvSpPr txBox="1"/>
            <p:nvPr/>
          </p:nvSpPr>
          <p:spPr>
            <a:xfrm>
              <a:off x="4788536" y="5247670"/>
              <a:ext cx="2070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0000FF"/>
                  </a:solidFill>
                  <a:latin typeface="Arial"/>
                  <a:cs typeface="Arial"/>
                </a:rPr>
                <a:t>MCN is better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4669409" y="5279150"/>
              <a:ext cx="2705318" cy="0"/>
            </a:xfrm>
            <a:prstGeom prst="straightConnector1">
              <a:avLst/>
            </a:prstGeom>
            <a:ln w="57150" cmpd="sng">
              <a:solidFill>
                <a:srgbClr val="0000FF"/>
              </a:solidFill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8930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 Workload Result –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9144000" cy="5184576"/>
          </a:xfrm>
        </p:spPr>
        <p:txBody>
          <a:bodyPr/>
          <a:lstStyle/>
          <a:p>
            <a:r>
              <a:rPr lang="en-US" dirty="0" smtClean="0"/>
              <a:t>Impact of memory-centric network:</a:t>
            </a:r>
          </a:p>
          <a:p>
            <a:pPr lvl="1"/>
            <a:r>
              <a:rPr lang="en-US" dirty="0"/>
              <a:t>Latency-sensitive workloads performance is degraded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Bandwidth</a:t>
            </a:r>
            <a:r>
              <a:rPr lang="en-US" dirty="0"/>
              <a:t>-intensive workloads performance is improved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Hybrid </a:t>
            </a:r>
            <a:r>
              <a:rPr lang="en-US" dirty="0" err="1" smtClean="0"/>
              <a:t>network+adaptive</a:t>
            </a:r>
            <a:r>
              <a:rPr lang="en-US" dirty="0" smtClean="0"/>
              <a:t> provided comparable performance.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6979113"/>
              </p:ext>
            </p:extLst>
          </p:nvPr>
        </p:nvGraphicFramePr>
        <p:xfrm>
          <a:off x="1153782" y="3115508"/>
          <a:ext cx="7779929" cy="295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6854989" y="3533175"/>
            <a:ext cx="646669" cy="740048"/>
            <a:chOff x="6854989" y="3533175"/>
            <a:chExt cx="646669" cy="740048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7307673" y="3816403"/>
              <a:ext cx="0" cy="45682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854989" y="3533175"/>
              <a:ext cx="646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  <a:latin typeface="Arial"/>
                  <a:cs typeface="Arial"/>
                </a:rPr>
                <a:t>33%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402737" y="3542348"/>
            <a:ext cx="646669" cy="478972"/>
            <a:chOff x="8402737" y="3542348"/>
            <a:chExt cx="646669" cy="478972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8692862" y="3875136"/>
              <a:ext cx="0" cy="146184"/>
            </a:xfrm>
            <a:prstGeom prst="straightConnector1">
              <a:avLst/>
            </a:prstGeom>
            <a:ln w="15875" cmpd="sng">
              <a:solidFill>
                <a:srgbClr val="0000FF"/>
              </a:solidFill>
              <a:tailEnd type="arrow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8402737" y="3542348"/>
              <a:ext cx="646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  <a:latin typeface="Arial"/>
                  <a:cs typeface="Arial"/>
                </a:rPr>
                <a:t>12%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3881" y="3950057"/>
            <a:ext cx="1352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Normalized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Runtime</a:t>
            </a:r>
          </a:p>
        </p:txBody>
      </p:sp>
      <p:sp>
        <p:nvSpPr>
          <p:cNvPr id="6" name="Rectangle 5"/>
          <p:cNvSpPr/>
          <p:nvPr/>
        </p:nvSpPr>
        <p:spPr>
          <a:xfrm>
            <a:off x="5409086" y="3533175"/>
            <a:ext cx="587944" cy="1616939"/>
          </a:xfrm>
          <a:prstGeom prst="rect">
            <a:avLst/>
          </a:prstGeom>
          <a:ln w="38100" cmpd="sng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3314142" y="3525503"/>
            <a:ext cx="4092556" cy="1619524"/>
            <a:chOff x="3314142" y="3525503"/>
            <a:chExt cx="4092556" cy="1619524"/>
          </a:xfrm>
        </p:grpSpPr>
        <p:sp>
          <p:nvSpPr>
            <p:cNvPr id="15" name="Rectangle 14"/>
            <p:cNvSpPr/>
            <p:nvPr/>
          </p:nvSpPr>
          <p:spPr>
            <a:xfrm>
              <a:off x="6113687" y="3528088"/>
              <a:ext cx="587944" cy="1616939"/>
            </a:xfrm>
            <a:prstGeom prst="rect">
              <a:avLst/>
            </a:prstGeom>
            <a:ln w="38100" cmpd="sng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818754" y="3525503"/>
              <a:ext cx="587944" cy="1616939"/>
            </a:xfrm>
            <a:prstGeom prst="rect">
              <a:avLst/>
            </a:prstGeom>
            <a:ln w="38100" cmpd="sng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314142" y="3525503"/>
              <a:ext cx="587944" cy="1616939"/>
            </a:xfrm>
            <a:prstGeom prst="rect">
              <a:avLst/>
            </a:prstGeom>
            <a:ln w="38100" cmpd="sng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84570" y="3505804"/>
            <a:ext cx="518291" cy="390351"/>
            <a:chOff x="5584570" y="3505804"/>
            <a:chExt cx="518291" cy="390351"/>
          </a:xfrm>
        </p:grpSpPr>
        <p:sp>
          <p:nvSpPr>
            <p:cNvPr id="18" name="TextBox 17"/>
            <p:cNvSpPr txBox="1"/>
            <p:nvPr/>
          </p:nvSpPr>
          <p:spPr>
            <a:xfrm>
              <a:off x="5584570" y="3505804"/>
              <a:ext cx="5182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Arial"/>
                  <a:cs typeface="Arial"/>
                </a:rPr>
                <a:t>7%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5772469" y="3763260"/>
              <a:ext cx="0" cy="132895"/>
            </a:xfrm>
            <a:prstGeom prst="straightConnector1">
              <a:avLst/>
            </a:prstGeom>
            <a:ln w="15875" cmpd="sng">
              <a:solidFill>
                <a:srgbClr val="FF0000"/>
              </a:solidFill>
              <a:tailEnd type="arrow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3376027" y="3528245"/>
            <a:ext cx="646669" cy="598586"/>
            <a:chOff x="3376027" y="3528245"/>
            <a:chExt cx="646669" cy="598586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3818216" y="3868968"/>
              <a:ext cx="0" cy="257863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376027" y="3528245"/>
              <a:ext cx="646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  <a:latin typeface="Arial"/>
                  <a:cs typeface="Arial"/>
                </a:rPr>
                <a:t>22%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161590" y="3537158"/>
            <a:ext cx="646669" cy="588090"/>
            <a:chOff x="6161590" y="3537158"/>
            <a:chExt cx="646669" cy="588090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6603779" y="3867385"/>
              <a:ext cx="0" cy="257863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161590" y="3537158"/>
              <a:ext cx="646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  <a:latin typeface="Arial"/>
                  <a:cs typeface="Arial"/>
                </a:rPr>
                <a:t>23%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0161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Workload Result – </a:t>
            </a:r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24744"/>
            <a:ext cx="8793429" cy="5184576"/>
          </a:xfrm>
        </p:spPr>
        <p:txBody>
          <a:bodyPr/>
          <a:lstStyle/>
          <a:p>
            <a:r>
              <a:rPr lang="en-US" dirty="0" smtClean="0"/>
              <a:t>MCN have more links than PCN </a:t>
            </a:r>
            <a:r>
              <a:rPr lang="en-US" dirty="0" smtClean="0">
                <a:sym typeface="Wingdings"/>
              </a:rPr>
              <a:t> increased power</a:t>
            </a:r>
          </a:p>
          <a:p>
            <a:r>
              <a:rPr lang="en-US" dirty="0" smtClean="0">
                <a:sym typeface="Wingdings"/>
              </a:rPr>
              <a:t>More reduction in runtime  energy reduction (5.3%)</a:t>
            </a:r>
          </a:p>
          <a:p>
            <a:r>
              <a:rPr lang="en-US" dirty="0" err="1" smtClean="0">
                <a:sym typeface="Wingdings"/>
              </a:rPr>
              <a:t>MCN+passthru</a:t>
            </a:r>
            <a:r>
              <a:rPr lang="en-US" dirty="0" smtClean="0">
                <a:sym typeface="Wingdings"/>
              </a:rPr>
              <a:t> used 12% less energy than </a:t>
            </a:r>
            <a:r>
              <a:rPr lang="en-US" dirty="0" err="1" smtClean="0">
                <a:sym typeface="Wingdings"/>
              </a:rPr>
              <a:t>Hybrid+adaptive</a:t>
            </a:r>
            <a:r>
              <a:rPr lang="en-US" dirty="0" smtClean="0">
                <a:sym typeface="Wingdings"/>
              </a:rPr>
              <a:t>.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1655192"/>
              </p:ext>
            </p:extLst>
          </p:nvPr>
        </p:nvGraphicFramePr>
        <p:xfrm>
          <a:off x="624753" y="2914759"/>
          <a:ext cx="8347657" cy="3246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023" y="4244728"/>
            <a:ext cx="1352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Normalized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Energy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004578" y="3460880"/>
            <a:ext cx="710802" cy="503735"/>
            <a:chOff x="8004578" y="3460880"/>
            <a:chExt cx="710802" cy="503735"/>
          </a:xfrm>
        </p:grpSpPr>
        <p:sp>
          <p:nvSpPr>
            <p:cNvPr id="7" name="TextBox 6"/>
            <p:cNvSpPr txBox="1"/>
            <p:nvPr/>
          </p:nvSpPr>
          <p:spPr>
            <a:xfrm>
              <a:off x="8004578" y="3460880"/>
              <a:ext cx="710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  <a:latin typeface="Arial"/>
                  <a:cs typeface="Arial"/>
                </a:rPr>
                <a:t>5.3%</a:t>
              </a:r>
            </a:p>
          </p:txBody>
        </p:sp>
        <p:sp>
          <p:nvSpPr>
            <p:cNvPr id="4" name="Left Bracket 3"/>
            <p:cNvSpPr/>
            <p:nvPr/>
          </p:nvSpPr>
          <p:spPr>
            <a:xfrm rot="5400000">
              <a:off x="8379208" y="3703133"/>
              <a:ext cx="134402" cy="388561"/>
            </a:xfrm>
            <a:prstGeom prst="leftBracket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331399" y="3053641"/>
            <a:ext cx="646669" cy="894172"/>
            <a:chOff x="8331399" y="3053641"/>
            <a:chExt cx="646669" cy="894172"/>
          </a:xfrm>
        </p:grpSpPr>
        <p:sp>
          <p:nvSpPr>
            <p:cNvPr id="9" name="TextBox 8"/>
            <p:cNvSpPr txBox="1"/>
            <p:nvPr/>
          </p:nvSpPr>
          <p:spPr>
            <a:xfrm>
              <a:off x="8331399" y="3053641"/>
              <a:ext cx="646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  <a:latin typeface="Arial"/>
                  <a:cs typeface="Arial"/>
                </a:rPr>
                <a:t>12%</a:t>
              </a:r>
            </a:p>
          </p:txBody>
        </p:sp>
        <p:sp>
          <p:nvSpPr>
            <p:cNvPr id="10" name="Left Bracket 9"/>
            <p:cNvSpPr/>
            <p:nvPr/>
          </p:nvSpPr>
          <p:spPr>
            <a:xfrm rot="5400000">
              <a:off x="8289063" y="3596186"/>
              <a:ext cx="564422" cy="138832"/>
            </a:xfrm>
            <a:prstGeom prst="leftBracket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0345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Hybrid Memory Cubes (HMC) enable new opportunities </a:t>
            </a:r>
            <a:br>
              <a:rPr lang="en-US" dirty="0" smtClean="0"/>
            </a:br>
            <a:r>
              <a:rPr lang="en-US" dirty="0" smtClean="0"/>
              <a:t>for a “memory network” in system interconnect.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Distributor-based network proposed to reduce network </a:t>
            </a:r>
            <a:br>
              <a:rPr lang="en-US" dirty="0" smtClean="0"/>
            </a:br>
            <a:r>
              <a:rPr lang="en-US" dirty="0" smtClean="0"/>
              <a:t>diameter and efficiently utilize processor bandwidth</a:t>
            </a:r>
          </a:p>
          <a:p>
            <a:endParaRPr lang="en-US" dirty="0" smtClean="0"/>
          </a:p>
          <a:p>
            <a:r>
              <a:rPr lang="en-US" dirty="0" smtClean="0"/>
              <a:t>To improve network performance: </a:t>
            </a:r>
          </a:p>
          <a:p>
            <a:pPr lvl="1"/>
            <a:r>
              <a:rPr lang="en-US" dirty="0" smtClean="0"/>
              <a:t>Latency : Pass-through </a:t>
            </a:r>
            <a:r>
              <a:rPr lang="en-US" dirty="0" err="1" smtClean="0"/>
              <a:t>uarch</a:t>
            </a:r>
            <a:r>
              <a:rPr lang="en-US" dirty="0" smtClean="0"/>
              <a:t> to minimize per-hop latency</a:t>
            </a:r>
          </a:p>
          <a:p>
            <a:pPr lvl="1"/>
            <a:r>
              <a:rPr lang="en-US" dirty="0" smtClean="0"/>
              <a:t>Throughput : Exploit adaptive (non-minimal) routing</a:t>
            </a:r>
          </a:p>
          <a:p>
            <a:pPr lvl="1"/>
            <a:endParaRPr lang="en-US" dirty="0" smtClean="0"/>
          </a:p>
          <a:p>
            <a:r>
              <a:rPr lang="en-US" i="1" dirty="0" smtClean="0"/>
              <a:t>Intra</a:t>
            </a:r>
            <a:r>
              <a:rPr lang="en-US" dirty="0" smtClean="0"/>
              <a:t>-HMC network is another network that needs to be </a:t>
            </a:r>
            <a:br>
              <a:rPr lang="en-US" dirty="0" smtClean="0"/>
            </a:br>
            <a:r>
              <a:rPr lang="en-US" dirty="0" smtClean="0"/>
              <a:t>properly considered. </a:t>
            </a:r>
          </a:p>
        </p:txBody>
      </p:sp>
    </p:spTree>
    <p:extLst>
      <p:ext uri="{BB962C8B-B14F-4D97-AF65-F5344CB8AC3E}">
        <p14:creationId xmlns:p14="http://schemas.microsoft.com/office/powerpoint/2010/main" val="566264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2" name="Straight Connector 141"/>
          <p:cNvCxnSpPr>
            <a:stCxn id="131" idx="2"/>
          </p:cNvCxnSpPr>
          <p:nvPr/>
        </p:nvCxnSpPr>
        <p:spPr>
          <a:xfrm>
            <a:off x="1787818" y="4863590"/>
            <a:ext cx="198393" cy="2566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Parallelogram 20"/>
          <p:cNvSpPr/>
          <p:nvPr/>
        </p:nvSpPr>
        <p:spPr>
          <a:xfrm>
            <a:off x="4963225" y="3382923"/>
            <a:ext cx="1351164" cy="597692"/>
          </a:xfrm>
          <a:prstGeom prst="parallelogram">
            <a:avLst>
              <a:gd name="adj" fmla="val 5463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Memory Cubes (HMCs)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Solution for memory bandwidth &amp; energy challenges.</a:t>
            </a:r>
          </a:p>
          <a:p>
            <a:r>
              <a:rPr lang="en-US" dirty="0" smtClean="0"/>
              <a:t>HMC provides routing capability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HMC is a router</a:t>
            </a:r>
          </a:p>
          <a:p>
            <a:pPr>
              <a:buFontTx/>
              <a:buChar char="-"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07788" y="2436616"/>
            <a:ext cx="18463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/>
                <a:cs typeface="Arial"/>
              </a:rPr>
              <a:t>DRAM layers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7788" y="3471275"/>
            <a:ext cx="17052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/>
                <a:cs typeface="Arial"/>
              </a:rPr>
              <a:t>Logic layer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74" name="Right Arrow 73"/>
          <p:cNvSpPr/>
          <p:nvPr/>
        </p:nvSpPr>
        <p:spPr>
          <a:xfrm>
            <a:off x="3486701" y="3479655"/>
            <a:ext cx="1445325" cy="230790"/>
          </a:xfrm>
          <a:prstGeom prst="rightArrow">
            <a:avLst>
              <a:gd name="adj1" fmla="val 37972"/>
              <a:gd name="adj2" fmla="val 71049"/>
            </a:avLst>
          </a:prstGeom>
          <a:solidFill>
            <a:schemeClr val="tx1">
              <a:lumMod val="75000"/>
              <a:lumOff val="25000"/>
              <a:alpha val="56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ight Arrow 75"/>
          <p:cNvSpPr/>
          <p:nvPr/>
        </p:nvSpPr>
        <p:spPr>
          <a:xfrm rot="10800000">
            <a:off x="3345589" y="3754815"/>
            <a:ext cx="1445325" cy="230790"/>
          </a:xfrm>
          <a:prstGeom prst="rightArrow">
            <a:avLst>
              <a:gd name="adj1" fmla="val 37972"/>
              <a:gd name="adj2" fmla="val 71049"/>
            </a:avLst>
          </a:prstGeom>
          <a:solidFill>
            <a:schemeClr val="tx1">
              <a:lumMod val="75000"/>
              <a:lumOff val="25000"/>
              <a:alpha val="56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Parallelogram 76"/>
          <p:cNvSpPr/>
          <p:nvPr/>
        </p:nvSpPr>
        <p:spPr>
          <a:xfrm>
            <a:off x="1109338" y="3174659"/>
            <a:ext cx="2476141" cy="972479"/>
          </a:xfrm>
          <a:prstGeom prst="parallelogram">
            <a:avLst>
              <a:gd name="adj" fmla="val 5463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Arial"/>
                <a:cs typeface="Arial"/>
              </a:rPr>
              <a:t>Processor</a:t>
            </a:r>
            <a:endParaRPr lang="en-US" sz="2200" dirty="0">
              <a:latin typeface="Arial"/>
              <a:cs typeface="Arial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3819881" y="2579925"/>
            <a:ext cx="565198" cy="987409"/>
          </a:xfrm>
          <a:prstGeom prst="line">
            <a:avLst/>
          </a:prstGeom>
          <a:ln w="19050" cmpd="sng">
            <a:prstDash val="dash"/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127472" y="2149038"/>
            <a:ext cx="33408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/>
                <a:cs typeface="Arial"/>
              </a:rPr>
              <a:t>High-speed signaling</a:t>
            </a:r>
          </a:p>
        </p:txBody>
      </p:sp>
      <p:sp>
        <p:nvSpPr>
          <p:cNvPr id="98" name="Parallelogram 97"/>
          <p:cNvSpPr/>
          <p:nvPr/>
        </p:nvSpPr>
        <p:spPr>
          <a:xfrm>
            <a:off x="4963225" y="2862772"/>
            <a:ext cx="1351164" cy="597692"/>
          </a:xfrm>
          <a:prstGeom prst="parallelogram">
            <a:avLst>
              <a:gd name="adj" fmla="val 5463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Parallelogram 98"/>
          <p:cNvSpPr/>
          <p:nvPr/>
        </p:nvSpPr>
        <p:spPr>
          <a:xfrm>
            <a:off x="4952278" y="2672796"/>
            <a:ext cx="1351164" cy="597692"/>
          </a:xfrm>
          <a:prstGeom prst="parallelogram">
            <a:avLst>
              <a:gd name="adj" fmla="val 5463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Parallelogram 99"/>
          <p:cNvSpPr/>
          <p:nvPr/>
        </p:nvSpPr>
        <p:spPr>
          <a:xfrm>
            <a:off x="4941795" y="2458010"/>
            <a:ext cx="1351164" cy="597692"/>
          </a:xfrm>
          <a:prstGeom prst="parallelogram">
            <a:avLst>
              <a:gd name="adj" fmla="val 5463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Parallelogram 100"/>
          <p:cNvSpPr/>
          <p:nvPr/>
        </p:nvSpPr>
        <p:spPr>
          <a:xfrm>
            <a:off x="4932026" y="2264747"/>
            <a:ext cx="1351164" cy="597692"/>
          </a:xfrm>
          <a:prstGeom prst="parallelogram">
            <a:avLst>
              <a:gd name="adj" fmla="val 5463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Up-Down Arrow 72"/>
          <p:cNvSpPr/>
          <p:nvPr/>
        </p:nvSpPr>
        <p:spPr>
          <a:xfrm>
            <a:off x="5129541" y="2867503"/>
            <a:ext cx="929068" cy="1030840"/>
          </a:xfrm>
          <a:prstGeom prst="upDownArrow">
            <a:avLst>
              <a:gd name="adj1" fmla="val 69426"/>
              <a:gd name="adj2" fmla="val 31185"/>
            </a:avLst>
          </a:prstGeom>
          <a:solidFill>
            <a:srgbClr val="FF7538">
              <a:alpha val="5600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TSV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1270095" y="4296171"/>
            <a:ext cx="3307460" cy="19726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latin typeface="Arial"/>
              <a:cs typeface="Arial"/>
            </a:endParaRPr>
          </a:p>
        </p:txBody>
      </p:sp>
      <p:sp>
        <p:nvSpPr>
          <p:cNvPr id="130" name="Bent Arrow 129"/>
          <p:cNvSpPr/>
          <p:nvPr/>
        </p:nvSpPr>
        <p:spPr>
          <a:xfrm rot="10800000">
            <a:off x="4749862" y="4093096"/>
            <a:ext cx="762883" cy="770493"/>
          </a:xfrm>
          <a:prstGeom prst="ben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ln>
                <a:solidFill>
                  <a:srgbClr val="000000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1402736" y="4404251"/>
            <a:ext cx="770163" cy="4593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>
                <a:latin typeface="Arial"/>
                <a:cs typeface="Arial"/>
              </a:rPr>
              <a:t>MC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2295469" y="4404251"/>
            <a:ext cx="770163" cy="4593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>
                <a:latin typeface="Arial"/>
                <a:cs typeface="Arial"/>
              </a:rPr>
              <a:t>MC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3704455" y="4404251"/>
            <a:ext cx="770163" cy="4593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>
                <a:latin typeface="Arial"/>
                <a:cs typeface="Arial"/>
              </a:rPr>
              <a:t>MC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3109944" y="4357351"/>
            <a:ext cx="5745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나눔명조"/>
                <a:ea typeface="나눔명조"/>
                <a:cs typeface="나눔명조"/>
              </a:rPr>
              <a:t>…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1402736" y="5691489"/>
            <a:ext cx="770163" cy="4593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>
                <a:latin typeface="Arial"/>
                <a:cs typeface="Arial"/>
              </a:rPr>
              <a:t>I/O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2295469" y="5691489"/>
            <a:ext cx="770163" cy="4593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>
                <a:latin typeface="Arial"/>
                <a:cs typeface="Arial"/>
              </a:rPr>
              <a:t>I/O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3704455" y="5691489"/>
            <a:ext cx="770163" cy="4593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>
                <a:latin typeface="Arial"/>
                <a:cs typeface="Arial"/>
              </a:rPr>
              <a:t>I/O</a:t>
            </a:r>
          </a:p>
        </p:txBody>
      </p:sp>
      <p:cxnSp>
        <p:nvCxnSpPr>
          <p:cNvPr id="144" name="Straight Connector 143"/>
          <p:cNvCxnSpPr>
            <a:stCxn id="132" idx="2"/>
          </p:cNvCxnSpPr>
          <p:nvPr/>
        </p:nvCxnSpPr>
        <p:spPr>
          <a:xfrm>
            <a:off x="2680551" y="4863590"/>
            <a:ext cx="48800" cy="2566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131" idx="2"/>
          </p:cNvCxnSpPr>
          <p:nvPr/>
        </p:nvCxnSpPr>
        <p:spPr>
          <a:xfrm>
            <a:off x="1787818" y="4863590"/>
            <a:ext cx="198393" cy="2566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133" idx="2"/>
          </p:cNvCxnSpPr>
          <p:nvPr/>
        </p:nvCxnSpPr>
        <p:spPr>
          <a:xfrm flipH="1">
            <a:off x="3936096" y="4863590"/>
            <a:ext cx="153441" cy="2566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36" idx="0"/>
          </p:cNvCxnSpPr>
          <p:nvPr/>
        </p:nvCxnSpPr>
        <p:spPr>
          <a:xfrm flipV="1">
            <a:off x="1787818" y="5403989"/>
            <a:ext cx="198393" cy="287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137" idx="0"/>
          </p:cNvCxnSpPr>
          <p:nvPr/>
        </p:nvCxnSpPr>
        <p:spPr>
          <a:xfrm flipV="1">
            <a:off x="2680551" y="5403989"/>
            <a:ext cx="48800" cy="287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138" idx="0"/>
          </p:cNvCxnSpPr>
          <p:nvPr/>
        </p:nvCxnSpPr>
        <p:spPr>
          <a:xfrm flipH="1" flipV="1">
            <a:off x="3819881" y="5252720"/>
            <a:ext cx="269656" cy="4387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0" name="Cloud 139"/>
          <p:cNvSpPr/>
          <p:nvPr/>
        </p:nvSpPr>
        <p:spPr>
          <a:xfrm>
            <a:off x="1437481" y="5002480"/>
            <a:ext cx="2799383" cy="49986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>
                <a:latin typeface="Arial"/>
                <a:cs typeface="Arial"/>
              </a:rPr>
              <a:t>Interconnect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3109539" y="5653534"/>
            <a:ext cx="5745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나눔명조"/>
                <a:ea typeface="나눔명조"/>
                <a:cs typeface="나눔명조"/>
              </a:rPr>
              <a:t>…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5109221" y="5850746"/>
            <a:ext cx="403477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/>
                <a:cs typeface="Arial"/>
              </a:rPr>
              <a:t>Ref.: “</a:t>
            </a:r>
            <a:r>
              <a:rPr lang="en-US" sz="1100" dirty="0">
                <a:latin typeface="Arial"/>
                <a:cs typeface="Arial"/>
              </a:rPr>
              <a:t>Hybrid Memory Cube Specification 1.0,” </a:t>
            </a:r>
            <a:r>
              <a:rPr lang="en-US" sz="1100" dirty="0" smtClean="0">
                <a:latin typeface="Arial"/>
                <a:cs typeface="Arial"/>
              </a:rPr>
              <a:t/>
            </a:r>
            <a:br>
              <a:rPr lang="en-US" sz="1100" dirty="0" smtClean="0">
                <a:latin typeface="Arial"/>
                <a:cs typeface="Arial"/>
              </a:rPr>
            </a:br>
            <a:r>
              <a:rPr lang="en-US" sz="1100" dirty="0" smtClean="0">
                <a:latin typeface="Arial"/>
                <a:cs typeface="Arial"/>
              </a:rPr>
              <a:t>[</a:t>
            </a:r>
            <a:r>
              <a:rPr lang="en-US" sz="1100" dirty="0">
                <a:latin typeface="Arial"/>
                <a:cs typeface="Arial"/>
              </a:rPr>
              <a:t>Online]. </a:t>
            </a:r>
            <a:r>
              <a:rPr lang="en-US" sz="1100" dirty="0" smtClean="0">
                <a:latin typeface="Arial"/>
                <a:cs typeface="Arial"/>
              </a:rPr>
              <a:t>Available: http</a:t>
            </a:r>
            <a:r>
              <a:rPr lang="en-US" sz="1100" dirty="0">
                <a:latin typeface="Arial"/>
                <a:cs typeface="Arial"/>
              </a:rPr>
              <a:t>://</a:t>
            </a:r>
            <a:r>
              <a:rPr lang="en-US" sz="1100" dirty="0" err="1">
                <a:latin typeface="Arial"/>
                <a:cs typeface="Arial"/>
              </a:rPr>
              <a:t>www.hybridmemorycube.org</a:t>
            </a:r>
            <a:r>
              <a:rPr lang="en-US" sz="1100" dirty="0">
                <a:latin typeface="Arial"/>
                <a:cs typeface="Arial"/>
              </a:rPr>
              <a:t>/, </a:t>
            </a:r>
            <a:endParaRPr lang="en-US" sz="1100" dirty="0" smtClean="0">
              <a:latin typeface="Arial"/>
              <a:cs typeface="Arial"/>
            </a:endParaRPr>
          </a:p>
          <a:p>
            <a:r>
              <a:rPr lang="en-US" sz="1100" dirty="0" smtClean="0">
                <a:latin typeface="Arial"/>
                <a:cs typeface="Arial"/>
              </a:rPr>
              <a:t>Hybrid </a:t>
            </a:r>
            <a:r>
              <a:rPr lang="en-US" sz="1100" dirty="0">
                <a:latin typeface="Arial"/>
                <a:cs typeface="Arial"/>
              </a:rPr>
              <a:t>Memory Cube Consortium</a:t>
            </a:r>
            <a:r>
              <a:rPr lang="en-US" sz="1100" dirty="0" smtClean="0">
                <a:latin typeface="Arial"/>
                <a:cs typeface="Arial"/>
              </a:rPr>
              <a:t>, 2013.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5836869" y="4757658"/>
            <a:ext cx="2929858" cy="646331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How to interconnect</a:t>
            </a:r>
            <a:b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multiple CPUs and HMCs?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33732" y="2508635"/>
            <a:ext cx="3340886" cy="645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200" dirty="0" smtClean="0">
                <a:latin typeface="Arial"/>
                <a:cs typeface="Arial"/>
              </a:rPr>
              <a:t>(Packetized </a:t>
            </a:r>
            <a:br>
              <a:rPr lang="en-US" sz="2200" dirty="0" smtClean="0">
                <a:latin typeface="Arial"/>
                <a:cs typeface="Arial"/>
              </a:rPr>
            </a:br>
            <a:r>
              <a:rPr lang="en-US" sz="2200" dirty="0" smtClean="0">
                <a:latin typeface="Arial"/>
                <a:cs typeface="Arial"/>
              </a:rPr>
              <a:t>high-level messages)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05155" y="6150828"/>
            <a:ext cx="928578" cy="300082"/>
          </a:xfrm>
          <a:prstGeom prst="roundRect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963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986 -0.00509 0.05989 -0.00995 0.07795 -0.01852 C 0.096 -0.02708 0.10243 -0.03912 0.10885 -0.05116 " pathEditMode="relative" ptsTypes="aaA">
                                      <p:cBhvr>
                                        <p:cTn id="1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285 -0.05417 C 0.12066 -0.08403 0.12865 -0.11389 0.16302 -0.12963 C 0.1974 -0.14537 0.28212 -0.16667 0.31892 -0.14815 C 0.35573 -0.12963 0.36458 -0.04537 0.3842 -0.01852 C 0.40382 0.00833 0.42014 0.01065 0.43646 0.01296 " pathEditMode="relative" ptsTypes="aaaaA">
                                      <p:cBhvr>
                                        <p:cTn id="1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/>
      <p:bldP spid="9" grpId="0"/>
      <p:bldP spid="74" grpId="0" animBg="1"/>
      <p:bldP spid="76" grpId="0" animBg="1"/>
      <p:bldP spid="77" grpId="0" animBg="1"/>
      <p:bldP spid="87" grpId="0"/>
      <p:bldP spid="98" grpId="0" animBg="1"/>
      <p:bldP spid="99" grpId="0" animBg="1"/>
      <p:bldP spid="100" grpId="0" animBg="1"/>
      <p:bldP spid="101" grpId="0" animBg="1"/>
      <p:bldP spid="73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/>
      <p:bldP spid="136" grpId="0" animBg="1"/>
      <p:bldP spid="137" grpId="0" animBg="1"/>
      <p:bldP spid="138" grpId="0" animBg="1"/>
      <p:bldP spid="140" grpId="0" animBg="1"/>
      <p:bldP spid="157" grpId="0"/>
      <p:bldP spid="159" grpId="0" animBg="1"/>
      <p:bldP spid="12" grpId="0" animBg="1"/>
      <p:bldP spid="12" grpId="1" animBg="1"/>
      <p:bldP spid="12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4" name="Group 20"/>
          <p:cNvGrpSpPr/>
          <p:nvPr/>
        </p:nvGrpSpPr>
        <p:grpSpPr>
          <a:xfrm>
            <a:off x="3364375" y="1771523"/>
            <a:ext cx="2664814" cy="3560647"/>
            <a:chOff x="3245398" y="2097201"/>
            <a:chExt cx="2664814" cy="3560647"/>
          </a:xfrm>
        </p:grpSpPr>
        <p:sp>
          <p:nvSpPr>
            <p:cNvPr id="22" name="Cloud 21"/>
            <p:cNvSpPr/>
            <p:nvPr/>
          </p:nvSpPr>
          <p:spPr>
            <a:xfrm rot="5400000">
              <a:off x="2797481" y="2545118"/>
              <a:ext cx="3560647" cy="2664814"/>
            </a:xfrm>
            <a:prstGeom prst="cloud">
              <a:avLst/>
            </a:prstGeom>
            <a:gradFill>
              <a:lin ang="11340000" scaled="0"/>
            </a:gradFill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91757" y="3345971"/>
              <a:ext cx="150554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/>
                  <a:cs typeface="Arial"/>
                </a:rPr>
                <a:t>Memory </a:t>
              </a:r>
            </a:p>
            <a:p>
              <a:r>
                <a:rPr lang="en-US" sz="2800" dirty="0" smtClean="0">
                  <a:latin typeface="Arial"/>
                  <a:cs typeface="Arial"/>
                </a:rPr>
                <a:t>Network</a:t>
              </a:r>
            </a:p>
          </p:txBody>
        </p:sp>
      </p:grpSp>
      <p:sp>
        <p:nvSpPr>
          <p:cNvPr id="25" name="Cube 24"/>
          <p:cNvSpPr/>
          <p:nvPr/>
        </p:nvSpPr>
        <p:spPr>
          <a:xfrm>
            <a:off x="1722084" y="1809788"/>
            <a:ext cx="680720" cy="66548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Cube 26"/>
          <p:cNvSpPr/>
          <p:nvPr/>
        </p:nvSpPr>
        <p:spPr>
          <a:xfrm>
            <a:off x="1722084" y="3576161"/>
            <a:ext cx="680720" cy="66548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Cube 27"/>
          <p:cNvSpPr/>
          <p:nvPr/>
        </p:nvSpPr>
        <p:spPr>
          <a:xfrm>
            <a:off x="1722084" y="5318162"/>
            <a:ext cx="680720" cy="66548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Left-Right Arrow 29"/>
          <p:cNvSpPr/>
          <p:nvPr/>
        </p:nvSpPr>
        <p:spPr>
          <a:xfrm rot="11870088" flipH="1">
            <a:off x="2545715" y="2250395"/>
            <a:ext cx="936495" cy="151950"/>
          </a:xfrm>
          <a:prstGeom prst="leftRightArrow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latin typeface="Arial"/>
              <a:cs typeface="Arial"/>
            </a:endParaRPr>
          </a:p>
        </p:txBody>
      </p:sp>
      <p:sp>
        <p:nvSpPr>
          <p:cNvPr id="32" name="Left-Right Arrow 31"/>
          <p:cNvSpPr/>
          <p:nvPr/>
        </p:nvSpPr>
        <p:spPr>
          <a:xfrm rot="8557534" flipH="1">
            <a:off x="2366946" y="5044046"/>
            <a:ext cx="1426796" cy="151950"/>
          </a:xfrm>
          <a:prstGeom prst="leftRightArrow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latin typeface="Arial"/>
              <a:cs typeface="Arial"/>
            </a:endParaRPr>
          </a:p>
        </p:txBody>
      </p:sp>
      <p:sp>
        <p:nvSpPr>
          <p:cNvPr id="34" name="Left-Right Arrow 33"/>
          <p:cNvSpPr/>
          <p:nvPr/>
        </p:nvSpPr>
        <p:spPr>
          <a:xfrm rot="10357534" flipH="1">
            <a:off x="2503008" y="3772539"/>
            <a:ext cx="746888" cy="151950"/>
          </a:xfrm>
          <a:prstGeom prst="leftRightArrow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latin typeface="Arial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 rot="5400000">
            <a:off x="1784739" y="4511746"/>
            <a:ext cx="5745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나눔명조"/>
                <a:ea typeface="나눔명조"/>
                <a:cs typeface="나눔명조"/>
              </a:rPr>
              <a:t>…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64773" y="2038792"/>
            <a:ext cx="6519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HMC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658321" y="3825502"/>
            <a:ext cx="6519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HMC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671408" y="5578284"/>
            <a:ext cx="6519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HMC</a:t>
            </a:r>
          </a:p>
        </p:txBody>
      </p:sp>
      <p:sp>
        <p:nvSpPr>
          <p:cNvPr id="59" name="Cube 58"/>
          <p:cNvSpPr/>
          <p:nvPr/>
        </p:nvSpPr>
        <p:spPr>
          <a:xfrm>
            <a:off x="6835049" y="1393777"/>
            <a:ext cx="680720" cy="66548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1" name="Cube 60"/>
          <p:cNvSpPr/>
          <p:nvPr/>
        </p:nvSpPr>
        <p:spPr>
          <a:xfrm>
            <a:off x="6835049" y="3180306"/>
            <a:ext cx="680720" cy="66548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2" name="Cube 61"/>
          <p:cNvSpPr/>
          <p:nvPr/>
        </p:nvSpPr>
        <p:spPr>
          <a:xfrm>
            <a:off x="6835049" y="5305271"/>
            <a:ext cx="680720" cy="66548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3" name="Cube 62"/>
          <p:cNvSpPr/>
          <p:nvPr/>
        </p:nvSpPr>
        <p:spPr>
          <a:xfrm>
            <a:off x="6835049" y="3986305"/>
            <a:ext cx="680720" cy="66548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4" name="Left-Right Arrow 63"/>
          <p:cNvSpPr/>
          <p:nvPr/>
        </p:nvSpPr>
        <p:spPr>
          <a:xfrm rot="9729912">
            <a:off x="5689142" y="1983281"/>
            <a:ext cx="1133160" cy="151950"/>
          </a:xfrm>
          <a:prstGeom prst="leftRightArrow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latin typeface="Arial"/>
              <a:cs typeface="Arial"/>
            </a:endParaRPr>
          </a:p>
        </p:txBody>
      </p:sp>
      <p:sp>
        <p:nvSpPr>
          <p:cNvPr id="65" name="Left-Right Arrow 64"/>
          <p:cNvSpPr/>
          <p:nvPr/>
        </p:nvSpPr>
        <p:spPr>
          <a:xfrm rot="11242466">
            <a:off x="6016156" y="4205872"/>
            <a:ext cx="773963" cy="151950"/>
          </a:xfrm>
          <a:prstGeom prst="leftRightArrow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latin typeface="Arial"/>
              <a:cs typeface="Arial"/>
            </a:endParaRPr>
          </a:p>
        </p:txBody>
      </p:sp>
      <p:sp>
        <p:nvSpPr>
          <p:cNvPr id="66" name="Left-Right Arrow 65"/>
          <p:cNvSpPr/>
          <p:nvPr/>
        </p:nvSpPr>
        <p:spPr>
          <a:xfrm rot="12142466">
            <a:off x="5770070" y="5201576"/>
            <a:ext cx="1071973" cy="151950"/>
          </a:xfrm>
          <a:prstGeom prst="leftRightArrow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latin typeface="Arial"/>
              <a:cs typeface="Arial"/>
            </a:endParaRPr>
          </a:p>
        </p:txBody>
      </p:sp>
      <p:sp>
        <p:nvSpPr>
          <p:cNvPr id="67" name="Left-Right Arrow 66"/>
          <p:cNvSpPr/>
          <p:nvPr/>
        </p:nvSpPr>
        <p:spPr>
          <a:xfrm rot="10342466">
            <a:off x="5787316" y="2665921"/>
            <a:ext cx="964872" cy="151950"/>
          </a:xfrm>
          <a:prstGeom prst="leftRightArrow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latin typeface="Arial"/>
              <a:cs typeface="Arial"/>
            </a:endParaRPr>
          </a:p>
        </p:txBody>
      </p:sp>
      <p:sp>
        <p:nvSpPr>
          <p:cNvPr id="68" name="Left-Right Arrow 67"/>
          <p:cNvSpPr/>
          <p:nvPr/>
        </p:nvSpPr>
        <p:spPr>
          <a:xfrm rot="10342466">
            <a:off x="5949712" y="3522845"/>
            <a:ext cx="821577" cy="151950"/>
          </a:xfrm>
          <a:prstGeom prst="leftRightArrow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latin typeface="Arial"/>
              <a:cs typeface="Arial"/>
            </a:endParaRPr>
          </a:p>
        </p:txBody>
      </p:sp>
      <p:sp>
        <p:nvSpPr>
          <p:cNvPr id="69" name="TextBox 68"/>
          <p:cNvSpPr txBox="1"/>
          <p:nvPr/>
        </p:nvSpPr>
        <p:spPr>
          <a:xfrm rot="5400000">
            <a:off x="6897704" y="4700415"/>
            <a:ext cx="5745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나눔명조"/>
                <a:ea typeface="나눔명조"/>
                <a:cs typeface="나눔명조"/>
              </a:rPr>
              <a:t>…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777738" y="1622781"/>
            <a:ext cx="6519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HMC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771286" y="3409491"/>
            <a:ext cx="6519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HMC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771286" y="4237587"/>
            <a:ext cx="6519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HMC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784373" y="5565393"/>
            <a:ext cx="6519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HMC</a:t>
            </a:r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609600" y="269032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mtClean="0"/>
              <a:t>Memory Network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1504068" y="2622730"/>
            <a:ext cx="1055270" cy="8417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>
                <a:latin typeface="Arial"/>
                <a:cs typeface="Arial"/>
              </a:rPr>
              <a:t>CPU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83" name="Left-Right Arrow 82"/>
          <p:cNvSpPr/>
          <p:nvPr/>
        </p:nvSpPr>
        <p:spPr>
          <a:xfrm rot="10800000">
            <a:off x="2631618" y="3010655"/>
            <a:ext cx="851359" cy="151950"/>
          </a:xfrm>
          <a:prstGeom prst="leftRightArrow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latin typeface="Arial"/>
              <a:cs typeface="Arial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771286" y="2220122"/>
            <a:ext cx="1055270" cy="8417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>
                <a:latin typeface="Arial"/>
                <a:cs typeface="Arial"/>
              </a:rPr>
              <a:t>CPU</a:t>
            </a:r>
            <a:endParaRPr lang="en-US"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8127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7" grpId="0" animBg="1"/>
      <p:bldP spid="83" grpId="0" animBg="1"/>
      <p:bldP spid="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Interconnection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638800" y="2209800"/>
            <a:ext cx="3352800" cy="1524000"/>
            <a:chOff x="5638800" y="2209800"/>
            <a:chExt cx="3352800" cy="1524000"/>
          </a:xfrm>
        </p:grpSpPr>
        <p:pic>
          <p:nvPicPr>
            <p:cNvPr id="1063940" name="Picture 4" descr="mit-raw"/>
            <p:cNvPicPr>
              <a:picLocks noChangeAspect="1" noChangeArrowheads="1"/>
            </p:cNvPicPr>
            <p:nvPr/>
          </p:nvPicPr>
          <p:blipFill>
            <a:blip r:embed="rId4"/>
            <a:srcRect l="3156" t="3149" r="3780" b="3937"/>
            <a:stretch>
              <a:fillRect/>
            </a:stretch>
          </p:blipFill>
          <p:spPr bwMode="auto">
            <a:xfrm>
              <a:off x="7543800" y="2209800"/>
              <a:ext cx="1447800" cy="144780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1063945" name="Line 9"/>
            <p:cNvSpPr>
              <a:spLocks noChangeShapeType="1"/>
            </p:cNvSpPr>
            <p:nvPr/>
          </p:nvSpPr>
          <p:spPr bwMode="auto">
            <a:xfrm flipH="1">
              <a:off x="5638800" y="3276600"/>
              <a:ext cx="685800" cy="457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947" name="Oval 11"/>
            <p:cNvSpPr>
              <a:spLocks noChangeArrowheads="1"/>
            </p:cNvSpPr>
            <p:nvPr/>
          </p:nvSpPr>
          <p:spPr bwMode="auto">
            <a:xfrm>
              <a:off x="6096000" y="2514600"/>
              <a:ext cx="1676400" cy="914400"/>
            </a:xfrm>
            <a:prstGeom prst="ellipse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2400" b="0" dirty="0"/>
                <a:t>On-chip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87625" y="2632075"/>
            <a:ext cx="3603625" cy="3281363"/>
            <a:chOff x="2587625" y="2632075"/>
            <a:chExt cx="3603625" cy="3281363"/>
          </a:xfrm>
        </p:grpSpPr>
        <p:sp>
          <p:nvSpPr>
            <p:cNvPr id="1063950" name="Oval 14"/>
            <p:cNvSpPr>
              <a:spLocks noChangeArrowheads="1"/>
            </p:cNvSpPr>
            <p:nvPr/>
          </p:nvSpPr>
          <p:spPr bwMode="auto">
            <a:xfrm>
              <a:off x="2743200" y="2632075"/>
              <a:ext cx="3352800" cy="31242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951" name="Oval 15"/>
            <p:cNvSpPr>
              <a:spLocks noChangeArrowheads="1"/>
            </p:cNvSpPr>
            <p:nvPr/>
          </p:nvSpPr>
          <p:spPr bwMode="auto">
            <a:xfrm>
              <a:off x="3276600" y="4897438"/>
              <a:ext cx="428625" cy="407987"/>
            </a:xfrm>
            <a:prstGeom prst="ellipse">
              <a:avLst/>
            </a:prstGeom>
            <a:solidFill>
              <a:srgbClr val="F0E35C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endParaRPr lang="en-US" sz="2000" b="0"/>
            </a:p>
          </p:txBody>
        </p:sp>
        <p:sp>
          <p:nvSpPr>
            <p:cNvPr id="1063952" name="Oval 16"/>
            <p:cNvSpPr>
              <a:spLocks noChangeArrowheads="1"/>
            </p:cNvSpPr>
            <p:nvPr/>
          </p:nvSpPr>
          <p:spPr bwMode="auto">
            <a:xfrm>
              <a:off x="4191000" y="4897438"/>
              <a:ext cx="428625" cy="407987"/>
            </a:xfrm>
            <a:prstGeom prst="ellipse">
              <a:avLst/>
            </a:prstGeom>
            <a:solidFill>
              <a:srgbClr val="F0E35C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endParaRPr lang="en-US" sz="2000" b="0"/>
            </a:p>
          </p:txBody>
        </p:sp>
        <p:sp>
          <p:nvSpPr>
            <p:cNvPr id="1063953" name="Oval 17"/>
            <p:cNvSpPr>
              <a:spLocks noChangeArrowheads="1"/>
            </p:cNvSpPr>
            <p:nvPr/>
          </p:nvSpPr>
          <p:spPr bwMode="auto">
            <a:xfrm>
              <a:off x="3276600" y="3983038"/>
              <a:ext cx="428625" cy="407987"/>
            </a:xfrm>
            <a:prstGeom prst="ellipse">
              <a:avLst/>
            </a:prstGeom>
            <a:solidFill>
              <a:srgbClr val="F0E35C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endParaRPr lang="en-US" sz="2000" b="0"/>
            </a:p>
          </p:txBody>
        </p:sp>
        <p:sp>
          <p:nvSpPr>
            <p:cNvPr id="1063954" name="Line 18"/>
            <p:cNvSpPr>
              <a:spLocks noChangeShapeType="1"/>
            </p:cNvSpPr>
            <p:nvPr/>
          </p:nvSpPr>
          <p:spPr bwMode="auto">
            <a:xfrm>
              <a:off x="3702050" y="4187825"/>
              <a:ext cx="5016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955" name="Line 19"/>
            <p:cNvSpPr>
              <a:spLocks noChangeShapeType="1"/>
            </p:cNvSpPr>
            <p:nvPr/>
          </p:nvSpPr>
          <p:spPr bwMode="auto">
            <a:xfrm rot="5400000" flipH="1" flipV="1">
              <a:off x="3240088" y="4638675"/>
              <a:ext cx="5016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956" name="Oval 20"/>
            <p:cNvSpPr>
              <a:spLocks noChangeArrowheads="1"/>
            </p:cNvSpPr>
            <p:nvPr/>
          </p:nvSpPr>
          <p:spPr bwMode="auto">
            <a:xfrm>
              <a:off x="4191000" y="3983038"/>
              <a:ext cx="428625" cy="407987"/>
            </a:xfrm>
            <a:prstGeom prst="ellipse">
              <a:avLst/>
            </a:prstGeom>
            <a:solidFill>
              <a:srgbClr val="F0E35C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endParaRPr lang="en-US" sz="2000" b="0"/>
            </a:p>
          </p:txBody>
        </p:sp>
        <p:sp>
          <p:nvSpPr>
            <p:cNvPr id="1063957" name="Line 21"/>
            <p:cNvSpPr>
              <a:spLocks noChangeShapeType="1"/>
            </p:cNvSpPr>
            <p:nvPr/>
          </p:nvSpPr>
          <p:spPr bwMode="auto">
            <a:xfrm rot="5400000" flipH="1" flipV="1">
              <a:off x="4154488" y="4638675"/>
              <a:ext cx="5016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958" name="Line 22"/>
            <p:cNvSpPr>
              <a:spLocks noChangeShapeType="1"/>
            </p:cNvSpPr>
            <p:nvPr/>
          </p:nvSpPr>
          <p:spPr bwMode="auto">
            <a:xfrm>
              <a:off x="3702050" y="5102225"/>
              <a:ext cx="5016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959" name="Line 23"/>
            <p:cNvSpPr>
              <a:spLocks noChangeShapeType="1"/>
            </p:cNvSpPr>
            <p:nvPr/>
          </p:nvSpPr>
          <p:spPr bwMode="auto">
            <a:xfrm>
              <a:off x="4629150" y="4187825"/>
              <a:ext cx="5016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960" name="Oval 24"/>
            <p:cNvSpPr>
              <a:spLocks noChangeArrowheads="1"/>
            </p:cNvSpPr>
            <p:nvPr/>
          </p:nvSpPr>
          <p:spPr bwMode="auto">
            <a:xfrm>
              <a:off x="5118100" y="3983038"/>
              <a:ext cx="428625" cy="407987"/>
            </a:xfrm>
            <a:prstGeom prst="ellipse">
              <a:avLst/>
            </a:prstGeom>
            <a:solidFill>
              <a:srgbClr val="F0E35C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endParaRPr lang="en-US" sz="2000" b="0"/>
            </a:p>
          </p:txBody>
        </p:sp>
        <p:sp>
          <p:nvSpPr>
            <p:cNvPr id="1063961" name="Line 25"/>
            <p:cNvSpPr>
              <a:spLocks noChangeShapeType="1"/>
            </p:cNvSpPr>
            <p:nvPr/>
          </p:nvSpPr>
          <p:spPr bwMode="auto">
            <a:xfrm rot="5400000" flipH="1" flipV="1">
              <a:off x="5081588" y="4638675"/>
              <a:ext cx="5016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962" name="Oval 26"/>
            <p:cNvSpPr>
              <a:spLocks noChangeArrowheads="1"/>
            </p:cNvSpPr>
            <p:nvPr/>
          </p:nvSpPr>
          <p:spPr bwMode="auto">
            <a:xfrm>
              <a:off x="3305175" y="3094038"/>
              <a:ext cx="428625" cy="407987"/>
            </a:xfrm>
            <a:prstGeom prst="ellipse">
              <a:avLst/>
            </a:prstGeom>
            <a:solidFill>
              <a:srgbClr val="F0E35C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endParaRPr lang="en-US" sz="2000" b="0"/>
            </a:p>
          </p:txBody>
        </p:sp>
        <p:sp>
          <p:nvSpPr>
            <p:cNvPr id="1063963" name="Line 27"/>
            <p:cNvSpPr>
              <a:spLocks noChangeShapeType="1"/>
            </p:cNvSpPr>
            <p:nvPr/>
          </p:nvSpPr>
          <p:spPr bwMode="auto">
            <a:xfrm>
              <a:off x="3730625" y="3298825"/>
              <a:ext cx="5016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964" name="Line 28"/>
            <p:cNvSpPr>
              <a:spLocks noChangeShapeType="1"/>
            </p:cNvSpPr>
            <p:nvPr/>
          </p:nvSpPr>
          <p:spPr bwMode="auto">
            <a:xfrm rot="5400000" flipH="1" flipV="1">
              <a:off x="3268663" y="3749675"/>
              <a:ext cx="5016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965" name="Oval 29"/>
            <p:cNvSpPr>
              <a:spLocks noChangeArrowheads="1"/>
            </p:cNvSpPr>
            <p:nvPr/>
          </p:nvSpPr>
          <p:spPr bwMode="auto">
            <a:xfrm>
              <a:off x="4219575" y="3094038"/>
              <a:ext cx="428625" cy="407987"/>
            </a:xfrm>
            <a:prstGeom prst="ellipse">
              <a:avLst/>
            </a:prstGeom>
            <a:solidFill>
              <a:srgbClr val="F0E35C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endParaRPr lang="en-US" sz="2000" b="0"/>
            </a:p>
          </p:txBody>
        </p:sp>
        <p:sp>
          <p:nvSpPr>
            <p:cNvPr id="1063966" name="Line 30"/>
            <p:cNvSpPr>
              <a:spLocks noChangeShapeType="1"/>
            </p:cNvSpPr>
            <p:nvPr/>
          </p:nvSpPr>
          <p:spPr bwMode="auto">
            <a:xfrm rot="5400000" flipH="1" flipV="1">
              <a:off x="4183063" y="3749675"/>
              <a:ext cx="5016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967" name="Line 31"/>
            <p:cNvSpPr>
              <a:spLocks noChangeShapeType="1"/>
            </p:cNvSpPr>
            <p:nvPr/>
          </p:nvSpPr>
          <p:spPr bwMode="auto">
            <a:xfrm>
              <a:off x="4645025" y="3286125"/>
              <a:ext cx="5016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968" name="Oval 32"/>
            <p:cNvSpPr>
              <a:spLocks noChangeArrowheads="1"/>
            </p:cNvSpPr>
            <p:nvPr/>
          </p:nvSpPr>
          <p:spPr bwMode="auto">
            <a:xfrm>
              <a:off x="5133975" y="3081338"/>
              <a:ext cx="428625" cy="407987"/>
            </a:xfrm>
            <a:prstGeom prst="ellipse">
              <a:avLst/>
            </a:prstGeom>
            <a:solidFill>
              <a:srgbClr val="F0E35C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endParaRPr lang="en-US" sz="2000" b="0"/>
            </a:p>
          </p:txBody>
        </p:sp>
        <p:sp>
          <p:nvSpPr>
            <p:cNvPr id="1063969" name="Line 33"/>
            <p:cNvSpPr>
              <a:spLocks noChangeShapeType="1"/>
            </p:cNvSpPr>
            <p:nvPr/>
          </p:nvSpPr>
          <p:spPr bwMode="auto">
            <a:xfrm rot="5400000" flipH="1" flipV="1">
              <a:off x="5097463" y="3736975"/>
              <a:ext cx="5016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970" name="Line 34"/>
            <p:cNvSpPr>
              <a:spLocks noChangeShapeType="1"/>
            </p:cNvSpPr>
            <p:nvPr/>
          </p:nvSpPr>
          <p:spPr bwMode="auto">
            <a:xfrm>
              <a:off x="4629150" y="5102225"/>
              <a:ext cx="5016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971" name="Oval 35"/>
            <p:cNvSpPr>
              <a:spLocks noChangeArrowheads="1"/>
            </p:cNvSpPr>
            <p:nvPr/>
          </p:nvSpPr>
          <p:spPr bwMode="auto">
            <a:xfrm>
              <a:off x="5118100" y="4897438"/>
              <a:ext cx="428625" cy="407987"/>
            </a:xfrm>
            <a:prstGeom prst="ellipse">
              <a:avLst/>
            </a:prstGeom>
            <a:solidFill>
              <a:srgbClr val="F0E35C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endParaRPr lang="en-US" sz="2000" b="0"/>
            </a:p>
          </p:txBody>
        </p:sp>
        <p:sp>
          <p:nvSpPr>
            <p:cNvPr id="1063972" name="Text Box 36"/>
            <p:cNvSpPr txBox="1">
              <a:spLocks noChangeArrowheads="1"/>
            </p:cNvSpPr>
            <p:nvPr/>
          </p:nvSpPr>
          <p:spPr bwMode="auto">
            <a:xfrm>
              <a:off x="2587625" y="5427663"/>
              <a:ext cx="3603625" cy="4857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lang="en-US" sz="2400" b="0"/>
                <a:t>Interconnection networks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-402614" y="1482725"/>
            <a:ext cx="3829050" cy="2438400"/>
            <a:chOff x="-304800" y="1676400"/>
            <a:chExt cx="3829050" cy="2438400"/>
          </a:xfrm>
        </p:grpSpPr>
        <p:pic>
          <p:nvPicPr>
            <p:cNvPr id="1063941" name="Picture 5" descr="x1-4LC"/>
            <p:cNvPicPr>
              <a:picLocks noChangeAspect="1" noChangeArrowheads="1"/>
            </p:cNvPicPr>
            <p:nvPr/>
          </p:nvPicPr>
          <p:blipFill>
            <a:blip r:embed="rId5"/>
            <a:srcRect l="9877" t="18831" r="6790" b="15369"/>
            <a:stretch>
              <a:fillRect/>
            </a:stretch>
          </p:blipFill>
          <p:spPr bwMode="auto">
            <a:xfrm>
              <a:off x="127000" y="2554288"/>
              <a:ext cx="2286000" cy="1287462"/>
            </a:xfrm>
            <a:prstGeom prst="rect">
              <a:avLst/>
            </a:prstGeom>
            <a:noFill/>
          </p:spPr>
        </p:pic>
        <p:sp>
          <p:nvSpPr>
            <p:cNvPr id="1063946" name="Line 10"/>
            <p:cNvSpPr>
              <a:spLocks noChangeShapeType="1"/>
            </p:cNvSpPr>
            <p:nvPr/>
          </p:nvSpPr>
          <p:spPr bwMode="auto">
            <a:xfrm>
              <a:off x="2743200" y="2362200"/>
              <a:ext cx="781050" cy="762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973" name="Oval 37"/>
            <p:cNvSpPr>
              <a:spLocks noChangeArrowheads="1"/>
            </p:cNvSpPr>
            <p:nvPr/>
          </p:nvSpPr>
          <p:spPr bwMode="auto">
            <a:xfrm>
              <a:off x="1085850" y="1676400"/>
              <a:ext cx="2438400" cy="914400"/>
            </a:xfrm>
            <a:prstGeom prst="ellipse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2400" b="0" dirty="0"/>
                <a:t>Supercomputers</a:t>
              </a:r>
            </a:p>
          </p:txBody>
        </p:sp>
        <p:sp>
          <p:nvSpPr>
            <p:cNvPr id="1063974" name="Text Box 38"/>
            <p:cNvSpPr txBox="1">
              <a:spLocks noChangeArrowheads="1"/>
            </p:cNvSpPr>
            <p:nvPr/>
          </p:nvSpPr>
          <p:spPr bwMode="auto">
            <a:xfrm>
              <a:off x="-304800" y="3778250"/>
              <a:ext cx="29718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dirty="0">
                  <a:latin typeface="Trebuchet MS" pitchFamily="35" charset="0"/>
                  <a:ea typeface="굴림" pitchFamily="35" charset="-127"/>
                  <a:cs typeface="굴림" pitchFamily="35" charset="-127"/>
                </a:rPr>
                <a:t>Cray X1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969000" y="3921125"/>
            <a:ext cx="3048000" cy="2251075"/>
            <a:chOff x="5969000" y="3921125"/>
            <a:chExt cx="3048000" cy="2251075"/>
          </a:xfrm>
        </p:grpSpPr>
        <p:pic>
          <p:nvPicPr>
            <p:cNvPr id="1063939" name="Picture 3" descr="TSR_white_300dpi"/>
            <p:cNvPicPr>
              <a:picLocks noChangeAspect="1" noChangeArrowheads="1"/>
            </p:cNvPicPr>
            <p:nvPr/>
          </p:nvPicPr>
          <p:blipFill>
            <a:blip r:embed="rId6"/>
            <a:srcRect l="18867" t="2534" r="18866" b="4716"/>
            <a:stretch>
              <a:fillRect/>
            </a:stretch>
          </p:blipFill>
          <p:spPr bwMode="auto">
            <a:xfrm>
              <a:off x="8077200" y="3921125"/>
              <a:ext cx="762000" cy="1905000"/>
            </a:xfrm>
            <a:prstGeom prst="rect">
              <a:avLst/>
            </a:prstGeom>
            <a:noFill/>
          </p:spPr>
        </p:pic>
        <p:sp>
          <p:nvSpPr>
            <p:cNvPr id="1063943" name="Line 7"/>
            <p:cNvSpPr>
              <a:spLocks noChangeShapeType="1"/>
            </p:cNvSpPr>
            <p:nvPr/>
          </p:nvSpPr>
          <p:spPr bwMode="auto">
            <a:xfrm flipH="1">
              <a:off x="5969000" y="4746625"/>
              <a:ext cx="9144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948" name="Oval 12"/>
            <p:cNvSpPr>
              <a:spLocks noChangeArrowheads="1"/>
            </p:cNvSpPr>
            <p:nvPr/>
          </p:nvSpPr>
          <p:spPr bwMode="auto">
            <a:xfrm>
              <a:off x="6578600" y="4289425"/>
              <a:ext cx="1676400" cy="914400"/>
            </a:xfrm>
            <a:prstGeom prst="ellipse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2400" b="0" dirty="0"/>
                <a:t>Router 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en-US" sz="2400" b="0" dirty="0"/>
                <a:t>fabrics</a:t>
              </a:r>
            </a:p>
          </p:txBody>
        </p:sp>
        <p:sp>
          <p:nvSpPr>
            <p:cNvPr id="1063975" name="Rectangle 39" descr="25%"/>
            <p:cNvSpPr>
              <a:spLocks noChangeArrowheads="1"/>
            </p:cNvSpPr>
            <p:nvPr/>
          </p:nvSpPr>
          <p:spPr bwMode="auto">
            <a:xfrm>
              <a:off x="7885113" y="5835650"/>
              <a:ext cx="1131887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ko-KR">
                  <a:ea typeface="굴림" pitchFamily="35" charset="-127"/>
                  <a:cs typeface="굴림" pitchFamily="35" charset="-127"/>
                </a:rPr>
                <a:t>Avici TSR</a:t>
              </a:r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2400" y="4232275"/>
            <a:ext cx="2743200" cy="1863725"/>
            <a:chOff x="152400" y="4232275"/>
            <a:chExt cx="2743200" cy="1863725"/>
          </a:xfrm>
        </p:grpSpPr>
        <p:pic>
          <p:nvPicPr>
            <p:cNvPr id="1063942" name="Picture 6" descr="myrinet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81000" y="5154196"/>
              <a:ext cx="1752600" cy="587375"/>
            </a:xfrm>
            <a:prstGeom prst="rect">
              <a:avLst/>
            </a:prstGeom>
            <a:noFill/>
          </p:spPr>
        </p:pic>
        <p:sp>
          <p:nvSpPr>
            <p:cNvPr id="1063944" name="Line 8"/>
            <p:cNvSpPr>
              <a:spLocks noChangeShapeType="1"/>
            </p:cNvSpPr>
            <p:nvPr/>
          </p:nvSpPr>
          <p:spPr bwMode="auto">
            <a:xfrm flipV="1">
              <a:off x="2133600" y="4724400"/>
              <a:ext cx="762000" cy="412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949" name="Oval 13"/>
            <p:cNvSpPr>
              <a:spLocks noChangeArrowheads="1"/>
            </p:cNvSpPr>
            <p:nvPr/>
          </p:nvSpPr>
          <p:spPr bwMode="auto">
            <a:xfrm>
              <a:off x="457200" y="4232275"/>
              <a:ext cx="1676400" cy="914400"/>
            </a:xfrm>
            <a:prstGeom prst="ellipse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2400" b="0" dirty="0"/>
                <a:t>I/O 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en-US" sz="2400" b="0" dirty="0"/>
                <a:t>systems</a:t>
              </a:r>
            </a:p>
          </p:txBody>
        </p:sp>
        <p:sp>
          <p:nvSpPr>
            <p:cNvPr id="1063976" name="Text Box 40"/>
            <p:cNvSpPr txBox="1">
              <a:spLocks noChangeArrowheads="1"/>
            </p:cNvSpPr>
            <p:nvPr/>
          </p:nvSpPr>
          <p:spPr bwMode="auto">
            <a:xfrm>
              <a:off x="152400" y="5757446"/>
              <a:ext cx="220503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dirty="0" err="1">
                  <a:latin typeface="Trebuchet MS" pitchFamily="35" charset="0"/>
                  <a:ea typeface="굴림" pitchFamily="35" charset="-127"/>
                  <a:cs typeface="굴림" pitchFamily="35" charset="-127"/>
                </a:rPr>
                <a:t>Myrinet/</a:t>
              </a:r>
              <a:r>
                <a:rPr lang="en-US" altLang="ko-KR" dirty="0" err="1" smtClean="0">
                  <a:latin typeface="Trebuchet MS" pitchFamily="35" charset="0"/>
                  <a:ea typeface="굴림" pitchFamily="35" charset="-127"/>
                  <a:cs typeface="굴림" pitchFamily="35" charset="-127"/>
                </a:rPr>
                <a:t>Infiniband</a:t>
              </a:r>
              <a:endParaRPr lang="en-US" altLang="ko-KR" dirty="0">
                <a:latin typeface="Trebuchet MS" pitchFamily="35" charset="0"/>
                <a:ea typeface="굴림" pitchFamily="35" charset="-127"/>
                <a:cs typeface="굴림" pitchFamily="35" charset="-127"/>
              </a:endParaRPr>
            </a:p>
          </p:txBody>
        </p:sp>
      </p:grpSp>
      <p:sp>
        <p:nvSpPr>
          <p:cNvPr id="1063978" name="Text Box 42"/>
          <p:cNvSpPr txBox="1">
            <a:spLocks noChangeArrowheads="1"/>
          </p:cNvSpPr>
          <p:nvPr/>
        </p:nvSpPr>
        <p:spPr bwMode="auto">
          <a:xfrm>
            <a:off x="7672388" y="3641725"/>
            <a:ext cx="1079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dirty="0">
                <a:latin typeface="Trebuchet MS" pitchFamily="35" charset="0"/>
                <a:ea typeface="굴림" pitchFamily="35" charset="-127"/>
                <a:cs typeface="굴림" pitchFamily="35" charset="-127"/>
              </a:rPr>
              <a:t>MIT RAW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369955" y="1087621"/>
            <a:ext cx="3368964" cy="1600200"/>
            <a:chOff x="4191000" y="1219200"/>
            <a:chExt cx="3368964" cy="1600200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43600" y="1219200"/>
              <a:ext cx="1616364" cy="1016000"/>
            </a:xfrm>
            <a:prstGeom prst="rect">
              <a:avLst/>
            </a:prstGeom>
          </p:spPr>
        </p:pic>
        <p:sp>
          <p:nvSpPr>
            <p:cNvPr id="43" name="Line 10"/>
            <p:cNvSpPr>
              <a:spLocks noChangeShapeType="1"/>
            </p:cNvSpPr>
            <p:nvPr/>
          </p:nvSpPr>
          <p:spPr bwMode="auto">
            <a:xfrm flipH="1">
              <a:off x="4724400" y="2286000"/>
              <a:ext cx="381000" cy="533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37"/>
            <p:cNvSpPr>
              <a:spLocks noChangeArrowheads="1"/>
            </p:cNvSpPr>
            <p:nvPr/>
          </p:nvSpPr>
          <p:spPr bwMode="auto">
            <a:xfrm>
              <a:off x="4191000" y="1524000"/>
              <a:ext cx="1905000" cy="914400"/>
            </a:xfrm>
            <a:prstGeom prst="ellipse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2400" b="0" dirty="0" smtClean="0"/>
                <a:t>Memory</a:t>
              </a:r>
              <a:endParaRPr lang="en-US" sz="2400" b="0" dirty="0"/>
            </a:p>
          </p:txBody>
        </p:sp>
      </p:grpSp>
    </p:spTree>
    <p:custDataLst>
      <p:tags r:id="rId1"/>
    </p:custDataLst>
  </p:cSld>
  <p:clrMapOvr>
    <a:masterClrMapping/>
  </p:clrMapOvr>
  <p:transition xmlns:p14="http://schemas.microsoft.com/office/powerpoint/2010/main" advTm="43424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6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39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It Different?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057987"/>
              </p:ext>
            </p:extLst>
          </p:nvPr>
        </p:nvGraphicFramePr>
        <p:xfrm>
          <a:off x="469187" y="1681506"/>
          <a:ext cx="8167388" cy="370933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67641"/>
                <a:gridCol w="2627890"/>
                <a:gridCol w="3271857"/>
              </a:tblGrid>
              <a:tr h="43735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Interconnection 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Networks </a:t>
                      </a:r>
                      <a:b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(large-scale networks)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Memory Network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735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73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73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735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735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1907" y="2635434"/>
            <a:ext cx="2083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Nodes vs. Routers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3897" y="3043842"/>
            <a:ext cx="1493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Network</a:t>
            </a:r>
          </a:p>
          <a:p>
            <a:pPr algn="ctr"/>
            <a:r>
              <a:rPr lang="en-US" dirty="0" smtClean="0">
                <a:latin typeface="Arial"/>
                <a:cs typeface="Arial"/>
              </a:rPr>
              <a:t>Organization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2251" y="3690173"/>
            <a:ext cx="1262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Important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Bandwidth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46874" y="4353110"/>
            <a:ext cx="659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Cost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6512" y="4902191"/>
            <a:ext cx="87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Others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06288" y="2635434"/>
            <a:ext cx="230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# Nodes ≥ # Routers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13924" y="2635434"/>
            <a:ext cx="3436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# Nodes &lt; # Routers (or HMCs)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18904" y="3157166"/>
            <a:ext cx="1621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Concentration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99755" y="3151466"/>
            <a:ext cx="1339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Distribution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98325" y="3690227"/>
            <a:ext cx="1262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Bisection 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Bandwidth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66660" y="3805666"/>
            <a:ext cx="181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CPU Bandwidth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21954" y="4353110"/>
            <a:ext cx="1044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Channel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42125" y="4353110"/>
            <a:ext cx="1044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Channel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06429" y="4751244"/>
            <a:ext cx="3492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Intra-HMC network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AutoNum type="arabicParenR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“Routers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generate traffic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812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System Interconnect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5184576"/>
          </a:xfrm>
        </p:spPr>
        <p:txBody>
          <a:bodyPr/>
          <a:lstStyle/>
          <a:p>
            <a:r>
              <a:rPr lang="en-US" dirty="0" smtClean="0"/>
              <a:t>Intel </a:t>
            </a:r>
            <a:r>
              <a:rPr lang="en-US" dirty="0" err="1" smtClean="0"/>
              <a:t>QuickPath</a:t>
            </a:r>
            <a:r>
              <a:rPr lang="en-US" dirty="0" smtClean="0"/>
              <a:t> Interconnect / AMD </a:t>
            </a:r>
            <a:r>
              <a:rPr lang="en-US" dirty="0" err="1" smtClean="0"/>
              <a:t>HyperTransport</a:t>
            </a:r>
            <a:endParaRPr lang="en-US" dirty="0"/>
          </a:p>
          <a:p>
            <a:r>
              <a:rPr lang="en-US" dirty="0" smtClean="0"/>
              <a:t>Different interface to memory and other processors.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013341" y="2115814"/>
            <a:ext cx="5851553" cy="4302707"/>
            <a:chOff x="2013341" y="2115814"/>
            <a:chExt cx="5851553" cy="4302707"/>
          </a:xfrm>
        </p:grpSpPr>
        <p:sp>
          <p:nvSpPr>
            <p:cNvPr id="5" name="Rectangle 4"/>
            <p:cNvSpPr/>
            <p:nvPr/>
          </p:nvSpPr>
          <p:spPr>
            <a:xfrm>
              <a:off x="5308740" y="2448813"/>
              <a:ext cx="1209040" cy="14749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latin typeface="Arial"/>
                  <a:cs typeface="Arial"/>
                </a:rPr>
                <a:t>CPU1</a:t>
              </a:r>
              <a:endParaRPr lang="en-US" sz="2200" dirty="0">
                <a:latin typeface="Arial"/>
                <a:cs typeface="Arial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308740" y="4663693"/>
              <a:ext cx="1209040" cy="14749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latin typeface="Arial"/>
                  <a:cs typeface="Arial"/>
                </a:rPr>
                <a:t>CPU3</a:t>
              </a:r>
              <a:endParaRPr lang="en-US" sz="2200" dirty="0">
                <a:latin typeface="Arial"/>
                <a:cs typeface="Arial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307220" y="2440368"/>
              <a:ext cx="1209040" cy="14749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latin typeface="Arial"/>
                  <a:cs typeface="Arial"/>
                </a:rPr>
                <a:t>CPU0</a:t>
              </a:r>
              <a:endParaRPr lang="en-US" sz="2200" dirty="0">
                <a:latin typeface="Arial"/>
                <a:cs typeface="Arial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307220" y="4655248"/>
              <a:ext cx="1209040" cy="14749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latin typeface="Arial"/>
                  <a:cs typeface="Arial"/>
                </a:rPr>
                <a:t>CPU2</a:t>
              </a:r>
              <a:endParaRPr lang="en-US" sz="2200" dirty="0">
                <a:latin typeface="Arial"/>
                <a:cs typeface="Arial"/>
              </a:endParaRPr>
            </a:p>
          </p:txBody>
        </p:sp>
        <p:sp>
          <p:nvSpPr>
            <p:cNvPr id="9" name="Left-Right Arrow 8"/>
            <p:cNvSpPr/>
            <p:nvPr/>
          </p:nvSpPr>
          <p:spPr>
            <a:xfrm rot="10800000">
              <a:off x="4555398" y="5320728"/>
              <a:ext cx="703603" cy="151950"/>
            </a:xfrm>
            <a:prstGeom prst="leftRightArrow">
              <a:avLst/>
            </a:prstGeom>
            <a:solidFill>
              <a:schemeClr val="tx1">
                <a:lumMod val="75000"/>
                <a:lumOff val="25000"/>
                <a:alpha val="56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200" dirty="0">
                <a:latin typeface="Arial"/>
                <a:cs typeface="Arial"/>
              </a:endParaRPr>
            </a:p>
          </p:txBody>
        </p:sp>
        <p:sp>
          <p:nvSpPr>
            <p:cNvPr id="10" name="Left-Right Arrow 9"/>
            <p:cNvSpPr/>
            <p:nvPr/>
          </p:nvSpPr>
          <p:spPr>
            <a:xfrm rot="5400000">
              <a:off x="5597711" y="4225757"/>
              <a:ext cx="630656" cy="151950"/>
            </a:xfrm>
            <a:prstGeom prst="leftRightArrow">
              <a:avLst/>
            </a:prstGeom>
            <a:solidFill>
              <a:schemeClr val="tx1">
                <a:lumMod val="75000"/>
                <a:lumOff val="25000"/>
                <a:alpha val="56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200" dirty="0">
                <a:latin typeface="Arial"/>
                <a:cs typeface="Arial"/>
              </a:endParaRPr>
            </a:p>
          </p:txBody>
        </p:sp>
        <p:sp>
          <p:nvSpPr>
            <p:cNvPr id="11" name="Left-Right Arrow 10"/>
            <p:cNvSpPr/>
            <p:nvPr/>
          </p:nvSpPr>
          <p:spPr>
            <a:xfrm rot="8167318">
              <a:off x="4429537" y="4222158"/>
              <a:ext cx="955319" cy="151950"/>
            </a:xfrm>
            <a:prstGeom prst="leftRightArrow">
              <a:avLst/>
            </a:prstGeom>
            <a:solidFill>
              <a:schemeClr val="tx1">
                <a:lumMod val="75000"/>
                <a:lumOff val="25000"/>
                <a:alpha val="56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200" dirty="0">
                <a:latin typeface="Arial"/>
                <a:cs typeface="Arial"/>
              </a:endParaRPr>
            </a:p>
          </p:txBody>
        </p:sp>
        <p:sp>
          <p:nvSpPr>
            <p:cNvPr id="12" name="Left-Right Arrow 11"/>
            <p:cNvSpPr/>
            <p:nvPr/>
          </p:nvSpPr>
          <p:spPr>
            <a:xfrm rot="10800000">
              <a:off x="4555398" y="3106298"/>
              <a:ext cx="703603" cy="151950"/>
            </a:xfrm>
            <a:prstGeom prst="leftRightArrow">
              <a:avLst/>
            </a:prstGeom>
            <a:solidFill>
              <a:schemeClr val="tx1">
                <a:lumMod val="75000"/>
                <a:lumOff val="25000"/>
                <a:alpha val="56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200" dirty="0">
                <a:latin typeface="Arial"/>
                <a:cs typeface="Arial"/>
              </a:endParaRPr>
            </a:p>
          </p:txBody>
        </p:sp>
        <p:sp>
          <p:nvSpPr>
            <p:cNvPr id="13" name="Left-Right Arrow 12"/>
            <p:cNvSpPr/>
            <p:nvPr/>
          </p:nvSpPr>
          <p:spPr>
            <a:xfrm rot="13432682" flipH="1">
              <a:off x="4439697" y="4201837"/>
              <a:ext cx="955319" cy="151950"/>
            </a:xfrm>
            <a:prstGeom prst="leftRightArrow">
              <a:avLst/>
            </a:prstGeom>
            <a:solidFill>
              <a:schemeClr val="tx1">
                <a:lumMod val="75000"/>
                <a:lumOff val="25000"/>
                <a:alpha val="56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200" b="1" dirty="0">
                <a:latin typeface="Arial"/>
                <a:cs typeface="Arial"/>
              </a:endParaRPr>
            </a:p>
          </p:txBody>
        </p:sp>
        <p:sp>
          <p:nvSpPr>
            <p:cNvPr id="14" name="Left-Right Arrow 13"/>
            <p:cNvSpPr/>
            <p:nvPr/>
          </p:nvSpPr>
          <p:spPr>
            <a:xfrm rot="5400000">
              <a:off x="3596191" y="4225757"/>
              <a:ext cx="630656" cy="151950"/>
            </a:xfrm>
            <a:prstGeom prst="leftRightArrow">
              <a:avLst/>
            </a:prstGeom>
            <a:solidFill>
              <a:schemeClr val="tx1">
                <a:lumMod val="75000"/>
                <a:lumOff val="25000"/>
                <a:alpha val="56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200" dirty="0">
                <a:latin typeface="Arial"/>
                <a:cs typeface="Arial"/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647738" y="2481417"/>
              <a:ext cx="954055" cy="222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286873" y="2481417"/>
              <a:ext cx="954055" cy="222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Left-Right Arrow 16"/>
            <p:cNvSpPr/>
            <p:nvPr/>
          </p:nvSpPr>
          <p:spPr>
            <a:xfrm>
              <a:off x="2128480" y="2219343"/>
              <a:ext cx="1154621" cy="780225"/>
            </a:xfrm>
            <a:prstGeom prst="leftRightArrow">
              <a:avLst>
                <a:gd name="adj1" fmla="val 56028"/>
                <a:gd name="adj2" fmla="val 32948"/>
              </a:avLst>
            </a:prstGeom>
            <a:solidFill>
              <a:srgbClr val="FFC000">
                <a:alpha val="70000"/>
              </a:srgbClr>
            </a:solidFill>
            <a:ln w="25400" cap="flat" cmpd="sng" algn="ctr">
              <a:solidFill>
                <a:srgbClr val="9966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+mn-cs"/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666789" y="3573448"/>
              <a:ext cx="954055" cy="222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305924" y="3573448"/>
              <a:ext cx="954055" cy="222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Left-Right Arrow 19"/>
            <p:cNvSpPr/>
            <p:nvPr/>
          </p:nvSpPr>
          <p:spPr>
            <a:xfrm>
              <a:off x="2147531" y="3311374"/>
              <a:ext cx="1154621" cy="780225"/>
            </a:xfrm>
            <a:prstGeom prst="leftRightArrow">
              <a:avLst>
                <a:gd name="adj1" fmla="val 56028"/>
                <a:gd name="adj2" fmla="val 32948"/>
              </a:avLst>
            </a:prstGeom>
            <a:solidFill>
              <a:srgbClr val="FFC000">
                <a:alpha val="70000"/>
              </a:srgbClr>
            </a:solidFill>
            <a:ln w="25400" cap="flat" cmpd="sng" algn="ctr">
              <a:solidFill>
                <a:srgbClr val="9966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+mn-cs"/>
              </a:endParaRP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666789" y="4738038"/>
              <a:ext cx="954055" cy="222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305924" y="4738038"/>
              <a:ext cx="954055" cy="222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Left-Right Arrow 22"/>
            <p:cNvSpPr/>
            <p:nvPr/>
          </p:nvSpPr>
          <p:spPr>
            <a:xfrm>
              <a:off x="2147531" y="4475964"/>
              <a:ext cx="1154621" cy="780225"/>
            </a:xfrm>
            <a:prstGeom prst="leftRightArrow">
              <a:avLst>
                <a:gd name="adj1" fmla="val 56028"/>
                <a:gd name="adj2" fmla="val 32948"/>
              </a:avLst>
            </a:prstGeom>
            <a:solidFill>
              <a:srgbClr val="FFC000">
                <a:alpha val="70000"/>
              </a:srgbClr>
            </a:solidFill>
            <a:ln w="25400" cap="flat" cmpd="sng" algn="ctr">
              <a:solidFill>
                <a:srgbClr val="9966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+mn-cs"/>
              </a:endParaRPr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685840" y="5830069"/>
              <a:ext cx="954055" cy="222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324975" y="5830069"/>
              <a:ext cx="954055" cy="222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Left-Right Arrow 25"/>
            <p:cNvSpPr/>
            <p:nvPr/>
          </p:nvSpPr>
          <p:spPr>
            <a:xfrm>
              <a:off x="2166582" y="5567995"/>
              <a:ext cx="1154621" cy="780225"/>
            </a:xfrm>
            <a:prstGeom prst="leftRightArrow">
              <a:avLst>
                <a:gd name="adj1" fmla="val 56028"/>
                <a:gd name="adj2" fmla="val 32948"/>
              </a:avLst>
            </a:prstGeom>
            <a:solidFill>
              <a:srgbClr val="FFC000">
                <a:alpha val="70000"/>
              </a:srgbClr>
            </a:solidFill>
            <a:ln w="25400" cap="flat" cmpd="sng" algn="ctr">
              <a:solidFill>
                <a:srgbClr val="9966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+mn-cs"/>
              </a:endParaRPr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6618256" y="2481417"/>
              <a:ext cx="954055" cy="222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7257391" y="2481417"/>
              <a:ext cx="954055" cy="222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Left-Right Arrow 28"/>
            <p:cNvSpPr/>
            <p:nvPr/>
          </p:nvSpPr>
          <p:spPr>
            <a:xfrm>
              <a:off x="6527428" y="2219343"/>
              <a:ext cx="1154621" cy="780225"/>
            </a:xfrm>
            <a:prstGeom prst="leftRightArrow">
              <a:avLst>
                <a:gd name="adj1" fmla="val 56028"/>
                <a:gd name="adj2" fmla="val 32948"/>
              </a:avLst>
            </a:prstGeom>
            <a:solidFill>
              <a:srgbClr val="FFC000">
                <a:alpha val="70000"/>
              </a:srgbClr>
            </a:solidFill>
            <a:ln w="25400" cap="flat" cmpd="sng" algn="ctr">
              <a:solidFill>
                <a:srgbClr val="9966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+mn-cs"/>
              </a:endParaRPr>
            </a:p>
          </p:txBody>
        </p: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6637307" y="3573448"/>
              <a:ext cx="954055" cy="222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7276442" y="3573448"/>
              <a:ext cx="954055" cy="222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Left-Right Arrow 31"/>
            <p:cNvSpPr/>
            <p:nvPr/>
          </p:nvSpPr>
          <p:spPr>
            <a:xfrm>
              <a:off x="6546479" y="3311374"/>
              <a:ext cx="1154621" cy="780225"/>
            </a:xfrm>
            <a:prstGeom prst="leftRightArrow">
              <a:avLst>
                <a:gd name="adj1" fmla="val 56028"/>
                <a:gd name="adj2" fmla="val 32948"/>
              </a:avLst>
            </a:prstGeom>
            <a:solidFill>
              <a:srgbClr val="FFC000">
                <a:alpha val="70000"/>
              </a:srgbClr>
            </a:solidFill>
            <a:ln w="25400" cap="flat" cmpd="sng" algn="ctr">
              <a:solidFill>
                <a:srgbClr val="9966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+mn-cs"/>
              </a:endParaRPr>
            </a:p>
          </p:txBody>
        </p:sp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6618255" y="4738038"/>
              <a:ext cx="954055" cy="222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7257390" y="4738038"/>
              <a:ext cx="954055" cy="222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Left-Right Arrow 34"/>
            <p:cNvSpPr/>
            <p:nvPr/>
          </p:nvSpPr>
          <p:spPr>
            <a:xfrm>
              <a:off x="6527427" y="4475964"/>
              <a:ext cx="1154621" cy="780225"/>
            </a:xfrm>
            <a:prstGeom prst="leftRightArrow">
              <a:avLst>
                <a:gd name="adj1" fmla="val 56028"/>
                <a:gd name="adj2" fmla="val 32948"/>
              </a:avLst>
            </a:prstGeom>
            <a:solidFill>
              <a:srgbClr val="FFC000">
                <a:alpha val="70000"/>
              </a:srgbClr>
            </a:solidFill>
            <a:ln w="25400" cap="flat" cmpd="sng" algn="ctr">
              <a:solidFill>
                <a:srgbClr val="9966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+mn-cs"/>
              </a:endParaRPr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6637306" y="5830069"/>
              <a:ext cx="954055" cy="222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7276441" y="5830069"/>
              <a:ext cx="954055" cy="222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Left-Right Arrow 37"/>
            <p:cNvSpPr/>
            <p:nvPr/>
          </p:nvSpPr>
          <p:spPr>
            <a:xfrm>
              <a:off x="6546478" y="5567995"/>
              <a:ext cx="1154621" cy="780225"/>
            </a:xfrm>
            <a:prstGeom prst="leftRightArrow">
              <a:avLst>
                <a:gd name="adj1" fmla="val 56028"/>
                <a:gd name="adj2" fmla="val 32948"/>
              </a:avLst>
            </a:prstGeom>
            <a:solidFill>
              <a:srgbClr val="FFC000">
                <a:alpha val="70000"/>
              </a:srgbClr>
            </a:solidFill>
            <a:ln w="25400" cap="flat" cmpd="sng" algn="ctr">
              <a:solidFill>
                <a:srgbClr val="9966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+mn-cs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10285" y="2259368"/>
            <a:ext cx="2340017" cy="1381672"/>
            <a:chOff x="210285" y="2259368"/>
            <a:chExt cx="2340017" cy="1381672"/>
          </a:xfrm>
        </p:grpSpPr>
        <p:sp>
          <p:nvSpPr>
            <p:cNvPr id="39" name="TextBox 38"/>
            <p:cNvSpPr txBox="1"/>
            <p:nvPr/>
          </p:nvSpPr>
          <p:spPr>
            <a:xfrm>
              <a:off x="210285" y="2259368"/>
              <a:ext cx="17852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"/>
                  <a:cs typeface="Arial"/>
                </a:rPr>
                <a:t>Shared </a:t>
              </a:r>
              <a:br>
                <a:rPr lang="en-US" sz="2400" dirty="0" smtClean="0">
                  <a:latin typeface="Arial"/>
                  <a:cs typeface="Arial"/>
                </a:rPr>
              </a:br>
              <a:r>
                <a:rPr lang="en-US" sz="2400" dirty="0" smtClean="0">
                  <a:latin typeface="Arial"/>
                  <a:cs typeface="Arial"/>
                </a:rPr>
                <a:t>parallel bus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550797" y="2999568"/>
              <a:ext cx="999505" cy="641472"/>
            </a:xfrm>
            <a:prstGeom prst="line">
              <a:avLst/>
            </a:prstGeom>
            <a:ln w="19050" cmpd="sng">
              <a:prstDash val="dash"/>
              <a:headEnd type="none"/>
              <a:tailEnd type="arrow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243322" y="3956936"/>
            <a:ext cx="3630209" cy="830997"/>
            <a:chOff x="243322" y="3956936"/>
            <a:chExt cx="3630209" cy="830997"/>
          </a:xfrm>
        </p:grpSpPr>
        <p:sp>
          <p:nvSpPr>
            <p:cNvPr id="43" name="TextBox 42"/>
            <p:cNvSpPr txBox="1"/>
            <p:nvPr/>
          </p:nvSpPr>
          <p:spPr>
            <a:xfrm>
              <a:off x="243322" y="3956936"/>
              <a:ext cx="175871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/>
                  <a:cs typeface="Arial"/>
                </a:rPr>
                <a:t>High-speed</a:t>
              </a:r>
              <a:br>
                <a:rPr lang="en-US" sz="2400" dirty="0" smtClean="0">
                  <a:latin typeface="Arial"/>
                  <a:cs typeface="Arial"/>
                </a:rPr>
              </a:br>
              <a:r>
                <a:rPr lang="en-US" sz="2400" dirty="0" smtClean="0">
                  <a:latin typeface="Arial"/>
                  <a:cs typeface="Arial"/>
                </a:rPr>
                <a:t>P2P links</a:t>
              </a:r>
            </a:p>
          </p:txBody>
        </p:sp>
        <p:cxnSp>
          <p:nvCxnSpPr>
            <p:cNvPr id="47" name="Straight Connector 46"/>
            <p:cNvCxnSpPr>
              <a:endCxn id="14" idx="5"/>
            </p:cNvCxnSpPr>
            <p:nvPr/>
          </p:nvCxnSpPr>
          <p:spPr>
            <a:xfrm>
              <a:off x="2013341" y="4301732"/>
              <a:ext cx="1860190" cy="0"/>
            </a:xfrm>
            <a:prstGeom prst="line">
              <a:avLst/>
            </a:prstGeom>
            <a:ln w="19050" cmpd="sng">
              <a:prstDash val="dash"/>
              <a:tailEnd type="arrow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4582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Adopting Conventional Design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403" y="1124744"/>
            <a:ext cx="10549113" cy="5184576"/>
          </a:xfrm>
        </p:spPr>
        <p:txBody>
          <a:bodyPr/>
          <a:lstStyle/>
          <a:p>
            <a:r>
              <a:rPr lang="en-US" spc="-50" dirty="0" smtClean="0"/>
              <a:t>CPU can use the same interface for both memory/other CPUs.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CPU bandwidth is statically partitioned.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ube 3"/>
          <p:cNvSpPr/>
          <p:nvPr/>
        </p:nvSpPr>
        <p:spPr>
          <a:xfrm>
            <a:off x="7964778" y="2467902"/>
            <a:ext cx="680720" cy="66548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Cube 4"/>
          <p:cNvSpPr/>
          <p:nvPr/>
        </p:nvSpPr>
        <p:spPr>
          <a:xfrm>
            <a:off x="6765898" y="2467902"/>
            <a:ext cx="680720" cy="66548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98455" y="2476347"/>
            <a:ext cx="1209040" cy="14749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>
                <a:latin typeface="Arial"/>
                <a:cs typeface="Arial"/>
              </a:rPr>
              <a:t>CPU1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7" name="Left-Right Arrow 6"/>
          <p:cNvSpPr/>
          <p:nvPr/>
        </p:nvSpPr>
        <p:spPr>
          <a:xfrm rot="10800000">
            <a:off x="6364199" y="2654400"/>
            <a:ext cx="361059" cy="151950"/>
          </a:xfrm>
          <a:prstGeom prst="leftRightArrow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latin typeface="Arial"/>
              <a:cs typeface="Arial"/>
            </a:endParaRPr>
          </a:p>
        </p:txBody>
      </p:sp>
      <p:sp>
        <p:nvSpPr>
          <p:cNvPr id="8" name="Left-Right Arrow 7"/>
          <p:cNvSpPr/>
          <p:nvPr/>
        </p:nvSpPr>
        <p:spPr>
          <a:xfrm rot="10800000">
            <a:off x="6369730" y="2897791"/>
            <a:ext cx="1508236" cy="151950"/>
          </a:xfrm>
          <a:prstGeom prst="leftRightArrow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latin typeface="Arial"/>
              <a:cs typeface="Arial"/>
            </a:endParaRPr>
          </a:p>
        </p:txBody>
      </p:sp>
      <p:sp>
        <p:nvSpPr>
          <p:cNvPr id="9" name="Cube 8"/>
          <p:cNvSpPr/>
          <p:nvPr/>
        </p:nvSpPr>
        <p:spPr>
          <a:xfrm>
            <a:off x="7964778" y="3285782"/>
            <a:ext cx="680720" cy="66548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Cube 9"/>
          <p:cNvSpPr/>
          <p:nvPr/>
        </p:nvSpPr>
        <p:spPr>
          <a:xfrm>
            <a:off x="6765898" y="3285782"/>
            <a:ext cx="680720" cy="66548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Left-Right Arrow 10"/>
          <p:cNvSpPr/>
          <p:nvPr/>
        </p:nvSpPr>
        <p:spPr>
          <a:xfrm rot="10800000">
            <a:off x="6364199" y="3472280"/>
            <a:ext cx="361059" cy="151950"/>
          </a:xfrm>
          <a:prstGeom prst="leftRightArrow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latin typeface="Arial"/>
              <a:cs typeface="Arial"/>
            </a:endParaRPr>
          </a:p>
        </p:txBody>
      </p:sp>
      <p:sp>
        <p:nvSpPr>
          <p:cNvPr id="12" name="Left-Right Arrow 11"/>
          <p:cNvSpPr/>
          <p:nvPr/>
        </p:nvSpPr>
        <p:spPr>
          <a:xfrm rot="10800000">
            <a:off x="6369730" y="3715671"/>
            <a:ext cx="1508236" cy="151950"/>
          </a:xfrm>
          <a:prstGeom prst="leftRightArrow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latin typeface="Arial"/>
              <a:cs typeface="Arial"/>
            </a:endParaRPr>
          </a:p>
        </p:txBody>
      </p:sp>
      <p:sp>
        <p:nvSpPr>
          <p:cNvPr id="13" name="Cube 12"/>
          <p:cNvSpPr/>
          <p:nvPr/>
        </p:nvSpPr>
        <p:spPr>
          <a:xfrm>
            <a:off x="7964778" y="4682782"/>
            <a:ext cx="680720" cy="66548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Cube 13"/>
          <p:cNvSpPr/>
          <p:nvPr/>
        </p:nvSpPr>
        <p:spPr>
          <a:xfrm>
            <a:off x="6765898" y="4682782"/>
            <a:ext cx="680720" cy="66548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98455" y="4691227"/>
            <a:ext cx="1209040" cy="14749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>
                <a:latin typeface="Arial"/>
                <a:cs typeface="Arial"/>
              </a:rPr>
              <a:t>CPU3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16" name="Left-Right Arrow 15"/>
          <p:cNvSpPr/>
          <p:nvPr/>
        </p:nvSpPr>
        <p:spPr>
          <a:xfrm rot="10800000">
            <a:off x="6364199" y="4869280"/>
            <a:ext cx="361059" cy="151950"/>
          </a:xfrm>
          <a:prstGeom prst="leftRightArrow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latin typeface="Arial"/>
              <a:cs typeface="Arial"/>
            </a:endParaRPr>
          </a:p>
        </p:txBody>
      </p:sp>
      <p:sp>
        <p:nvSpPr>
          <p:cNvPr id="17" name="Left-Right Arrow 16"/>
          <p:cNvSpPr/>
          <p:nvPr/>
        </p:nvSpPr>
        <p:spPr>
          <a:xfrm rot="10800000">
            <a:off x="6369730" y="5112671"/>
            <a:ext cx="1508236" cy="151950"/>
          </a:xfrm>
          <a:prstGeom prst="leftRightArrow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latin typeface="Arial"/>
              <a:cs typeface="Arial"/>
            </a:endParaRPr>
          </a:p>
        </p:txBody>
      </p:sp>
      <p:sp>
        <p:nvSpPr>
          <p:cNvPr id="18" name="Cube 17"/>
          <p:cNvSpPr/>
          <p:nvPr/>
        </p:nvSpPr>
        <p:spPr>
          <a:xfrm>
            <a:off x="7964778" y="5500662"/>
            <a:ext cx="680720" cy="66548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Cube 18"/>
          <p:cNvSpPr/>
          <p:nvPr/>
        </p:nvSpPr>
        <p:spPr>
          <a:xfrm>
            <a:off x="6765898" y="5500662"/>
            <a:ext cx="680720" cy="66548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Left-Right Arrow 19"/>
          <p:cNvSpPr/>
          <p:nvPr/>
        </p:nvSpPr>
        <p:spPr>
          <a:xfrm rot="10800000">
            <a:off x="6364199" y="5687160"/>
            <a:ext cx="361059" cy="151950"/>
          </a:xfrm>
          <a:prstGeom prst="leftRightArrow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latin typeface="Arial"/>
              <a:cs typeface="Arial"/>
            </a:endParaRPr>
          </a:p>
        </p:txBody>
      </p:sp>
      <p:sp>
        <p:nvSpPr>
          <p:cNvPr id="21" name="Left-Right Arrow 20"/>
          <p:cNvSpPr/>
          <p:nvPr/>
        </p:nvSpPr>
        <p:spPr>
          <a:xfrm rot="10800000">
            <a:off x="6369730" y="5930551"/>
            <a:ext cx="1508236" cy="151950"/>
          </a:xfrm>
          <a:prstGeom prst="leftRightArrow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96935" y="2467902"/>
            <a:ext cx="1209040" cy="14749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>
                <a:latin typeface="Arial"/>
                <a:cs typeface="Arial"/>
              </a:rPr>
              <a:t>CPU0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96935" y="4682782"/>
            <a:ext cx="1209040" cy="14749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>
                <a:latin typeface="Arial"/>
                <a:cs typeface="Arial"/>
              </a:rPr>
              <a:t>CPU2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25" name="Cube 24"/>
          <p:cNvSpPr/>
          <p:nvPr/>
        </p:nvSpPr>
        <p:spPr>
          <a:xfrm>
            <a:off x="1970378" y="2467902"/>
            <a:ext cx="680720" cy="66548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Cube 25"/>
          <p:cNvSpPr/>
          <p:nvPr/>
        </p:nvSpPr>
        <p:spPr>
          <a:xfrm>
            <a:off x="771498" y="2467902"/>
            <a:ext cx="680720" cy="66548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Cube 26"/>
          <p:cNvSpPr/>
          <p:nvPr/>
        </p:nvSpPr>
        <p:spPr>
          <a:xfrm>
            <a:off x="1970378" y="3285782"/>
            <a:ext cx="680720" cy="66548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Cube 27"/>
          <p:cNvSpPr/>
          <p:nvPr/>
        </p:nvSpPr>
        <p:spPr>
          <a:xfrm>
            <a:off x="771498" y="3285782"/>
            <a:ext cx="680720" cy="66548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Cube 28"/>
          <p:cNvSpPr/>
          <p:nvPr/>
        </p:nvSpPr>
        <p:spPr>
          <a:xfrm>
            <a:off x="1970378" y="4682782"/>
            <a:ext cx="680720" cy="66548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Cube 29"/>
          <p:cNvSpPr/>
          <p:nvPr/>
        </p:nvSpPr>
        <p:spPr>
          <a:xfrm>
            <a:off x="771498" y="4682782"/>
            <a:ext cx="680720" cy="66548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Cube 30"/>
          <p:cNvSpPr/>
          <p:nvPr/>
        </p:nvSpPr>
        <p:spPr>
          <a:xfrm>
            <a:off x="1970378" y="5500662"/>
            <a:ext cx="680720" cy="66548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Cube 31"/>
          <p:cNvSpPr/>
          <p:nvPr/>
        </p:nvSpPr>
        <p:spPr>
          <a:xfrm>
            <a:off x="771498" y="5500662"/>
            <a:ext cx="680720" cy="665480"/>
          </a:xfrm>
          <a:prstGeom prst="cube">
            <a:avLst/>
          </a:prstGeom>
          <a:gradFill rotWithShape="1">
            <a:gsLst>
              <a:gs pos="0">
                <a:srgbClr val="E29F1D">
                  <a:tint val="100000"/>
                  <a:shade val="100000"/>
                  <a:satMod val="130000"/>
                </a:srgbClr>
              </a:gs>
              <a:gs pos="100000">
                <a:srgbClr val="E29F1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1" name="Left-Right Arrow 40"/>
          <p:cNvSpPr/>
          <p:nvPr/>
        </p:nvSpPr>
        <p:spPr>
          <a:xfrm rot="10800000">
            <a:off x="2691738" y="2654400"/>
            <a:ext cx="361059" cy="151950"/>
          </a:xfrm>
          <a:prstGeom prst="leftRightArrow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latin typeface="Arial"/>
              <a:cs typeface="Arial"/>
            </a:endParaRPr>
          </a:p>
        </p:txBody>
      </p:sp>
      <p:sp>
        <p:nvSpPr>
          <p:cNvPr id="44" name="Left-Right Arrow 43"/>
          <p:cNvSpPr/>
          <p:nvPr/>
        </p:nvSpPr>
        <p:spPr>
          <a:xfrm rot="10800000">
            <a:off x="2691738" y="3507616"/>
            <a:ext cx="361059" cy="151950"/>
          </a:xfrm>
          <a:prstGeom prst="leftRightArrow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latin typeface="Arial"/>
              <a:cs typeface="Arial"/>
            </a:endParaRPr>
          </a:p>
        </p:txBody>
      </p:sp>
      <p:sp>
        <p:nvSpPr>
          <p:cNvPr id="45" name="Left-Right Arrow 44"/>
          <p:cNvSpPr/>
          <p:nvPr/>
        </p:nvSpPr>
        <p:spPr>
          <a:xfrm rot="10800000">
            <a:off x="1544561" y="3715672"/>
            <a:ext cx="1508236" cy="151950"/>
          </a:xfrm>
          <a:prstGeom prst="leftRightArrow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latin typeface="Arial"/>
              <a:cs typeface="Arial"/>
            </a:endParaRPr>
          </a:p>
        </p:txBody>
      </p:sp>
      <p:sp>
        <p:nvSpPr>
          <p:cNvPr id="46" name="Left-Right Arrow 45"/>
          <p:cNvSpPr/>
          <p:nvPr/>
        </p:nvSpPr>
        <p:spPr>
          <a:xfrm rot="10800000">
            <a:off x="2691738" y="4813175"/>
            <a:ext cx="361059" cy="151950"/>
          </a:xfrm>
          <a:prstGeom prst="leftRightArrow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latin typeface="Arial"/>
              <a:cs typeface="Arial"/>
            </a:endParaRPr>
          </a:p>
        </p:txBody>
      </p:sp>
      <p:sp>
        <p:nvSpPr>
          <p:cNvPr id="47" name="Left-Right Arrow 46"/>
          <p:cNvSpPr/>
          <p:nvPr/>
        </p:nvSpPr>
        <p:spPr>
          <a:xfrm rot="10800000">
            <a:off x="1544561" y="5021231"/>
            <a:ext cx="1508236" cy="151950"/>
          </a:xfrm>
          <a:prstGeom prst="leftRightArrow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latin typeface="Arial"/>
              <a:cs typeface="Arial"/>
            </a:endParaRPr>
          </a:p>
        </p:txBody>
      </p:sp>
      <p:sp>
        <p:nvSpPr>
          <p:cNvPr id="48" name="Left-Right Arrow 47"/>
          <p:cNvSpPr/>
          <p:nvPr/>
        </p:nvSpPr>
        <p:spPr>
          <a:xfrm rot="10800000">
            <a:off x="2691738" y="5666391"/>
            <a:ext cx="361059" cy="151950"/>
          </a:xfrm>
          <a:prstGeom prst="leftRightArrow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latin typeface="Arial"/>
              <a:cs typeface="Arial"/>
            </a:endParaRPr>
          </a:p>
        </p:txBody>
      </p:sp>
      <p:sp>
        <p:nvSpPr>
          <p:cNvPr id="49" name="Left-Right Arrow 48"/>
          <p:cNvSpPr/>
          <p:nvPr/>
        </p:nvSpPr>
        <p:spPr>
          <a:xfrm rot="10800000">
            <a:off x="1544561" y="5874447"/>
            <a:ext cx="1508236" cy="151950"/>
          </a:xfrm>
          <a:prstGeom prst="leftRightArrow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latin typeface="Arial"/>
              <a:cs typeface="Arial"/>
            </a:endParaRPr>
          </a:p>
        </p:txBody>
      </p:sp>
      <p:sp>
        <p:nvSpPr>
          <p:cNvPr id="51" name="Left-Right Arrow 50"/>
          <p:cNvSpPr/>
          <p:nvPr/>
        </p:nvSpPr>
        <p:spPr>
          <a:xfrm rot="10800000">
            <a:off x="4345113" y="5348262"/>
            <a:ext cx="703603" cy="151950"/>
          </a:xfrm>
          <a:prstGeom prst="leftRightArrow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latin typeface="Arial"/>
              <a:cs typeface="Arial"/>
            </a:endParaRPr>
          </a:p>
        </p:txBody>
      </p:sp>
      <p:sp>
        <p:nvSpPr>
          <p:cNvPr id="52" name="Left-Right Arrow 51"/>
          <p:cNvSpPr/>
          <p:nvPr/>
        </p:nvSpPr>
        <p:spPr>
          <a:xfrm rot="5400000">
            <a:off x="5387426" y="4253291"/>
            <a:ext cx="630656" cy="151950"/>
          </a:xfrm>
          <a:prstGeom prst="leftRightArrow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latin typeface="Arial"/>
              <a:cs typeface="Arial"/>
            </a:endParaRPr>
          </a:p>
        </p:txBody>
      </p:sp>
      <p:sp>
        <p:nvSpPr>
          <p:cNvPr id="54" name="Left-Right Arrow 53"/>
          <p:cNvSpPr/>
          <p:nvPr/>
        </p:nvSpPr>
        <p:spPr>
          <a:xfrm rot="8167318">
            <a:off x="4219252" y="4249692"/>
            <a:ext cx="955319" cy="151950"/>
          </a:xfrm>
          <a:prstGeom prst="leftRightArrow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latin typeface="Arial"/>
              <a:cs typeface="Arial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flipV="1">
            <a:off x="2863255" y="3883810"/>
            <a:ext cx="0" cy="308981"/>
          </a:xfrm>
          <a:prstGeom prst="line">
            <a:avLst/>
          </a:prstGeom>
          <a:ln w="19050" cmpd="sng">
            <a:prstDash val="dash"/>
            <a:headEnd type="none"/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275524" y="4328684"/>
            <a:ext cx="372919" cy="21620"/>
          </a:xfrm>
          <a:prstGeom prst="line">
            <a:avLst/>
          </a:prstGeom>
          <a:ln w="19050" cmpd="sng">
            <a:prstDash val="dash"/>
            <a:headEnd type="none"/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93078" y="2693179"/>
            <a:ext cx="6519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HMC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898203" y="2706457"/>
            <a:ext cx="6519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HMC</a:t>
            </a:r>
          </a:p>
        </p:txBody>
      </p:sp>
      <p:sp>
        <p:nvSpPr>
          <p:cNvPr id="42" name="Left-Right Arrow 41"/>
          <p:cNvSpPr/>
          <p:nvPr/>
        </p:nvSpPr>
        <p:spPr>
          <a:xfrm rot="10800000">
            <a:off x="1544561" y="2862456"/>
            <a:ext cx="1508236" cy="151950"/>
          </a:xfrm>
          <a:prstGeom prst="leftRightArrow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latin typeface="Arial"/>
              <a:cs typeface="Arial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16408" y="3528895"/>
            <a:ext cx="6519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HMC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921533" y="3542173"/>
            <a:ext cx="6519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HMC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06639" y="4900809"/>
            <a:ext cx="6519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HMC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911764" y="4914087"/>
            <a:ext cx="6519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HMC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29969" y="5736525"/>
            <a:ext cx="6519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HMC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935094" y="5749803"/>
            <a:ext cx="6519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HMC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693723" y="2704859"/>
            <a:ext cx="6519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HMC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898848" y="2718137"/>
            <a:ext cx="6519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HMC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717053" y="3540575"/>
            <a:ext cx="6519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HMC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922178" y="3553853"/>
            <a:ext cx="6519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HMC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680538" y="4934328"/>
            <a:ext cx="6519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HMC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885663" y="4947606"/>
            <a:ext cx="6519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HMC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703868" y="5770044"/>
            <a:ext cx="6519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HMC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908993" y="5783322"/>
            <a:ext cx="6519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HMC</a:t>
            </a:r>
          </a:p>
        </p:txBody>
      </p:sp>
      <p:sp>
        <p:nvSpPr>
          <p:cNvPr id="60" name="Freeform 59"/>
          <p:cNvSpPr/>
          <p:nvPr/>
        </p:nvSpPr>
        <p:spPr>
          <a:xfrm>
            <a:off x="0" y="2346960"/>
            <a:ext cx="8757920" cy="3939562"/>
          </a:xfrm>
          <a:custGeom>
            <a:avLst/>
            <a:gdLst>
              <a:gd name="connsiteX0" fmla="*/ 4196080 w 8321040"/>
              <a:gd name="connsiteY0" fmla="*/ 20320 h 4470400"/>
              <a:gd name="connsiteX1" fmla="*/ 8270240 w 8321040"/>
              <a:gd name="connsiteY1" fmla="*/ 0 h 4470400"/>
              <a:gd name="connsiteX2" fmla="*/ 8321040 w 8321040"/>
              <a:gd name="connsiteY2" fmla="*/ 4419600 h 4470400"/>
              <a:gd name="connsiteX3" fmla="*/ 0 w 8321040"/>
              <a:gd name="connsiteY3" fmla="*/ 4470400 h 4470400"/>
              <a:gd name="connsiteX4" fmla="*/ 0 w 8321040"/>
              <a:gd name="connsiteY4" fmla="*/ 2357120 h 4470400"/>
              <a:gd name="connsiteX5" fmla="*/ 4246880 w 8321040"/>
              <a:gd name="connsiteY5" fmla="*/ 2377440 h 4470400"/>
              <a:gd name="connsiteX6" fmla="*/ 4196080 w 8321040"/>
              <a:gd name="connsiteY6" fmla="*/ 20320 h 447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21040" h="4470400">
                <a:moveTo>
                  <a:pt x="4196080" y="20320"/>
                </a:moveTo>
                <a:lnTo>
                  <a:pt x="8270240" y="0"/>
                </a:lnTo>
                <a:lnTo>
                  <a:pt x="8321040" y="4419600"/>
                </a:lnTo>
                <a:lnTo>
                  <a:pt x="0" y="4470400"/>
                </a:lnTo>
                <a:lnTo>
                  <a:pt x="0" y="2357120"/>
                </a:lnTo>
                <a:lnTo>
                  <a:pt x="4246880" y="2377440"/>
                </a:lnTo>
                <a:lnTo>
                  <a:pt x="4196080" y="20320"/>
                </a:lnTo>
                <a:close/>
              </a:path>
            </a:pathLst>
          </a:custGeom>
          <a:solidFill>
            <a:srgbClr val="FFFFFF">
              <a:alpha val="71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latin typeface="Arial"/>
              <a:cs typeface="Arial"/>
            </a:endParaRPr>
          </a:p>
        </p:txBody>
      </p:sp>
      <p:sp>
        <p:nvSpPr>
          <p:cNvPr id="50" name="Left-Right Arrow 49"/>
          <p:cNvSpPr/>
          <p:nvPr/>
        </p:nvSpPr>
        <p:spPr>
          <a:xfrm rot="10800000">
            <a:off x="4345113" y="3133832"/>
            <a:ext cx="703603" cy="151950"/>
          </a:xfrm>
          <a:prstGeom prst="leftRightArrow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latin typeface="Arial"/>
              <a:cs typeface="Arial"/>
            </a:endParaRPr>
          </a:p>
        </p:txBody>
      </p:sp>
      <p:sp>
        <p:nvSpPr>
          <p:cNvPr id="55" name="Left-Right Arrow 54"/>
          <p:cNvSpPr/>
          <p:nvPr/>
        </p:nvSpPr>
        <p:spPr>
          <a:xfrm rot="13432682" flipH="1">
            <a:off x="4229412" y="4229371"/>
            <a:ext cx="955319" cy="151950"/>
          </a:xfrm>
          <a:prstGeom prst="leftRightArrow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b="1" dirty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88434" y="4122980"/>
            <a:ext cx="2175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Same links</a:t>
            </a:r>
          </a:p>
        </p:txBody>
      </p:sp>
      <p:sp>
        <p:nvSpPr>
          <p:cNvPr id="53" name="Left-Right Arrow 52"/>
          <p:cNvSpPr/>
          <p:nvPr/>
        </p:nvSpPr>
        <p:spPr>
          <a:xfrm rot="5400000">
            <a:off x="3385906" y="4253291"/>
            <a:ext cx="630656" cy="151950"/>
          </a:xfrm>
          <a:prstGeom prst="leftRightArrow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2615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animClr clrSpc="rgb" dir="cw">
                                      <p:cBhvr>
                                        <p:cTn id="2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animClr clrSpc="rgb" dir="cw">
                                      <p:cBhvr>
                                        <p:cTn id="2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animClr clrSpc="rgb" dir="cw">
                                      <p:cBhvr>
                                        <p:cTn id="2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41" grpId="0" animBg="1"/>
      <p:bldP spid="41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54" grpId="0" animBg="1"/>
      <p:bldP spid="61" grpId="0"/>
      <p:bldP spid="62" grpId="0"/>
      <p:bldP spid="42" grpId="0" animBg="1"/>
      <p:bldP spid="42" grpId="1" animBg="1"/>
      <p:bldP spid="63" grpId="0"/>
      <p:bldP spid="64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60" grpId="0" animBg="1"/>
      <p:bldP spid="50" grpId="0" animBg="1"/>
      <p:bldP spid="50" grpId="1" animBg="1"/>
      <p:bldP spid="50" grpId="2" animBg="1"/>
      <p:bldP spid="55" grpId="0" animBg="1"/>
      <p:bldP spid="55" grpId="1" animBg="1"/>
      <p:bldP spid="55" grpId="2" animBg="1"/>
      <p:bldP spid="22" grpId="0"/>
      <p:bldP spid="22" grpId="1"/>
      <p:bldP spid="53" grpId="0" animBg="1"/>
      <p:bldP spid="53" grpId="1" animBg="1"/>
      <p:bldP spid="53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Bandwidth Usage Ratio </a:t>
            </a:r>
            <a:r>
              <a:rPr lang="en-US" dirty="0"/>
              <a:t>C</a:t>
            </a:r>
            <a:r>
              <a:rPr lang="en-US" dirty="0" smtClean="0"/>
              <a:t>an </a:t>
            </a:r>
            <a:r>
              <a:rPr lang="en-US" dirty="0"/>
              <a:t>V</a:t>
            </a:r>
            <a:r>
              <a:rPr lang="en-US" dirty="0" smtClean="0"/>
              <a:t>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Ratio of QPI and Local DRAM traffic for SPLASH-2.</a:t>
            </a:r>
          </a:p>
          <a:p>
            <a:pPr lvl="2"/>
            <a:r>
              <a:rPr lang="en-US" sz="2000" dirty="0" smtClean="0"/>
              <a:t>Real quad-socket Intel Xeon system measurement.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We propose Memory-centric Network to achieve flexible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CPU bandwidth utilization.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9856327"/>
              </p:ext>
            </p:extLst>
          </p:nvPr>
        </p:nvGraphicFramePr>
        <p:xfrm>
          <a:off x="894714" y="2704782"/>
          <a:ext cx="7263766" cy="3696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3200400" y="3108728"/>
            <a:ext cx="0" cy="114831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95436" y="3072496"/>
            <a:ext cx="2379903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~2x difference in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/>
            </a:r>
            <a:b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coherence/memory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/>
            </a:r>
            <a:b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traffic ratio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038231" y="3108728"/>
            <a:ext cx="451338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508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:|5.1|5.8|3.4"/>
</p:tagLst>
</file>

<file path=ppt/theme/theme1.xml><?xml version="1.0" encoding="utf-8"?>
<a:theme xmlns:a="http://schemas.openxmlformats.org/drawingml/2006/main" name="KAI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8100" cmpd="sng">
          <a:solidFill>
            <a:srgbClr val="FF0000"/>
          </a:solidFill>
          <a:headEnd type="none"/>
          <a:tailEnd type="arrow"/>
        </a:ln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arque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Marque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KAIST.thmx</Template>
  <TotalTime>7452</TotalTime>
  <Words>1089</Words>
  <Application>Microsoft Macintosh PowerPoint</Application>
  <PresentationFormat>On-screen Show (4:3)</PresentationFormat>
  <Paragraphs>428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KAIST</vt:lpstr>
      <vt:lpstr>Memory-centric System Interconnect Design  with Hybrid Memory Cubes</vt:lpstr>
      <vt:lpstr>Memory Wall</vt:lpstr>
      <vt:lpstr>Hybrid Memory Cubes (HMCs)</vt:lpstr>
      <vt:lpstr> </vt:lpstr>
      <vt:lpstr>Interconnection Networks</vt:lpstr>
      <vt:lpstr>How Is It Different? </vt:lpstr>
      <vt:lpstr>Conventional System Interconnect</vt:lpstr>
      <vt:lpstr>Adopting Conventional Design Approach</vt:lpstr>
      <vt:lpstr>Bandwidth Usage Ratio Can Vary</vt:lpstr>
      <vt:lpstr>Contents</vt:lpstr>
      <vt:lpstr>Leveraging Routing Capability of the HMC</vt:lpstr>
      <vt:lpstr>System Interconnect Design Space</vt:lpstr>
      <vt:lpstr>Interconnection Networks 101</vt:lpstr>
      <vt:lpstr>Memory-centric Network Design Issues</vt:lpstr>
      <vt:lpstr>Network Design Techniques</vt:lpstr>
      <vt:lpstr>Distributor-based Network</vt:lpstr>
      <vt:lpstr>Reducing Latency: Pass-thru Microarchitecture</vt:lpstr>
      <vt:lpstr>Leveraging Adaptive Routing</vt:lpstr>
      <vt:lpstr>Methodology</vt:lpstr>
      <vt:lpstr>Evaluated Configurations</vt:lpstr>
      <vt:lpstr>Synthetic Traffic Result (CPU-Local HMC)</vt:lpstr>
      <vt:lpstr>Synthetic Traffic Result (CPU-to-CPU)</vt:lpstr>
      <vt:lpstr>Real Workload Result – Performance</vt:lpstr>
      <vt:lpstr>Real Workload Result – Energy</vt:lpstr>
      <vt:lpstr>Conclusions</vt:lpstr>
    </vt:vector>
  </TitlesOfParts>
  <Company>gangsun@kaist.ac.kr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Memory-centric System Interconnect Design  with Hybrid Memory Cubes</dc:title>
  <dc:creator>광선 김</dc:creator>
  <cp:lastModifiedBy>광선 김</cp:lastModifiedBy>
  <cp:revision>478</cp:revision>
  <cp:lastPrinted>2013-09-02T05:18:11Z</cp:lastPrinted>
  <dcterms:created xsi:type="dcterms:W3CDTF">2013-08-21T09:35:17Z</dcterms:created>
  <dcterms:modified xsi:type="dcterms:W3CDTF">2013-09-17T17:27:48Z</dcterms:modified>
</cp:coreProperties>
</file>