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41" r:id="rId1"/>
  </p:sldMasterIdLst>
  <p:notesMasterIdLst>
    <p:notesMasterId r:id="rId20"/>
  </p:notesMasterIdLst>
  <p:handoutMasterIdLst>
    <p:handoutMasterId r:id="rId21"/>
  </p:handoutMasterIdLst>
  <p:sldIdLst>
    <p:sldId id="256" r:id="rId2"/>
    <p:sldId id="257" r:id="rId3"/>
    <p:sldId id="289" r:id="rId4"/>
    <p:sldId id="309" r:id="rId5"/>
    <p:sldId id="290" r:id="rId6"/>
    <p:sldId id="291" r:id="rId7"/>
    <p:sldId id="310" r:id="rId8"/>
    <p:sldId id="311" r:id="rId9"/>
    <p:sldId id="312" r:id="rId10"/>
    <p:sldId id="313" r:id="rId11"/>
    <p:sldId id="315" r:id="rId12"/>
    <p:sldId id="294" r:id="rId13"/>
    <p:sldId id="295" r:id="rId14"/>
    <p:sldId id="304" r:id="rId15"/>
    <p:sldId id="307" r:id="rId16"/>
    <p:sldId id="317" r:id="rId17"/>
    <p:sldId id="314" r:id="rId18"/>
    <p:sldId id="316" r:id="rId1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 initial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47" autoAdjust="0"/>
    <p:restoredTop sz="61790" autoAdjust="0"/>
  </p:normalViewPr>
  <p:slideViewPr>
    <p:cSldViewPr>
      <p:cViewPr>
        <p:scale>
          <a:sx n="46" d="100"/>
          <a:sy n="46" d="100"/>
        </p:scale>
        <p:origin x="-1500" y="10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357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tor\&#26700;&#38754;\pact-presentation\PACT13\presentation\multi-granula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fl\&#26700;&#38754;\package\Building%20Expressive,%20Area-Efficient%20Coherence%20Directories\experimental%20result\hybrid-represent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fl\&#26700;&#38754;\package\Building%20Expressive,%20Area-Efficient%20Coherence%20Directories\experimental%20result\multi-granular.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997381679546997E-2"/>
          <c:y val="0.13025604823821799"/>
          <c:w val="0.87780262969491396"/>
          <c:h val="0.55290399878174901"/>
        </c:manualLayout>
      </c:layout>
      <c:barChart>
        <c:barDir val="col"/>
        <c:grouping val="stacked"/>
        <c:varyColors val="0"/>
        <c:ser>
          <c:idx val="0"/>
          <c:order val="0"/>
          <c:tx>
            <c:strRef>
              <c:f>PVC!$F$18</c:f>
              <c:strCache>
                <c:ptCount val="1"/>
                <c:pt idx="0">
                  <c:v>0/8</c:v>
                </c:pt>
              </c:strCache>
            </c:strRef>
          </c:tx>
          <c:invertIfNegative val="0"/>
          <c:cat>
            <c:strRef>
              <c:f>PVC!$G$17:$AF$17</c:f>
              <c:strCache>
                <c:ptCount val="26"/>
                <c:pt idx="0">
                  <c:v>barnes</c:v>
                </c:pt>
                <c:pt idx="1">
                  <c:v>blackscholes</c:v>
                </c:pt>
                <c:pt idx="2">
                  <c:v>cholesky</c:v>
                </c:pt>
                <c:pt idx="3">
                  <c:v>em3d</c:v>
                </c:pt>
                <c:pt idx="4">
                  <c:v>fft</c:v>
                </c:pt>
                <c:pt idx="5">
                  <c:v>fluidanimate</c:v>
                </c:pt>
                <c:pt idx="6">
                  <c:v>fmm</c:v>
                </c:pt>
                <c:pt idx="7">
                  <c:v>jacobi</c:v>
                </c:pt>
                <c:pt idx="8">
                  <c:v>lu</c:v>
                </c:pt>
                <c:pt idx="9">
                  <c:v>mp3d</c:v>
                </c:pt>
                <c:pt idx="10">
                  <c:v>ocean</c:v>
                </c:pt>
                <c:pt idx="11">
                  <c:v>radiosity</c:v>
                </c:pt>
                <c:pt idx="12">
                  <c:v>radix</c:v>
                </c:pt>
                <c:pt idx="13">
                  <c:v>raytrace</c:v>
                </c:pt>
                <c:pt idx="14">
                  <c:v>shallow</c:v>
                </c:pt>
                <c:pt idx="15">
                  <c:v>stmclter</c:v>
                </c:pt>
                <c:pt idx="16">
                  <c:v>swapt</c:v>
                </c:pt>
                <c:pt idx="17">
                  <c:v>tspo</c:v>
                </c:pt>
                <c:pt idx="18">
                  <c:v>tspuo</c:v>
                </c:pt>
                <c:pt idx="19">
                  <c:v>water</c:v>
                </c:pt>
                <c:pt idx="20">
                  <c:v>ferret</c:v>
                </c:pt>
                <c:pt idx="21">
                  <c:v>freqmine</c:v>
                </c:pt>
                <c:pt idx="22">
                  <c:v>vips</c:v>
                </c:pt>
                <c:pt idx="23">
                  <c:v>canneal</c:v>
                </c:pt>
                <c:pt idx="24">
                  <c:v>dedup</c:v>
                </c:pt>
                <c:pt idx="25">
                  <c:v>average</c:v>
                </c:pt>
              </c:strCache>
            </c:strRef>
          </c:cat>
          <c:val>
            <c:numRef>
              <c:f>PVC!$G$18:$AF$18</c:f>
              <c:numCache>
                <c:formatCode>General</c:formatCode>
                <c:ptCount val="26"/>
                <c:pt idx="0">
                  <c:v>0.412289620164281</c:v>
                </c:pt>
                <c:pt idx="1">
                  <c:v>1</c:v>
                </c:pt>
                <c:pt idx="2">
                  <c:v>0.94933730687789197</c:v>
                </c:pt>
                <c:pt idx="3">
                  <c:v>0.99125155950460997</c:v>
                </c:pt>
                <c:pt idx="4">
                  <c:v>1</c:v>
                </c:pt>
                <c:pt idx="5">
                  <c:v>0.95428003478693002</c:v>
                </c:pt>
                <c:pt idx="6">
                  <c:v>0.84181706762607</c:v>
                </c:pt>
                <c:pt idx="7">
                  <c:v>1</c:v>
                </c:pt>
                <c:pt idx="8">
                  <c:v>0.63977436208071503</c:v>
                </c:pt>
                <c:pt idx="9">
                  <c:v>0.98755729470085796</c:v>
                </c:pt>
                <c:pt idx="10">
                  <c:v>0.77442573565011597</c:v>
                </c:pt>
                <c:pt idx="11">
                  <c:v>0.97263433487096296</c:v>
                </c:pt>
                <c:pt idx="12">
                  <c:v>0.93100595632031802</c:v>
                </c:pt>
                <c:pt idx="13">
                  <c:v>0.86565514106080999</c:v>
                </c:pt>
                <c:pt idx="14">
                  <c:v>1</c:v>
                </c:pt>
                <c:pt idx="15">
                  <c:v>0.90808930330104798</c:v>
                </c:pt>
                <c:pt idx="16">
                  <c:v>1</c:v>
                </c:pt>
                <c:pt idx="17">
                  <c:v>0.99781849912739895</c:v>
                </c:pt>
                <c:pt idx="18">
                  <c:v>0.99998421318514796</c:v>
                </c:pt>
                <c:pt idx="19">
                  <c:v>0.84687283637202904</c:v>
                </c:pt>
                <c:pt idx="20">
                  <c:v>0.94834834834834802</c:v>
                </c:pt>
                <c:pt idx="21">
                  <c:v>1</c:v>
                </c:pt>
                <c:pt idx="22">
                  <c:v>0.95933188090050803</c:v>
                </c:pt>
                <c:pt idx="23">
                  <c:v>0.88535689978029897</c:v>
                </c:pt>
                <c:pt idx="24">
                  <c:v>0.99156829679595304</c:v>
                </c:pt>
                <c:pt idx="25">
                  <c:v>0.91429594765817201</c:v>
                </c:pt>
              </c:numCache>
            </c:numRef>
          </c:val>
        </c:ser>
        <c:ser>
          <c:idx val="1"/>
          <c:order val="1"/>
          <c:tx>
            <c:strRef>
              <c:f>PVC!$F$19</c:f>
              <c:strCache>
                <c:ptCount val="1"/>
                <c:pt idx="0">
                  <c:v>1/8</c:v>
                </c:pt>
              </c:strCache>
            </c:strRef>
          </c:tx>
          <c:invertIfNegative val="0"/>
          <c:cat>
            <c:strRef>
              <c:f>PVC!$G$17:$AF$17</c:f>
              <c:strCache>
                <c:ptCount val="26"/>
                <c:pt idx="0">
                  <c:v>barnes</c:v>
                </c:pt>
                <c:pt idx="1">
                  <c:v>blackscholes</c:v>
                </c:pt>
                <c:pt idx="2">
                  <c:v>cholesky</c:v>
                </c:pt>
                <c:pt idx="3">
                  <c:v>em3d</c:v>
                </c:pt>
                <c:pt idx="4">
                  <c:v>fft</c:v>
                </c:pt>
                <c:pt idx="5">
                  <c:v>fluidanimate</c:v>
                </c:pt>
                <c:pt idx="6">
                  <c:v>fmm</c:v>
                </c:pt>
                <c:pt idx="7">
                  <c:v>jacobi</c:v>
                </c:pt>
                <c:pt idx="8">
                  <c:v>lu</c:v>
                </c:pt>
                <c:pt idx="9">
                  <c:v>mp3d</c:v>
                </c:pt>
                <c:pt idx="10">
                  <c:v>ocean</c:v>
                </c:pt>
                <c:pt idx="11">
                  <c:v>radiosity</c:v>
                </c:pt>
                <c:pt idx="12">
                  <c:v>radix</c:v>
                </c:pt>
                <c:pt idx="13">
                  <c:v>raytrace</c:v>
                </c:pt>
                <c:pt idx="14">
                  <c:v>shallow</c:v>
                </c:pt>
                <c:pt idx="15">
                  <c:v>stmclter</c:v>
                </c:pt>
                <c:pt idx="16">
                  <c:v>swapt</c:v>
                </c:pt>
                <c:pt idx="17">
                  <c:v>tspo</c:v>
                </c:pt>
                <c:pt idx="18">
                  <c:v>tspuo</c:v>
                </c:pt>
                <c:pt idx="19">
                  <c:v>water</c:v>
                </c:pt>
                <c:pt idx="20">
                  <c:v>ferret</c:v>
                </c:pt>
                <c:pt idx="21">
                  <c:v>freqmine</c:v>
                </c:pt>
                <c:pt idx="22">
                  <c:v>vips</c:v>
                </c:pt>
                <c:pt idx="23">
                  <c:v>canneal</c:v>
                </c:pt>
                <c:pt idx="24">
                  <c:v>dedup</c:v>
                </c:pt>
                <c:pt idx="25">
                  <c:v>average</c:v>
                </c:pt>
              </c:strCache>
            </c:strRef>
          </c:cat>
          <c:val>
            <c:numRef>
              <c:f>PVC!$G$19:$AF$19</c:f>
              <c:numCache>
                <c:formatCode>General</c:formatCode>
                <c:ptCount val="26"/>
                <c:pt idx="0">
                  <c:v>0.159409583299809</c:v>
                </c:pt>
                <c:pt idx="1">
                  <c:v>0</c:v>
                </c:pt>
                <c:pt idx="2">
                  <c:v>4.8937338247980501E-2</c:v>
                </c:pt>
                <c:pt idx="3">
                  <c:v>8.73322581626753E-3</c:v>
                </c:pt>
                <c:pt idx="4">
                  <c:v>0</c:v>
                </c:pt>
                <c:pt idx="5">
                  <c:v>4.3806684060131697E-2</c:v>
                </c:pt>
                <c:pt idx="6">
                  <c:v>0.142230217249491</c:v>
                </c:pt>
                <c:pt idx="7">
                  <c:v>0</c:v>
                </c:pt>
                <c:pt idx="8">
                  <c:v>0.319073218747634</c:v>
                </c:pt>
                <c:pt idx="9">
                  <c:v>1.2321795618672899E-2</c:v>
                </c:pt>
                <c:pt idx="10">
                  <c:v>0.186330625638819</c:v>
                </c:pt>
                <c:pt idx="11">
                  <c:v>2.73656651290363E-2</c:v>
                </c:pt>
                <c:pt idx="12">
                  <c:v>6.8745863666446097E-2</c:v>
                </c:pt>
                <c:pt idx="13">
                  <c:v>0.12608423869524599</c:v>
                </c:pt>
                <c:pt idx="14">
                  <c:v>0</c:v>
                </c:pt>
                <c:pt idx="15">
                  <c:v>8.7241474595605703E-2</c:v>
                </c:pt>
                <c:pt idx="16">
                  <c:v>0</c:v>
                </c:pt>
                <c:pt idx="17">
                  <c:v>2.1815008726003499E-3</c:v>
                </c:pt>
                <c:pt idx="18">
                  <c:v>1.5786814852235401E-5</c:v>
                </c:pt>
                <c:pt idx="19">
                  <c:v>0.144357258250635</c:v>
                </c:pt>
                <c:pt idx="20">
                  <c:v>4.2042042042042101E-2</c:v>
                </c:pt>
                <c:pt idx="21">
                  <c:v>0</c:v>
                </c:pt>
                <c:pt idx="22">
                  <c:v>3.9215686274509803E-2</c:v>
                </c:pt>
                <c:pt idx="23">
                  <c:v>0.104335130674585</c:v>
                </c:pt>
                <c:pt idx="24">
                  <c:v>8.4317032040472206E-3</c:v>
                </c:pt>
                <c:pt idx="25">
                  <c:v>6.2834361555936399E-2</c:v>
                </c:pt>
              </c:numCache>
            </c:numRef>
          </c:val>
        </c:ser>
        <c:ser>
          <c:idx val="2"/>
          <c:order val="2"/>
          <c:tx>
            <c:strRef>
              <c:f>PVC!$F$20</c:f>
              <c:strCache>
                <c:ptCount val="1"/>
                <c:pt idx="0">
                  <c:v>2/8</c:v>
                </c:pt>
              </c:strCache>
            </c:strRef>
          </c:tx>
          <c:invertIfNegative val="0"/>
          <c:cat>
            <c:strRef>
              <c:f>PVC!$G$17:$AF$17</c:f>
              <c:strCache>
                <c:ptCount val="26"/>
                <c:pt idx="0">
                  <c:v>barnes</c:v>
                </c:pt>
                <c:pt idx="1">
                  <c:v>blackscholes</c:v>
                </c:pt>
                <c:pt idx="2">
                  <c:v>cholesky</c:v>
                </c:pt>
                <c:pt idx="3">
                  <c:v>em3d</c:v>
                </c:pt>
                <c:pt idx="4">
                  <c:v>fft</c:v>
                </c:pt>
                <c:pt idx="5">
                  <c:v>fluidanimate</c:v>
                </c:pt>
                <c:pt idx="6">
                  <c:v>fmm</c:v>
                </c:pt>
                <c:pt idx="7">
                  <c:v>jacobi</c:v>
                </c:pt>
                <c:pt idx="8">
                  <c:v>lu</c:v>
                </c:pt>
                <c:pt idx="9">
                  <c:v>mp3d</c:v>
                </c:pt>
                <c:pt idx="10">
                  <c:v>ocean</c:v>
                </c:pt>
                <c:pt idx="11">
                  <c:v>radiosity</c:v>
                </c:pt>
                <c:pt idx="12">
                  <c:v>radix</c:v>
                </c:pt>
                <c:pt idx="13">
                  <c:v>raytrace</c:v>
                </c:pt>
                <c:pt idx="14">
                  <c:v>shallow</c:v>
                </c:pt>
                <c:pt idx="15">
                  <c:v>stmclter</c:v>
                </c:pt>
                <c:pt idx="16">
                  <c:v>swapt</c:v>
                </c:pt>
                <c:pt idx="17">
                  <c:v>tspo</c:v>
                </c:pt>
                <c:pt idx="18">
                  <c:v>tspuo</c:v>
                </c:pt>
                <c:pt idx="19">
                  <c:v>water</c:v>
                </c:pt>
                <c:pt idx="20">
                  <c:v>ferret</c:v>
                </c:pt>
                <c:pt idx="21">
                  <c:v>freqmine</c:v>
                </c:pt>
                <c:pt idx="22">
                  <c:v>vips</c:v>
                </c:pt>
                <c:pt idx="23">
                  <c:v>canneal</c:v>
                </c:pt>
                <c:pt idx="24">
                  <c:v>dedup</c:v>
                </c:pt>
                <c:pt idx="25">
                  <c:v>average</c:v>
                </c:pt>
              </c:strCache>
            </c:strRef>
          </c:cat>
          <c:val>
            <c:numRef>
              <c:f>PVC!$G$20:$AF$20</c:f>
              <c:numCache>
                <c:formatCode>General</c:formatCode>
                <c:ptCount val="26"/>
                <c:pt idx="0">
                  <c:v>0.19153433735380401</c:v>
                </c:pt>
                <c:pt idx="1">
                  <c:v>0</c:v>
                </c:pt>
                <c:pt idx="2">
                  <c:v>1.56850443102502E-3</c:v>
                </c:pt>
                <c:pt idx="3">
                  <c:v>1.5214679122417301E-5</c:v>
                </c:pt>
                <c:pt idx="4">
                  <c:v>0</c:v>
                </c:pt>
                <c:pt idx="5">
                  <c:v>1.9132811529382499E-3</c:v>
                </c:pt>
                <c:pt idx="6">
                  <c:v>1.4608496253978301E-2</c:v>
                </c:pt>
                <c:pt idx="7">
                  <c:v>0</c:v>
                </c:pt>
                <c:pt idx="8">
                  <c:v>4.1076701749072499E-2</c:v>
                </c:pt>
                <c:pt idx="9">
                  <c:v>1.2090968046869E-4</c:v>
                </c:pt>
                <c:pt idx="10">
                  <c:v>3.2535370380332503E-2</c:v>
                </c:pt>
                <c:pt idx="11">
                  <c:v>0</c:v>
                </c:pt>
                <c:pt idx="12">
                  <c:v>2.4818001323626698E-4</c:v>
                </c:pt>
                <c:pt idx="13">
                  <c:v>8.1056367496861598E-3</c:v>
                </c:pt>
                <c:pt idx="14">
                  <c:v>0</c:v>
                </c:pt>
                <c:pt idx="15">
                  <c:v>4.6054542749243699E-3</c:v>
                </c:pt>
                <c:pt idx="16">
                  <c:v>0</c:v>
                </c:pt>
                <c:pt idx="17">
                  <c:v>0</c:v>
                </c:pt>
                <c:pt idx="18">
                  <c:v>0</c:v>
                </c:pt>
                <c:pt idx="19">
                  <c:v>8.6545118855296602E-3</c:v>
                </c:pt>
                <c:pt idx="20">
                  <c:v>9.6096096096096092E-3</c:v>
                </c:pt>
                <c:pt idx="21">
                  <c:v>0</c:v>
                </c:pt>
                <c:pt idx="22">
                  <c:v>1.45243282498185E-3</c:v>
                </c:pt>
                <c:pt idx="23">
                  <c:v>9.6238278784202703E-3</c:v>
                </c:pt>
                <c:pt idx="24">
                  <c:v>0</c:v>
                </c:pt>
                <c:pt idx="25">
                  <c:v>1.3026898756685199E-2</c:v>
                </c:pt>
              </c:numCache>
            </c:numRef>
          </c:val>
        </c:ser>
        <c:dLbls>
          <c:showLegendKey val="0"/>
          <c:showVal val="0"/>
          <c:showCatName val="0"/>
          <c:showSerName val="0"/>
          <c:showPercent val="0"/>
          <c:showBubbleSize val="0"/>
        </c:dLbls>
        <c:gapWidth val="150"/>
        <c:overlap val="100"/>
        <c:axId val="106220928"/>
        <c:axId val="106345600"/>
      </c:barChart>
      <c:catAx>
        <c:axId val="106220928"/>
        <c:scaling>
          <c:orientation val="minMax"/>
        </c:scaling>
        <c:delete val="0"/>
        <c:axPos val="b"/>
        <c:majorTickMark val="out"/>
        <c:minorTickMark val="none"/>
        <c:tickLblPos val="nextTo"/>
        <c:txPr>
          <a:bodyPr/>
          <a:lstStyle/>
          <a:p>
            <a:pPr>
              <a:defRPr>
                <a:latin typeface="Times New Roman" pitchFamily="18" charset="0"/>
                <a:cs typeface="Times New Roman" pitchFamily="18" charset="0"/>
              </a:defRPr>
            </a:pPr>
            <a:endParaRPr lang="en-US"/>
          </a:p>
        </c:txPr>
        <c:crossAx val="106345600"/>
        <c:crosses val="autoZero"/>
        <c:auto val="1"/>
        <c:lblAlgn val="ctr"/>
        <c:lblOffset val="100"/>
        <c:noMultiLvlLbl val="0"/>
      </c:catAx>
      <c:valAx>
        <c:axId val="106345600"/>
        <c:scaling>
          <c:orientation val="minMax"/>
          <c:max val="1"/>
        </c:scaling>
        <c:delete val="0"/>
        <c:axPos val="l"/>
        <c:majorGridlines/>
        <c:numFmt formatCode="0%" sourceLinked="0"/>
        <c:majorTickMark val="out"/>
        <c:minorTickMark val="none"/>
        <c:tickLblPos val="nextTo"/>
        <c:txPr>
          <a:bodyPr/>
          <a:lstStyle/>
          <a:p>
            <a:pPr>
              <a:defRPr sz="1400"/>
            </a:pPr>
            <a:endParaRPr lang="en-US"/>
          </a:p>
        </c:txPr>
        <c:crossAx val="106220928"/>
        <c:crosses val="autoZero"/>
        <c:crossBetween val="between"/>
      </c:valAx>
    </c:plotArea>
    <c:legend>
      <c:legendPos val="t"/>
      <c:layout>
        <c:manualLayout>
          <c:xMode val="edge"/>
          <c:yMode val="edge"/>
          <c:x val="9.0257435415948495E-2"/>
          <c:y val="4.7222218090794601E-3"/>
          <c:w val="0.81948495593923798"/>
          <c:h val="8.5391527962246E-2"/>
        </c:manualLayout>
      </c:layout>
      <c:overlay val="0"/>
      <c:txPr>
        <a:bodyPr/>
        <a:lstStyle/>
        <a:p>
          <a:pPr>
            <a:defRPr sz="2000">
              <a:latin typeface="Times New Roman" pitchFamily="18" charset="0"/>
              <a:cs typeface="Times New Roman" pitchFamily="18"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0"/>
    <c:plotArea>
      <c:layout>
        <c:manualLayout>
          <c:layoutTarget val="inner"/>
          <c:xMode val="edge"/>
          <c:yMode val="edge"/>
          <c:x val="9.3587705742389699E-2"/>
          <c:y val="0.15487145072774999"/>
          <c:w val="0.90314960629921304"/>
          <c:h val="0.57766612980195597"/>
        </c:manualLayout>
      </c:layout>
      <c:barChart>
        <c:barDir val="col"/>
        <c:grouping val="clustered"/>
        <c:varyColors val="0"/>
        <c:ser>
          <c:idx val="0"/>
          <c:order val="0"/>
          <c:tx>
            <c:strRef>
              <c:f>Sheet9!$E$110</c:f>
              <c:strCache>
                <c:ptCount val="1"/>
                <c:pt idx="0">
                  <c:v>execution time</c:v>
                </c:pt>
              </c:strCache>
            </c:strRef>
          </c:tx>
          <c:spPr>
            <a:solidFill>
              <a:schemeClr val="accent2">
                <a:lumMod val="75000"/>
              </a:schemeClr>
            </a:solidFill>
          </c:spPr>
          <c:invertIfNegative val="0"/>
          <c:cat>
            <c:strRef>
              <c:f>Sheet9!$F$109:$AE$109</c:f>
              <c:strCache>
                <c:ptCount val="26"/>
                <c:pt idx="0">
                  <c:v>barnes</c:v>
                </c:pt>
                <c:pt idx="1">
                  <c:v>blackscholes</c:v>
                </c:pt>
                <c:pt idx="2">
                  <c:v>cholesky</c:v>
                </c:pt>
                <c:pt idx="3">
                  <c:v>em3d</c:v>
                </c:pt>
                <c:pt idx="4">
                  <c:v>fft</c:v>
                </c:pt>
                <c:pt idx="5">
                  <c:v>fluidanimate</c:v>
                </c:pt>
                <c:pt idx="6">
                  <c:v>fmm</c:v>
                </c:pt>
                <c:pt idx="7">
                  <c:v>jacobi</c:v>
                </c:pt>
                <c:pt idx="8">
                  <c:v>lu</c:v>
                </c:pt>
                <c:pt idx="9">
                  <c:v>mp3d</c:v>
                </c:pt>
                <c:pt idx="10">
                  <c:v>ocean</c:v>
                </c:pt>
                <c:pt idx="11">
                  <c:v>radiosity</c:v>
                </c:pt>
                <c:pt idx="12">
                  <c:v>radix</c:v>
                </c:pt>
                <c:pt idx="13">
                  <c:v>raytrace</c:v>
                </c:pt>
                <c:pt idx="14">
                  <c:v>shallow</c:v>
                </c:pt>
                <c:pt idx="15">
                  <c:v>stmclter</c:v>
                </c:pt>
                <c:pt idx="16">
                  <c:v>swapt</c:v>
                </c:pt>
                <c:pt idx="17">
                  <c:v>tspo</c:v>
                </c:pt>
                <c:pt idx="18">
                  <c:v>tspuo</c:v>
                </c:pt>
                <c:pt idx="19">
                  <c:v>water</c:v>
                </c:pt>
                <c:pt idx="20">
                  <c:v>ferret</c:v>
                </c:pt>
                <c:pt idx="21">
                  <c:v>freqmine</c:v>
                </c:pt>
                <c:pt idx="22">
                  <c:v>vips</c:v>
                </c:pt>
                <c:pt idx="23">
                  <c:v>canneal</c:v>
                </c:pt>
                <c:pt idx="24">
                  <c:v>dedup</c:v>
                </c:pt>
                <c:pt idx="25">
                  <c:v>average</c:v>
                </c:pt>
              </c:strCache>
            </c:strRef>
          </c:cat>
          <c:val>
            <c:numRef>
              <c:f>Sheet9!$F$110:$AE$110</c:f>
              <c:numCache>
                <c:formatCode>General</c:formatCode>
                <c:ptCount val="26"/>
                <c:pt idx="0">
                  <c:v>1.0058971604573199</c:v>
                </c:pt>
                <c:pt idx="1">
                  <c:v>1</c:v>
                </c:pt>
                <c:pt idx="2">
                  <c:v>1.0006493631320139</c:v>
                </c:pt>
                <c:pt idx="3">
                  <c:v>1.00086421831895</c:v>
                </c:pt>
                <c:pt idx="4">
                  <c:v>1.00052303344432</c:v>
                </c:pt>
                <c:pt idx="5">
                  <c:v>1.00077666400945</c:v>
                </c:pt>
                <c:pt idx="6">
                  <c:v>1.0160191665093119</c:v>
                </c:pt>
                <c:pt idx="7">
                  <c:v>1.0052919255267829</c:v>
                </c:pt>
                <c:pt idx="8">
                  <c:v>1.00022148969178</c:v>
                </c:pt>
                <c:pt idx="9">
                  <c:v>1.00098492080932</c:v>
                </c:pt>
                <c:pt idx="10">
                  <c:v>1.0094004386575031</c:v>
                </c:pt>
                <c:pt idx="11">
                  <c:v>1</c:v>
                </c:pt>
                <c:pt idx="12">
                  <c:v>1.0006317030593599</c:v>
                </c:pt>
                <c:pt idx="13">
                  <c:v>1.0128345418676861</c:v>
                </c:pt>
                <c:pt idx="14">
                  <c:v>1.002463006384511</c:v>
                </c:pt>
                <c:pt idx="15">
                  <c:v>1.001066168312915</c:v>
                </c:pt>
                <c:pt idx="16">
                  <c:v>1.0007213564080499</c:v>
                </c:pt>
                <c:pt idx="17">
                  <c:v>1</c:v>
                </c:pt>
                <c:pt idx="18">
                  <c:v>1</c:v>
                </c:pt>
                <c:pt idx="19">
                  <c:v>1.00052879722507</c:v>
                </c:pt>
                <c:pt idx="20">
                  <c:v>1.0002010130647501</c:v>
                </c:pt>
                <c:pt idx="21">
                  <c:v>1.00003995742121</c:v>
                </c:pt>
                <c:pt idx="22">
                  <c:v>1.004114715640186</c:v>
                </c:pt>
                <c:pt idx="23">
                  <c:v>1.000377953436411</c:v>
                </c:pt>
                <c:pt idx="24">
                  <c:v>1</c:v>
                </c:pt>
                <c:pt idx="25">
                  <c:v>1.001767084499694</c:v>
                </c:pt>
              </c:numCache>
            </c:numRef>
          </c:val>
        </c:ser>
        <c:ser>
          <c:idx val="1"/>
          <c:order val="1"/>
          <c:tx>
            <c:strRef>
              <c:f>Sheet9!$E$111</c:f>
              <c:strCache>
                <c:ptCount val="1"/>
                <c:pt idx="0">
                  <c:v>number of network packets</c:v>
                </c:pt>
              </c:strCache>
            </c:strRef>
          </c:tx>
          <c:spPr>
            <a:solidFill>
              <a:schemeClr val="accent1"/>
            </a:solidFill>
          </c:spPr>
          <c:invertIfNegative val="0"/>
          <c:cat>
            <c:strRef>
              <c:f>Sheet9!$F$109:$AE$109</c:f>
              <c:strCache>
                <c:ptCount val="26"/>
                <c:pt idx="0">
                  <c:v>barnes</c:v>
                </c:pt>
                <c:pt idx="1">
                  <c:v>blackscholes</c:v>
                </c:pt>
                <c:pt idx="2">
                  <c:v>cholesky</c:v>
                </c:pt>
                <c:pt idx="3">
                  <c:v>em3d</c:v>
                </c:pt>
                <c:pt idx="4">
                  <c:v>fft</c:v>
                </c:pt>
                <c:pt idx="5">
                  <c:v>fluidanimate</c:v>
                </c:pt>
                <c:pt idx="6">
                  <c:v>fmm</c:v>
                </c:pt>
                <c:pt idx="7">
                  <c:v>jacobi</c:v>
                </c:pt>
                <c:pt idx="8">
                  <c:v>lu</c:v>
                </c:pt>
                <c:pt idx="9">
                  <c:v>mp3d</c:v>
                </c:pt>
                <c:pt idx="10">
                  <c:v>ocean</c:v>
                </c:pt>
                <c:pt idx="11">
                  <c:v>radiosity</c:v>
                </c:pt>
                <c:pt idx="12">
                  <c:v>radix</c:v>
                </c:pt>
                <c:pt idx="13">
                  <c:v>raytrace</c:v>
                </c:pt>
                <c:pt idx="14">
                  <c:v>shallow</c:v>
                </c:pt>
                <c:pt idx="15">
                  <c:v>stmclter</c:v>
                </c:pt>
                <c:pt idx="16">
                  <c:v>swapt</c:v>
                </c:pt>
                <c:pt idx="17">
                  <c:v>tspo</c:v>
                </c:pt>
                <c:pt idx="18">
                  <c:v>tspuo</c:v>
                </c:pt>
                <c:pt idx="19">
                  <c:v>water</c:v>
                </c:pt>
                <c:pt idx="20">
                  <c:v>ferret</c:v>
                </c:pt>
                <c:pt idx="21">
                  <c:v>freqmine</c:v>
                </c:pt>
                <c:pt idx="22">
                  <c:v>vips</c:v>
                </c:pt>
                <c:pt idx="23">
                  <c:v>canneal</c:v>
                </c:pt>
                <c:pt idx="24">
                  <c:v>dedup</c:v>
                </c:pt>
                <c:pt idx="25">
                  <c:v>average</c:v>
                </c:pt>
              </c:strCache>
            </c:strRef>
          </c:cat>
          <c:val>
            <c:numRef>
              <c:f>Sheet9!$F$111:$AE$111</c:f>
              <c:numCache>
                <c:formatCode>General</c:formatCode>
                <c:ptCount val="26"/>
                <c:pt idx="0">
                  <c:v>1.0156029001965901</c:v>
                </c:pt>
                <c:pt idx="1">
                  <c:v>1</c:v>
                </c:pt>
                <c:pt idx="2">
                  <c:v>1.002079639809806</c:v>
                </c:pt>
                <c:pt idx="3">
                  <c:v>1.000969388072199</c:v>
                </c:pt>
                <c:pt idx="4">
                  <c:v>1.0005870046386101</c:v>
                </c:pt>
                <c:pt idx="5">
                  <c:v>1.000051230749252</c:v>
                </c:pt>
                <c:pt idx="6">
                  <c:v>1.0148917457490929</c:v>
                </c:pt>
                <c:pt idx="7">
                  <c:v>1.0012170126133271</c:v>
                </c:pt>
                <c:pt idx="8">
                  <c:v>1.00165383126725</c:v>
                </c:pt>
                <c:pt idx="9">
                  <c:v>1.009823321163057</c:v>
                </c:pt>
                <c:pt idx="10">
                  <c:v>1.00117594865671</c:v>
                </c:pt>
                <c:pt idx="11">
                  <c:v>1</c:v>
                </c:pt>
                <c:pt idx="12">
                  <c:v>1.0023</c:v>
                </c:pt>
                <c:pt idx="13">
                  <c:v>1.001269343151419</c:v>
                </c:pt>
                <c:pt idx="14">
                  <c:v>0.99998910734110502</c:v>
                </c:pt>
                <c:pt idx="15">
                  <c:v>1.002130903440497</c:v>
                </c:pt>
                <c:pt idx="16">
                  <c:v>1.0000359999999999</c:v>
                </c:pt>
                <c:pt idx="17">
                  <c:v>1</c:v>
                </c:pt>
                <c:pt idx="18">
                  <c:v>1</c:v>
                </c:pt>
                <c:pt idx="19">
                  <c:v>1.0000091643255209</c:v>
                </c:pt>
                <c:pt idx="20">
                  <c:v>1.002699711274436</c:v>
                </c:pt>
                <c:pt idx="21">
                  <c:v>1.001779548944252</c:v>
                </c:pt>
                <c:pt idx="22">
                  <c:v>1.0124077038688899</c:v>
                </c:pt>
                <c:pt idx="23">
                  <c:v>1.003076036557021</c:v>
                </c:pt>
                <c:pt idx="24">
                  <c:v>1</c:v>
                </c:pt>
                <c:pt idx="25">
                  <c:v>1.0036699816727619</c:v>
                </c:pt>
              </c:numCache>
            </c:numRef>
          </c:val>
        </c:ser>
        <c:ser>
          <c:idx val="2"/>
          <c:order val="2"/>
          <c:tx>
            <c:strRef>
              <c:f>Sheet9!$E$112</c:f>
              <c:strCache>
                <c:ptCount val="1"/>
                <c:pt idx="0">
                  <c:v>energy</c:v>
                </c:pt>
              </c:strCache>
            </c:strRef>
          </c:tx>
          <c:spPr>
            <a:solidFill>
              <a:schemeClr val="accent5">
                <a:lumMod val="75000"/>
              </a:schemeClr>
            </a:solidFill>
          </c:spPr>
          <c:invertIfNegative val="0"/>
          <c:cat>
            <c:strRef>
              <c:f>Sheet9!$F$109:$AE$109</c:f>
              <c:strCache>
                <c:ptCount val="26"/>
                <c:pt idx="0">
                  <c:v>barnes</c:v>
                </c:pt>
                <c:pt idx="1">
                  <c:v>blackscholes</c:v>
                </c:pt>
                <c:pt idx="2">
                  <c:v>cholesky</c:v>
                </c:pt>
                <c:pt idx="3">
                  <c:v>em3d</c:v>
                </c:pt>
                <c:pt idx="4">
                  <c:v>fft</c:v>
                </c:pt>
                <c:pt idx="5">
                  <c:v>fluidanimate</c:v>
                </c:pt>
                <c:pt idx="6">
                  <c:v>fmm</c:v>
                </c:pt>
                <c:pt idx="7">
                  <c:v>jacobi</c:v>
                </c:pt>
                <c:pt idx="8">
                  <c:v>lu</c:v>
                </c:pt>
                <c:pt idx="9">
                  <c:v>mp3d</c:v>
                </c:pt>
                <c:pt idx="10">
                  <c:v>ocean</c:v>
                </c:pt>
                <c:pt idx="11">
                  <c:v>radiosity</c:v>
                </c:pt>
                <c:pt idx="12">
                  <c:v>radix</c:v>
                </c:pt>
                <c:pt idx="13">
                  <c:v>raytrace</c:v>
                </c:pt>
                <c:pt idx="14">
                  <c:v>shallow</c:v>
                </c:pt>
                <c:pt idx="15">
                  <c:v>stmclter</c:v>
                </c:pt>
                <c:pt idx="16">
                  <c:v>swapt</c:v>
                </c:pt>
                <c:pt idx="17">
                  <c:v>tspo</c:v>
                </c:pt>
                <c:pt idx="18">
                  <c:v>tspuo</c:v>
                </c:pt>
                <c:pt idx="19">
                  <c:v>water</c:v>
                </c:pt>
                <c:pt idx="20">
                  <c:v>ferret</c:v>
                </c:pt>
                <c:pt idx="21">
                  <c:v>freqmine</c:v>
                </c:pt>
                <c:pt idx="22">
                  <c:v>vips</c:v>
                </c:pt>
                <c:pt idx="23">
                  <c:v>canneal</c:v>
                </c:pt>
                <c:pt idx="24">
                  <c:v>dedup</c:v>
                </c:pt>
                <c:pt idx="25">
                  <c:v>average</c:v>
                </c:pt>
              </c:strCache>
            </c:strRef>
          </c:cat>
          <c:val>
            <c:numRef>
              <c:f>Sheet9!$F$112:$AE$112</c:f>
              <c:numCache>
                <c:formatCode>General</c:formatCode>
                <c:ptCount val="26"/>
                <c:pt idx="0">
                  <c:v>1.00185588682202</c:v>
                </c:pt>
                <c:pt idx="1">
                  <c:v>1.0054428398701849</c:v>
                </c:pt>
                <c:pt idx="2">
                  <c:v>1.002057999185445</c:v>
                </c:pt>
                <c:pt idx="3">
                  <c:v>1.005469393276667</c:v>
                </c:pt>
                <c:pt idx="4">
                  <c:v>1.0037952410852691</c:v>
                </c:pt>
                <c:pt idx="5">
                  <c:v>1.0043004671206499</c:v>
                </c:pt>
                <c:pt idx="6">
                  <c:v>1.0001684848164329</c:v>
                </c:pt>
                <c:pt idx="7">
                  <c:v>1.00529192551686</c:v>
                </c:pt>
                <c:pt idx="8">
                  <c:v>1.0002214896919801</c:v>
                </c:pt>
                <c:pt idx="9">
                  <c:v>1.00098492080935</c:v>
                </c:pt>
                <c:pt idx="10">
                  <c:v>1.003013588805183</c:v>
                </c:pt>
                <c:pt idx="11">
                  <c:v>1.00031245665822</c:v>
                </c:pt>
                <c:pt idx="12">
                  <c:v>1.000021115689004</c:v>
                </c:pt>
                <c:pt idx="13">
                  <c:v>1.00008913790679</c:v>
                </c:pt>
                <c:pt idx="14">
                  <c:v>1.00050186050977</c:v>
                </c:pt>
                <c:pt idx="15">
                  <c:v>1.0024127070865441</c:v>
                </c:pt>
                <c:pt idx="16">
                  <c:v>1.00076059383687</c:v>
                </c:pt>
                <c:pt idx="17">
                  <c:v>1.000000209083391</c:v>
                </c:pt>
                <c:pt idx="18">
                  <c:v>1.0000053610630799</c:v>
                </c:pt>
                <c:pt idx="19">
                  <c:v>1.0025777700393159</c:v>
                </c:pt>
                <c:pt idx="20">
                  <c:v>1.0018109932588699</c:v>
                </c:pt>
                <c:pt idx="21">
                  <c:v>1.0000091643255209</c:v>
                </c:pt>
                <c:pt idx="22">
                  <c:v>1.0110591189357661</c:v>
                </c:pt>
                <c:pt idx="23">
                  <c:v>1.002079639809806</c:v>
                </c:pt>
                <c:pt idx="24">
                  <c:v>1.00117594865671</c:v>
                </c:pt>
                <c:pt idx="25">
                  <c:v>1.001856732554389</c:v>
                </c:pt>
              </c:numCache>
            </c:numRef>
          </c:val>
        </c:ser>
        <c:dLbls>
          <c:showLegendKey val="0"/>
          <c:showVal val="0"/>
          <c:showCatName val="0"/>
          <c:showSerName val="0"/>
          <c:showPercent val="0"/>
          <c:showBubbleSize val="0"/>
        </c:dLbls>
        <c:gapWidth val="150"/>
        <c:axId val="108653184"/>
        <c:axId val="109187456"/>
      </c:barChart>
      <c:catAx>
        <c:axId val="108653184"/>
        <c:scaling>
          <c:orientation val="minMax"/>
        </c:scaling>
        <c:delete val="0"/>
        <c:axPos val="b"/>
        <c:majorTickMark val="out"/>
        <c:minorTickMark val="none"/>
        <c:tickLblPos val="nextTo"/>
        <c:txPr>
          <a:bodyPr/>
          <a:lstStyle/>
          <a:p>
            <a:pPr>
              <a:defRPr sz="1000"/>
            </a:pPr>
            <a:endParaRPr lang="en-US"/>
          </a:p>
        </c:txPr>
        <c:crossAx val="109187456"/>
        <c:crosses val="autoZero"/>
        <c:auto val="1"/>
        <c:lblAlgn val="ctr"/>
        <c:lblOffset val="100"/>
        <c:noMultiLvlLbl val="0"/>
      </c:catAx>
      <c:valAx>
        <c:axId val="109187456"/>
        <c:scaling>
          <c:orientation val="minMax"/>
        </c:scaling>
        <c:delete val="0"/>
        <c:axPos val="l"/>
        <c:majorGridlines/>
        <c:numFmt formatCode="#,##0.00_);[Red]\(#,##0.00\)" sourceLinked="0"/>
        <c:majorTickMark val="out"/>
        <c:minorTickMark val="none"/>
        <c:tickLblPos val="nextTo"/>
        <c:txPr>
          <a:bodyPr/>
          <a:lstStyle/>
          <a:p>
            <a:pPr>
              <a:defRPr sz="1600"/>
            </a:pPr>
            <a:endParaRPr lang="en-US"/>
          </a:p>
        </c:txPr>
        <c:crossAx val="108653184"/>
        <c:crosses val="autoZero"/>
        <c:crossBetween val="between"/>
        <c:majorUnit val="0.01"/>
      </c:valAx>
    </c:plotArea>
    <c:legend>
      <c:legendPos val="t"/>
      <c:layout>
        <c:manualLayout>
          <c:xMode val="edge"/>
          <c:yMode val="edge"/>
          <c:x val="6.4034798069596097E-2"/>
          <c:y val="0"/>
          <c:w val="0.92390158891428897"/>
          <c:h val="0.12302412280701799"/>
        </c:manualLayout>
      </c:layout>
      <c:overlay val="0"/>
      <c:txPr>
        <a:bodyPr/>
        <a:lstStyle/>
        <a:p>
          <a:pPr>
            <a:defRPr sz="1800"/>
          </a:pPr>
          <a:endParaRPr lang="en-US"/>
        </a:p>
      </c:txPr>
    </c:legend>
    <c:plotVisOnly val="1"/>
    <c:dispBlanksAs val="gap"/>
    <c:showDLblsOverMax val="0"/>
  </c:chart>
  <c:spPr>
    <a:ln>
      <a:noFill/>
    </a:ln>
  </c:spPr>
  <c:txPr>
    <a:bodyPr/>
    <a:lstStyle/>
    <a:p>
      <a:pPr>
        <a:defRPr sz="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0.115593175853018"/>
          <c:y val="0.156641801353778"/>
          <c:w val="0.81303564028180697"/>
          <c:h val="0.60904841682023803"/>
        </c:manualLayout>
      </c:layout>
      <c:lineChart>
        <c:grouping val="standard"/>
        <c:varyColors val="0"/>
        <c:ser>
          <c:idx val="0"/>
          <c:order val="0"/>
          <c:tx>
            <c:strRef>
              <c:f>config!$F$65</c:f>
              <c:strCache>
                <c:ptCount val="1"/>
                <c:pt idx="0">
                  <c:v>conventional scheme</c:v>
                </c:pt>
              </c:strCache>
            </c:strRef>
          </c:tx>
          <c:cat>
            <c:numRef>
              <c:f>config!$G$64:$O$64</c:f>
              <c:numCache>
                <c:formatCode>General</c:formatCode>
                <c:ptCount val="9"/>
                <c:pt idx="0">
                  <c:v>4096</c:v>
                </c:pt>
                <c:pt idx="1">
                  <c:v>2048</c:v>
                </c:pt>
                <c:pt idx="2">
                  <c:v>1792</c:v>
                </c:pt>
                <c:pt idx="3">
                  <c:v>1536</c:v>
                </c:pt>
                <c:pt idx="4">
                  <c:v>1280</c:v>
                </c:pt>
                <c:pt idx="5">
                  <c:v>1024</c:v>
                </c:pt>
                <c:pt idx="6">
                  <c:v>512</c:v>
                </c:pt>
                <c:pt idx="7">
                  <c:v>256</c:v>
                </c:pt>
                <c:pt idx="8">
                  <c:v>128</c:v>
                </c:pt>
              </c:numCache>
            </c:numRef>
          </c:cat>
          <c:val>
            <c:numRef>
              <c:f>config!$G$65:$O$65</c:f>
              <c:numCache>
                <c:formatCode>General</c:formatCode>
                <c:ptCount val="9"/>
                <c:pt idx="0">
                  <c:v>0.99865456148873599</c:v>
                </c:pt>
                <c:pt idx="1">
                  <c:v>0.98413832724897798</c:v>
                </c:pt>
                <c:pt idx="2">
                  <c:v>0.94147932310682902</c:v>
                </c:pt>
                <c:pt idx="3">
                  <c:v>0.88335932497505798</c:v>
                </c:pt>
                <c:pt idx="4">
                  <c:v>0.79203289573705005</c:v>
                </c:pt>
                <c:pt idx="5">
                  <c:v>0.68</c:v>
                </c:pt>
                <c:pt idx="6">
                  <c:v>0.68152534521660502</c:v>
                </c:pt>
                <c:pt idx="7">
                  <c:v>0.66267099557082798</c:v>
                </c:pt>
                <c:pt idx="8">
                  <c:v>0.63190089728790799</c:v>
                </c:pt>
              </c:numCache>
            </c:numRef>
          </c:val>
          <c:smooth val="0"/>
        </c:ser>
        <c:ser>
          <c:idx val="1"/>
          <c:order val="1"/>
          <c:tx>
            <c:strRef>
              <c:f>config!$F$66</c:f>
              <c:strCache>
                <c:ptCount val="1"/>
                <c:pt idx="0">
                  <c:v>multi-granular scheme</c:v>
                </c:pt>
              </c:strCache>
            </c:strRef>
          </c:tx>
          <c:cat>
            <c:numRef>
              <c:f>config!$G$64:$O$64</c:f>
              <c:numCache>
                <c:formatCode>General</c:formatCode>
                <c:ptCount val="9"/>
                <c:pt idx="0">
                  <c:v>4096</c:v>
                </c:pt>
                <c:pt idx="1">
                  <c:v>2048</c:v>
                </c:pt>
                <c:pt idx="2">
                  <c:v>1792</c:v>
                </c:pt>
                <c:pt idx="3">
                  <c:v>1536</c:v>
                </c:pt>
                <c:pt idx="4">
                  <c:v>1280</c:v>
                </c:pt>
                <c:pt idx="5">
                  <c:v>1024</c:v>
                </c:pt>
                <c:pt idx="6">
                  <c:v>512</c:v>
                </c:pt>
                <c:pt idx="7">
                  <c:v>256</c:v>
                </c:pt>
                <c:pt idx="8">
                  <c:v>128</c:v>
                </c:pt>
              </c:numCache>
            </c:numRef>
          </c:cat>
          <c:val>
            <c:numRef>
              <c:f>config!$G$66:$O$66</c:f>
              <c:numCache>
                <c:formatCode>General</c:formatCode>
                <c:ptCount val="9"/>
                <c:pt idx="5">
                  <c:v>0.98799999999999999</c:v>
                </c:pt>
                <c:pt idx="6">
                  <c:v>0.978266717972328</c:v>
                </c:pt>
                <c:pt idx="7">
                  <c:v>0.97280530950716104</c:v>
                </c:pt>
                <c:pt idx="8">
                  <c:v>0.90404001153564295</c:v>
                </c:pt>
              </c:numCache>
            </c:numRef>
          </c:val>
          <c:smooth val="0"/>
        </c:ser>
        <c:dLbls>
          <c:showLegendKey val="0"/>
          <c:showVal val="0"/>
          <c:showCatName val="0"/>
          <c:showSerName val="0"/>
          <c:showPercent val="0"/>
          <c:showBubbleSize val="0"/>
        </c:dLbls>
        <c:marker val="1"/>
        <c:smooth val="0"/>
        <c:axId val="109231488"/>
        <c:axId val="109233664"/>
      </c:lineChart>
      <c:catAx>
        <c:axId val="109231488"/>
        <c:scaling>
          <c:orientation val="minMax"/>
        </c:scaling>
        <c:delete val="0"/>
        <c:axPos val="b"/>
        <c:title>
          <c:tx>
            <c:rich>
              <a:bodyPr/>
              <a:lstStyle/>
              <a:p>
                <a:pPr>
                  <a:defRPr sz="2000" b="0">
                    <a:latin typeface="Times New Roman" pitchFamily="18" charset="0"/>
                    <a:cs typeface="Times New Roman" pitchFamily="18" charset="0"/>
                  </a:defRPr>
                </a:pPr>
                <a:r>
                  <a:rPr lang="en-US" sz="2000" b="0">
                    <a:latin typeface="Times New Roman" pitchFamily="18" charset="0"/>
                    <a:cs typeface="Times New Roman" pitchFamily="18" charset="0"/>
                  </a:rPr>
                  <a:t>directory cache set (the associativity is 8)</a:t>
                </a:r>
              </a:p>
            </c:rich>
          </c:tx>
          <c:layout>
            <c:manualLayout>
              <c:xMode val="edge"/>
              <c:yMode val="edge"/>
              <c:x val="0.16230814218874801"/>
              <c:y val="0.88804082822980501"/>
            </c:manualLayout>
          </c:layout>
          <c:overlay val="0"/>
        </c:title>
        <c:numFmt formatCode="General" sourceLinked="1"/>
        <c:majorTickMark val="none"/>
        <c:minorTickMark val="none"/>
        <c:tickLblPos val="nextTo"/>
        <c:txPr>
          <a:bodyPr/>
          <a:lstStyle/>
          <a:p>
            <a:pPr>
              <a:defRPr sz="2000">
                <a:latin typeface="Times New Roman" pitchFamily="18" charset="0"/>
                <a:cs typeface="Times New Roman" pitchFamily="18" charset="0"/>
              </a:defRPr>
            </a:pPr>
            <a:endParaRPr lang="en-US"/>
          </a:p>
        </c:txPr>
        <c:crossAx val="109233664"/>
        <c:crosses val="autoZero"/>
        <c:auto val="1"/>
        <c:lblAlgn val="ctr"/>
        <c:lblOffset val="100"/>
        <c:noMultiLvlLbl val="0"/>
      </c:catAx>
      <c:valAx>
        <c:axId val="109233664"/>
        <c:scaling>
          <c:orientation val="minMax"/>
          <c:max val="1"/>
          <c:min val="0.6"/>
        </c:scaling>
        <c:delete val="0"/>
        <c:axPos val="l"/>
        <c:majorGridlines/>
        <c:numFmt formatCode="#,##0.00_);[Red]\(#,##0.00\)" sourceLinked="0"/>
        <c:majorTickMark val="none"/>
        <c:minorTickMark val="none"/>
        <c:tickLblPos val="nextTo"/>
        <c:txPr>
          <a:bodyPr/>
          <a:lstStyle/>
          <a:p>
            <a:pPr>
              <a:defRPr sz="2000">
                <a:latin typeface="Times New Roman" pitchFamily="18" charset="0"/>
                <a:cs typeface="Times New Roman" pitchFamily="18" charset="0"/>
              </a:defRPr>
            </a:pPr>
            <a:endParaRPr lang="en-US"/>
          </a:p>
        </c:txPr>
        <c:crossAx val="109231488"/>
        <c:crosses val="autoZero"/>
        <c:crossBetween val="between"/>
        <c:majorUnit val="0.05"/>
      </c:valAx>
    </c:plotArea>
    <c:legend>
      <c:legendPos val="t"/>
      <c:layout>
        <c:manualLayout>
          <c:xMode val="edge"/>
          <c:yMode val="edge"/>
          <c:x val="5.3661702613260302E-3"/>
          <c:y val="1.7543859649122801E-3"/>
          <c:w val="0.98926723154170904"/>
          <c:h val="0.12999067550766699"/>
        </c:manualLayout>
      </c:layout>
      <c:overlay val="0"/>
      <c:txPr>
        <a:bodyPr/>
        <a:lstStyle/>
        <a:p>
          <a:pPr>
            <a:defRPr sz="2000">
              <a:latin typeface="Times New Roman" pitchFamily="18" charset="0"/>
              <a:cs typeface="Times New Roman"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manualLayout>
          <c:layoutTarget val="inner"/>
          <c:xMode val="edge"/>
          <c:yMode val="edge"/>
          <c:x val="0.10895506873522"/>
          <c:y val="0.17780985710119601"/>
          <c:w val="0.84272446142252"/>
          <c:h val="0.60033829104695202"/>
        </c:manualLayout>
      </c:layout>
      <c:lineChart>
        <c:grouping val="standard"/>
        <c:varyColors val="0"/>
        <c:ser>
          <c:idx val="0"/>
          <c:order val="0"/>
          <c:tx>
            <c:strRef>
              <c:f>'Page+MG'!$J$93</c:f>
              <c:strCache>
                <c:ptCount val="1"/>
                <c:pt idx="0">
                  <c:v>page-bypassing</c:v>
                </c:pt>
              </c:strCache>
            </c:strRef>
          </c:tx>
          <c:spPr>
            <a:ln>
              <a:solidFill>
                <a:srgbClr val="002060"/>
              </a:solidFill>
            </a:ln>
          </c:spPr>
          <c:marker>
            <c:spPr>
              <a:ln>
                <a:solidFill>
                  <a:srgbClr val="002060"/>
                </a:solidFill>
              </a:ln>
            </c:spPr>
          </c:marker>
          <c:cat>
            <c:numRef>
              <c:f>'Page+MG'!$K$92:$N$92</c:f>
              <c:numCache>
                <c:formatCode>General</c:formatCode>
                <c:ptCount val="4"/>
                <c:pt idx="0">
                  <c:v>1024</c:v>
                </c:pt>
                <c:pt idx="1">
                  <c:v>512</c:v>
                </c:pt>
                <c:pt idx="2">
                  <c:v>256</c:v>
                </c:pt>
                <c:pt idx="3">
                  <c:v>128</c:v>
                </c:pt>
              </c:numCache>
            </c:numRef>
          </c:cat>
          <c:val>
            <c:numRef>
              <c:f>'Page+MG'!$K$93:$N$93</c:f>
              <c:numCache>
                <c:formatCode>General</c:formatCode>
                <c:ptCount val="4"/>
                <c:pt idx="0">
                  <c:v>0.98653000000000002</c:v>
                </c:pt>
                <c:pt idx="1">
                  <c:v>0.97731999999999997</c:v>
                </c:pt>
                <c:pt idx="2">
                  <c:v>0.94064528266390801</c:v>
                </c:pt>
                <c:pt idx="3">
                  <c:v>0.87504999999999999</c:v>
                </c:pt>
              </c:numCache>
            </c:numRef>
          </c:val>
          <c:smooth val="0"/>
        </c:ser>
        <c:ser>
          <c:idx val="1"/>
          <c:order val="1"/>
          <c:tx>
            <c:strRef>
              <c:f>'Page+MG'!$J$94</c:f>
              <c:strCache>
                <c:ptCount val="1"/>
                <c:pt idx="0">
                  <c:v>multi-granular</c:v>
                </c:pt>
              </c:strCache>
            </c:strRef>
          </c:tx>
          <c:spPr>
            <a:ln>
              <a:solidFill>
                <a:schemeClr val="accent6">
                  <a:lumMod val="50000"/>
                </a:schemeClr>
              </a:solidFill>
            </a:ln>
          </c:spPr>
          <c:marker>
            <c:spPr>
              <a:ln>
                <a:solidFill>
                  <a:schemeClr val="accent6">
                    <a:lumMod val="50000"/>
                  </a:schemeClr>
                </a:solidFill>
              </a:ln>
            </c:spPr>
          </c:marker>
          <c:cat>
            <c:numRef>
              <c:f>'Page+MG'!$K$92:$N$92</c:f>
              <c:numCache>
                <c:formatCode>General</c:formatCode>
                <c:ptCount val="4"/>
                <c:pt idx="0">
                  <c:v>1024</c:v>
                </c:pt>
                <c:pt idx="1">
                  <c:v>512</c:v>
                </c:pt>
                <c:pt idx="2">
                  <c:v>256</c:v>
                </c:pt>
                <c:pt idx="3">
                  <c:v>128</c:v>
                </c:pt>
              </c:numCache>
            </c:numRef>
          </c:cat>
          <c:val>
            <c:numRef>
              <c:f>'Page+MG'!$K$94:$N$94</c:f>
              <c:numCache>
                <c:formatCode>General</c:formatCode>
                <c:ptCount val="4"/>
                <c:pt idx="0">
                  <c:v>0.98799999999999999</c:v>
                </c:pt>
                <c:pt idx="1">
                  <c:v>0.978266717972328</c:v>
                </c:pt>
                <c:pt idx="2">
                  <c:v>0.97280530950716104</c:v>
                </c:pt>
                <c:pt idx="3">
                  <c:v>0.90404001153564295</c:v>
                </c:pt>
              </c:numCache>
            </c:numRef>
          </c:val>
          <c:smooth val="0"/>
        </c:ser>
        <c:ser>
          <c:idx val="2"/>
          <c:order val="2"/>
          <c:tx>
            <c:strRef>
              <c:f>'Page+MG'!$J$95</c:f>
              <c:strCache>
                <c:ptCount val="1"/>
                <c:pt idx="0">
                  <c:v>page-bypassing+multi-granular</c:v>
                </c:pt>
              </c:strCache>
            </c:strRef>
          </c:tx>
          <c:spPr>
            <a:ln>
              <a:solidFill>
                <a:schemeClr val="tx2">
                  <a:lumMod val="50000"/>
                </a:schemeClr>
              </a:solidFill>
            </a:ln>
          </c:spPr>
          <c:marker>
            <c:spPr>
              <a:ln>
                <a:solidFill>
                  <a:schemeClr val="tx2">
                    <a:lumMod val="50000"/>
                  </a:schemeClr>
                </a:solidFill>
              </a:ln>
            </c:spPr>
          </c:marker>
          <c:cat>
            <c:numRef>
              <c:f>'Page+MG'!$K$92:$N$92</c:f>
              <c:numCache>
                <c:formatCode>General</c:formatCode>
                <c:ptCount val="4"/>
                <c:pt idx="0">
                  <c:v>1024</c:v>
                </c:pt>
                <c:pt idx="1">
                  <c:v>512</c:v>
                </c:pt>
                <c:pt idx="2">
                  <c:v>256</c:v>
                </c:pt>
                <c:pt idx="3">
                  <c:v>128</c:v>
                </c:pt>
              </c:numCache>
            </c:numRef>
          </c:cat>
          <c:val>
            <c:numRef>
              <c:f>'Page+MG'!$K$95:$N$95</c:f>
              <c:numCache>
                <c:formatCode>General</c:formatCode>
                <c:ptCount val="4"/>
                <c:pt idx="0">
                  <c:v>0.98899999999999999</c:v>
                </c:pt>
                <c:pt idx="1">
                  <c:v>0.98499999999999999</c:v>
                </c:pt>
                <c:pt idx="2">
                  <c:v>0.98199999999999998</c:v>
                </c:pt>
                <c:pt idx="3">
                  <c:v>0.96199999999999997</c:v>
                </c:pt>
              </c:numCache>
            </c:numRef>
          </c:val>
          <c:smooth val="0"/>
        </c:ser>
        <c:dLbls>
          <c:showLegendKey val="0"/>
          <c:showVal val="0"/>
          <c:showCatName val="0"/>
          <c:showSerName val="0"/>
          <c:showPercent val="0"/>
          <c:showBubbleSize val="0"/>
        </c:dLbls>
        <c:marker val="1"/>
        <c:smooth val="0"/>
        <c:axId val="36555008"/>
        <c:axId val="36565760"/>
      </c:lineChart>
      <c:catAx>
        <c:axId val="36555008"/>
        <c:scaling>
          <c:orientation val="minMax"/>
        </c:scaling>
        <c:delete val="0"/>
        <c:axPos val="b"/>
        <c:title>
          <c:tx>
            <c:rich>
              <a:bodyPr/>
              <a:lstStyle/>
              <a:p>
                <a:pPr>
                  <a:defRPr sz="2000" b="0"/>
                </a:pPr>
                <a:r>
                  <a:rPr lang="en-US" sz="2000" b="0"/>
                  <a:t>directory cache set (the associativity is 8)</a:t>
                </a:r>
                <a:endParaRPr lang="zh-CN" sz="2000" b="0"/>
              </a:p>
            </c:rich>
          </c:tx>
          <c:layout>
            <c:manualLayout>
              <c:xMode val="edge"/>
              <c:yMode val="edge"/>
              <c:x val="0.22694953353603101"/>
              <c:y val="0.90810148731408602"/>
            </c:manualLayout>
          </c:layout>
          <c:overlay val="0"/>
        </c:title>
        <c:numFmt formatCode="General" sourceLinked="1"/>
        <c:majorTickMark val="out"/>
        <c:minorTickMark val="none"/>
        <c:tickLblPos val="nextTo"/>
        <c:txPr>
          <a:bodyPr/>
          <a:lstStyle/>
          <a:p>
            <a:pPr>
              <a:defRPr sz="2000"/>
            </a:pPr>
            <a:endParaRPr lang="en-US"/>
          </a:p>
        </c:txPr>
        <c:crossAx val="36565760"/>
        <c:crosses val="autoZero"/>
        <c:auto val="1"/>
        <c:lblAlgn val="ctr"/>
        <c:lblOffset val="100"/>
        <c:noMultiLvlLbl val="0"/>
      </c:catAx>
      <c:valAx>
        <c:axId val="36565760"/>
        <c:scaling>
          <c:orientation val="minMax"/>
          <c:max val="1"/>
          <c:min val="0.86"/>
        </c:scaling>
        <c:delete val="0"/>
        <c:axPos val="l"/>
        <c:majorGridlines/>
        <c:numFmt formatCode="#,##0.00_);[Red]\(#,##0.00\)" sourceLinked="0"/>
        <c:majorTickMark val="out"/>
        <c:minorTickMark val="none"/>
        <c:tickLblPos val="nextTo"/>
        <c:txPr>
          <a:bodyPr/>
          <a:lstStyle/>
          <a:p>
            <a:pPr>
              <a:defRPr sz="2000"/>
            </a:pPr>
            <a:endParaRPr lang="en-US"/>
          </a:p>
        </c:txPr>
        <c:crossAx val="36555008"/>
        <c:crosses val="autoZero"/>
        <c:crossBetween val="between"/>
        <c:majorUnit val="0.02"/>
      </c:valAx>
    </c:plotArea>
    <c:legend>
      <c:legendPos val="t"/>
      <c:layout>
        <c:manualLayout>
          <c:xMode val="edge"/>
          <c:yMode val="edge"/>
          <c:x val="0"/>
          <c:y val="0"/>
          <c:w val="0.99775262467191606"/>
          <c:h val="0.111143190434529"/>
        </c:manualLayout>
      </c:layout>
      <c:overlay val="0"/>
      <c:txPr>
        <a:bodyPr/>
        <a:lstStyle/>
        <a:p>
          <a:pPr>
            <a:defRPr sz="2000"/>
          </a:pPr>
          <a:endParaRPr lang="en-US"/>
        </a:p>
      </c:txPr>
    </c:legend>
    <c:plotVisOnly val="1"/>
    <c:dispBlanksAs val="gap"/>
    <c:showDLblsOverMax val="0"/>
  </c:chart>
  <c:spPr>
    <a:ln>
      <a:noFill/>
    </a:ln>
  </c:spPr>
  <c:txPr>
    <a:bodyPr/>
    <a:lstStyle/>
    <a:p>
      <a:pPr>
        <a:defRPr sz="1800">
          <a:latin typeface="Times New Roman" pitchFamily="18" charset="0"/>
          <a:cs typeface="Times New Roman"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3564C2C-4B15-49E5-9357-5802139675FC}" type="datetimeFigureOut">
              <a:rPr lang="zh-CN" altLang="en-US"/>
              <a:pPr>
                <a:defRPr/>
              </a:pPr>
              <a:t>2013/9/18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1C1C4E98-0491-487C-AE70-BEB300DDB054}" type="slidenum">
              <a:rPr lang="zh-CN" altLang="en-US"/>
              <a:pPr>
                <a:defRPr/>
              </a:pPr>
              <a:t>‹#›</a:t>
            </a:fld>
            <a:endParaRPr lang="zh-CN" altLang="en-US"/>
          </a:p>
        </p:txBody>
      </p:sp>
    </p:spTree>
    <p:extLst>
      <p:ext uri="{BB962C8B-B14F-4D97-AF65-F5344CB8AC3E}">
        <p14:creationId xmlns:p14="http://schemas.microsoft.com/office/powerpoint/2010/main" val="2757547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3D796D7B-389E-49B8-9ADA-A26382221233}" type="datetimeFigureOut">
              <a:rPr lang="zh-CN" altLang="en-US"/>
              <a:pPr>
                <a:defRPr/>
              </a:pPr>
              <a:t>2013/9/18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B3D192DC-DBF8-43B8-95C4-2CC84A55F703}" type="slidenum">
              <a:rPr lang="zh-CN" altLang="en-US"/>
              <a:pPr>
                <a:defRPr/>
              </a:pPr>
              <a:t>‹#›</a:t>
            </a:fld>
            <a:endParaRPr lang="zh-CN" altLang="en-US"/>
          </a:p>
        </p:txBody>
      </p:sp>
    </p:spTree>
    <p:extLst>
      <p:ext uri="{BB962C8B-B14F-4D97-AF65-F5344CB8AC3E}">
        <p14:creationId xmlns:p14="http://schemas.microsoft.com/office/powerpoint/2010/main" val="2010409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3D192DC-DBF8-43B8-95C4-2CC84A55F703}" type="slidenum">
              <a:rPr lang="zh-CN" altLang="en-US" smtClean="0"/>
              <a:pPr>
                <a:defRPr/>
              </a:pPr>
              <a:t>1</a:t>
            </a:fld>
            <a:endParaRPr lang="zh-CN" altLang="en-US"/>
          </a:p>
        </p:txBody>
      </p:sp>
    </p:spTree>
    <p:extLst>
      <p:ext uri="{BB962C8B-B14F-4D97-AF65-F5344CB8AC3E}">
        <p14:creationId xmlns:p14="http://schemas.microsoft.com/office/powerpoint/2010/main" val="2556519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3D192DC-DBF8-43B8-95C4-2CC84A55F703}" type="slidenum">
              <a:rPr lang="zh-CN" altLang="en-US" smtClean="0"/>
              <a:pPr>
                <a:defRPr/>
              </a:pPr>
              <a:t>10</a:t>
            </a:fld>
            <a:endParaRPr lang="zh-CN" altLang="en-US"/>
          </a:p>
        </p:txBody>
      </p:sp>
    </p:spTree>
    <p:extLst>
      <p:ext uri="{BB962C8B-B14F-4D97-AF65-F5344CB8AC3E}">
        <p14:creationId xmlns:p14="http://schemas.microsoft.com/office/powerpoint/2010/main" val="3674490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3D192DC-DBF8-43B8-95C4-2CC84A55F703}" type="slidenum">
              <a:rPr lang="zh-CN" altLang="en-US" smtClean="0"/>
              <a:pPr>
                <a:defRPr/>
              </a:pPr>
              <a:t>11</a:t>
            </a:fld>
            <a:endParaRPr lang="zh-CN" altLang="en-US"/>
          </a:p>
        </p:txBody>
      </p:sp>
    </p:spTree>
    <p:extLst>
      <p:ext uri="{BB962C8B-B14F-4D97-AF65-F5344CB8AC3E}">
        <p14:creationId xmlns:p14="http://schemas.microsoft.com/office/powerpoint/2010/main" val="2462601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endParaRPr lang="zh-CN" altLang="en-US" dirty="0"/>
          </a:p>
        </p:txBody>
      </p:sp>
      <p:sp>
        <p:nvSpPr>
          <p:cNvPr id="4" name="灯片编号占位符 3"/>
          <p:cNvSpPr>
            <a:spLocks noGrp="1"/>
          </p:cNvSpPr>
          <p:nvPr>
            <p:ph type="sldNum" sz="quarter" idx="10"/>
          </p:nvPr>
        </p:nvSpPr>
        <p:spPr/>
        <p:txBody>
          <a:bodyPr/>
          <a:lstStyle/>
          <a:p>
            <a:pPr>
              <a:defRPr/>
            </a:pPr>
            <a:fld id="{B3D192DC-DBF8-43B8-95C4-2CC84A55F703}" type="slidenum">
              <a:rPr lang="zh-CN" altLang="en-US" smtClean="0"/>
              <a:pPr>
                <a:defRPr/>
              </a:pPr>
              <a:t>12</a:t>
            </a:fld>
            <a:endParaRPr lang="zh-CN" altLang="en-US"/>
          </a:p>
        </p:txBody>
      </p:sp>
    </p:spTree>
    <p:extLst>
      <p:ext uri="{BB962C8B-B14F-4D97-AF65-F5344CB8AC3E}">
        <p14:creationId xmlns:p14="http://schemas.microsoft.com/office/powerpoint/2010/main" val="201598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3D192DC-DBF8-43B8-95C4-2CC84A55F703}" type="slidenum">
              <a:rPr lang="zh-CN" altLang="en-US" smtClean="0"/>
              <a:pPr>
                <a:defRPr/>
              </a:pPr>
              <a:t>13</a:t>
            </a:fld>
            <a:endParaRPr lang="zh-CN" altLang="en-US"/>
          </a:p>
        </p:txBody>
      </p:sp>
    </p:spTree>
    <p:extLst>
      <p:ext uri="{BB962C8B-B14F-4D97-AF65-F5344CB8AC3E}">
        <p14:creationId xmlns:p14="http://schemas.microsoft.com/office/powerpoint/2010/main" val="1389884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3D192DC-DBF8-43B8-95C4-2CC84A55F703}" type="slidenum">
              <a:rPr lang="zh-CN" altLang="en-US" smtClean="0"/>
              <a:pPr>
                <a:defRPr/>
              </a:pPr>
              <a:t>14</a:t>
            </a:fld>
            <a:endParaRPr lang="zh-CN" altLang="en-US"/>
          </a:p>
        </p:txBody>
      </p:sp>
    </p:spTree>
    <p:extLst>
      <p:ext uri="{BB962C8B-B14F-4D97-AF65-F5344CB8AC3E}">
        <p14:creationId xmlns:p14="http://schemas.microsoft.com/office/powerpoint/2010/main" val="4162076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Previous</a:t>
            </a:r>
            <a:r>
              <a:rPr lang="en-US" altLang="zh-CN" baseline="0" dirty="0" smtClean="0"/>
              <a:t> work proposed to identify the region on the page level with the aid of TLB and OS. Then they avoid tracking the private and read only pages and the number of directory entries can be reduced. We call it page-bypassing scheme. Here I am going to show the comparison of our MG scheme with page-bypassing scheme.</a:t>
            </a:r>
          </a:p>
          <a:p>
            <a:r>
              <a:rPr lang="en-US" altLang="zh-CN" baseline="0" dirty="0" smtClean="0"/>
              <a:t>In this plot, on the X axis, I am showing the number of directory cache sets. The associativity is fixed to be 8. On the Y axis, I am showing the performance normalized to full blown directory cache. The trend line on the bottom is for page-bypassing. The one in the middle is for MG. And the top one is for combination of page-bypassing and MG. As you can see, </a:t>
            </a:r>
            <a:r>
              <a:rPr lang="en-US" altLang="zh-CN" dirty="0" smtClean="0"/>
              <a:t>we achieve </a:t>
            </a:r>
            <a:r>
              <a:rPr lang="en-US" altLang="zh-CN" baseline="0" dirty="0" smtClean="0"/>
              <a:t>comparable or less performance impact with far less architecture support. We have only simple modification in the indexing and tag matching logic of the directory without any system level support such as TLB or OS. You can actually combine the 2 techniques to reach even better result as the figure shows. </a:t>
            </a:r>
            <a:endParaRPr lang="zh-CN" altLang="en-US" dirty="0"/>
          </a:p>
        </p:txBody>
      </p:sp>
      <p:sp>
        <p:nvSpPr>
          <p:cNvPr id="4" name="灯片编号占位符 3"/>
          <p:cNvSpPr>
            <a:spLocks noGrp="1"/>
          </p:cNvSpPr>
          <p:nvPr>
            <p:ph type="sldNum" sz="quarter" idx="10"/>
          </p:nvPr>
        </p:nvSpPr>
        <p:spPr/>
        <p:txBody>
          <a:bodyPr/>
          <a:lstStyle/>
          <a:p>
            <a:pPr>
              <a:defRPr/>
            </a:pPr>
            <a:fld id="{B3D192DC-DBF8-43B8-95C4-2CC84A55F703}" type="slidenum">
              <a:rPr lang="zh-CN" altLang="en-US" smtClean="0"/>
              <a:pPr>
                <a:defRPr/>
              </a:pPr>
              <a:t>15</a:t>
            </a:fld>
            <a:endParaRPr lang="zh-CN" altLang="en-US"/>
          </a:p>
        </p:txBody>
      </p:sp>
    </p:spTree>
    <p:extLst>
      <p:ext uri="{BB962C8B-B14F-4D97-AF65-F5344CB8AC3E}">
        <p14:creationId xmlns:p14="http://schemas.microsoft.com/office/powerpoint/2010/main" val="454002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3D192DC-DBF8-43B8-95C4-2CC84A55F703}" type="slidenum">
              <a:rPr lang="zh-CN" altLang="en-US" smtClean="0"/>
              <a:pPr>
                <a:defRPr/>
              </a:pPr>
              <a:t>16</a:t>
            </a:fld>
            <a:endParaRPr lang="zh-CN" altLang="en-US"/>
          </a:p>
        </p:txBody>
      </p:sp>
    </p:spTree>
    <p:extLst>
      <p:ext uri="{BB962C8B-B14F-4D97-AF65-F5344CB8AC3E}">
        <p14:creationId xmlns:p14="http://schemas.microsoft.com/office/powerpoint/2010/main" val="4082352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3D192DC-DBF8-43B8-95C4-2CC84A55F703}" type="slidenum">
              <a:rPr lang="zh-CN" altLang="en-US" smtClean="0"/>
              <a:pPr>
                <a:defRPr/>
              </a:pPr>
              <a:t>17</a:t>
            </a:fld>
            <a:endParaRPr lang="zh-CN" altLang="en-US"/>
          </a:p>
        </p:txBody>
      </p:sp>
    </p:spTree>
    <p:extLst>
      <p:ext uri="{BB962C8B-B14F-4D97-AF65-F5344CB8AC3E}">
        <p14:creationId xmlns:p14="http://schemas.microsoft.com/office/powerpoint/2010/main" val="3358281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3D192DC-DBF8-43B8-95C4-2CC84A55F703}" type="slidenum">
              <a:rPr lang="zh-CN" altLang="en-US" smtClean="0"/>
              <a:pPr>
                <a:defRPr/>
              </a:pPr>
              <a:t>18</a:t>
            </a:fld>
            <a:endParaRPr lang="zh-CN" altLang="en-US"/>
          </a:p>
        </p:txBody>
      </p:sp>
    </p:spTree>
    <p:extLst>
      <p:ext uri="{BB962C8B-B14F-4D97-AF65-F5344CB8AC3E}">
        <p14:creationId xmlns:p14="http://schemas.microsoft.com/office/powerpoint/2010/main" val="255651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B3D192DC-DBF8-43B8-95C4-2CC84A55F703}" type="slidenum">
              <a:rPr lang="zh-CN" altLang="en-US" smtClean="0"/>
              <a:pPr>
                <a:defRPr/>
              </a:pPr>
              <a:t>2</a:t>
            </a:fld>
            <a:endParaRPr lang="zh-CN" altLang="en-US"/>
          </a:p>
        </p:txBody>
      </p:sp>
    </p:spTree>
    <p:extLst>
      <p:ext uri="{BB962C8B-B14F-4D97-AF65-F5344CB8AC3E}">
        <p14:creationId xmlns:p14="http://schemas.microsoft.com/office/powerpoint/2010/main" val="65224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B3D192DC-DBF8-43B8-95C4-2CC84A55F703}" type="slidenum">
              <a:rPr lang="zh-CN" altLang="en-US" smtClean="0"/>
              <a:pPr>
                <a:defRPr/>
              </a:pPr>
              <a:t>3</a:t>
            </a:fld>
            <a:endParaRPr lang="zh-CN" altLang="en-US"/>
          </a:p>
        </p:txBody>
      </p:sp>
    </p:spTree>
    <p:extLst>
      <p:ext uri="{BB962C8B-B14F-4D97-AF65-F5344CB8AC3E}">
        <p14:creationId xmlns:p14="http://schemas.microsoft.com/office/powerpoint/2010/main" val="113881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3D192DC-DBF8-43B8-95C4-2CC84A55F703}" type="slidenum">
              <a:rPr lang="zh-CN" altLang="en-US" smtClean="0"/>
              <a:pPr>
                <a:defRPr/>
              </a:pPr>
              <a:t>4</a:t>
            </a:fld>
            <a:endParaRPr lang="zh-CN" altLang="en-US"/>
          </a:p>
        </p:txBody>
      </p:sp>
    </p:spTree>
    <p:extLst>
      <p:ext uri="{BB962C8B-B14F-4D97-AF65-F5344CB8AC3E}">
        <p14:creationId xmlns:p14="http://schemas.microsoft.com/office/powerpoint/2010/main" val="2038295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smtClean="0"/>
          </a:p>
        </p:txBody>
      </p:sp>
      <p:sp>
        <p:nvSpPr>
          <p:cNvPr id="4" name="灯片编号占位符 3"/>
          <p:cNvSpPr>
            <a:spLocks noGrp="1"/>
          </p:cNvSpPr>
          <p:nvPr>
            <p:ph type="sldNum" sz="quarter" idx="10"/>
          </p:nvPr>
        </p:nvSpPr>
        <p:spPr/>
        <p:txBody>
          <a:bodyPr/>
          <a:lstStyle/>
          <a:p>
            <a:pPr>
              <a:defRPr/>
            </a:pPr>
            <a:fld id="{B3D192DC-DBF8-43B8-95C4-2CC84A55F703}" type="slidenum">
              <a:rPr lang="zh-CN" altLang="en-US" smtClean="0"/>
              <a:pPr>
                <a:defRPr/>
              </a:pPr>
              <a:t>5</a:t>
            </a:fld>
            <a:endParaRPr lang="zh-CN" altLang="en-US"/>
          </a:p>
        </p:txBody>
      </p:sp>
    </p:spTree>
    <p:extLst>
      <p:ext uri="{BB962C8B-B14F-4D97-AF65-F5344CB8AC3E}">
        <p14:creationId xmlns:p14="http://schemas.microsoft.com/office/powerpoint/2010/main" val="259137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3D192DC-DBF8-43B8-95C4-2CC84A55F703}" type="slidenum">
              <a:rPr lang="zh-CN" altLang="en-US" smtClean="0"/>
              <a:pPr>
                <a:defRPr/>
              </a:pPr>
              <a:t>6</a:t>
            </a:fld>
            <a:endParaRPr lang="zh-CN" altLang="en-US"/>
          </a:p>
        </p:txBody>
      </p:sp>
    </p:spTree>
    <p:extLst>
      <p:ext uri="{BB962C8B-B14F-4D97-AF65-F5344CB8AC3E}">
        <p14:creationId xmlns:p14="http://schemas.microsoft.com/office/powerpoint/2010/main" val="54251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3D192DC-DBF8-43B8-95C4-2CC84A55F703}" type="slidenum">
              <a:rPr lang="zh-CN" altLang="en-US" smtClean="0"/>
              <a:pPr>
                <a:defRPr/>
              </a:pPr>
              <a:t>7</a:t>
            </a:fld>
            <a:endParaRPr lang="zh-CN" altLang="en-US"/>
          </a:p>
        </p:txBody>
      </p:sp>
    </p:spTree>
    <p:extLst>
      <p:ext uri="{BB962C8B-B14F-4D97-AF65-F5344CB8AC3E}">
        <p14:creationId xmlns:p14="http://schemas.microsoft.com/office/powerpoint/2010/main" val="3102967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smtClean="0"/>
          </a:p>
        </p:txBody>
      </p:sp>
      <p:sp>
        <p:nvSpPr>
          <p:cNvPr id="4" name="灯片编号占位符 3"/>
          <p:cNvSpPr>
            <a:spLocks noGrp="1"/>
          </p:cNvSpPr>
          <p:nvPr>
            <p:ph type="sldNum" sz="quarter" idx="10"/>
          </p:nvPr>
        </p:nvSpPr>
        <p:spPr/>
        <p:txBody>
          <a:bodyPr/>
          <a:lstStyle/>
          <a:p>
            <a:pPr>
              <a:defRPr/>
            </a:pPr>
            <a:fld id="{B3D192DC-DBF8-43B8-95C4-2CC84A55F703}" type="slidenum">
              <a:rPr lang="zh-CN" altLang="en-US" smtClean="0"/>
              <a:pPr>
                <a:defRPr/>
              </a:pPr>
              <a:t>8</a:t>
            </a:fld>
            <a:endParaRPr lang="zh-CN" altLang="en-US"/>
          </a:p>
        </p:txBody>
      </p:sp>
    </p:spTree>
    <p:extLst>
      <p:ext uri="{BB962C8B-B14F-4D97-AF65-F5344CB8AC3E}">
        <p14:creationId xmlns:p14="http://schemas.microsoft.com/office/powerpoint/2010/main" val="3920208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a:defRPr/>
            </a:pPr>
            <a:fld id="{B3D192DC-DBF8-43B8-95C4-2CC84A55F703}" type="slidenum">
              <a:rPr lang="zh-CN" altLang="en-US" smtClean="0"/>
              <a:pPr>
                <a:defRPr/>
              </a:pPr>
              <a:t>9</a:t>
            </a:fld>
            <a:endParaRPr lang="zh-CN" altLang="en-US"/>
          </a:p>
        </p:txBody>
      </p:sp>
    </p:spTree>
    <p:extLst>
      <p:ext uri="{BB962C8B-B14F-4D97-AF65-F5344CB8AC3E}">
        <p14:creationId xmlns:p14="http://schemas.microsoft.com/office/powerpoint/2010/main" val="3284883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a:xfrm>
            <a:off x="6400800" y="6355080"/>
            <a:ext cx="2286000" cy="365760"/>
          </a:xfrm>
        </p:spPr>
        <p:txBody>
          <a:bodyPr/>
          <a:lstStyle>
            <a:lvl1pPr>
              <a:defRPr sz="1400"/>
            </a:lvl1pPr>
          </a:lstStyle>
          <a:p>
            <a:fld id="{406EB3F2-6DC9-48FB-A5CB-068D12EF4168}" type="datetime1">
              <a:rPr lang="zh-CN" altLang="en-US" smtClean="0"/>
              <a:t>2013/9/18</a:t>
            </a:fld>
            <a:endParaRPr lang="zh-CN" altLang="en-US"/>
          </a:p>
        </p:txBody>
      </p:sp>
      <p:sp>
        <p:nvSpPr>
          <p:cNvPr id="17" name="页脚占位符 16"/>
          <p:cNvSpPr>
            <a:spLocks noGrp="1"/>
          </p:cNvSpPr>
          <p:nvPr>
            <p:ph type="ftr" sz="quarter" idx="11"/>
          </p:nvPr>
        </p:nvSpPr>
        <p:spPr>
          <a:xfrm>
            <a:off x="2898648" y="6355080"/>
            <a:ext cx="3474720" cy="365760"/>
          </a:xfrm>
        </p:spPr>
        <p:txBody>
          <a:bodyPr/>
          <a:lstStyle/>
          <a:p>
            <a:endParaRPr lang="zh-CN" altLang="en-US"/>
          </a:p>
        </p:txBody>
      </p:sp>
      <p:sp>
        <p:nvSpPr>
          <p:cNvPr id="29" name="灯片编号占位符 28"/>
          <p:cNvSpPr>
            <a:spLocks noGrp="1"/>
          </p:cNvSpPr>
          <p:nvPr>
            <p:ph type="sldNum" sz="quarter" idx="12"/>
          </p:nvPr>
        </p:nvSpPr>
        <p:spPr>
          <a:xfrm>
            <a:off x="1216152" y="6355080"/>
            <a:ext cx="1219200" cy="365760"/>
          </a:xfrm>
        </p:spPr>
        <p:txBody>
          <a:bodyPr/>
          <a:lstStyle/>
          <a:p>
            <a:fld id="{42B858DD-6001-4C1A-B4BD-39E73C0A8AD3}" type="slidenum">
              <a:rPr lang="zh-CN" altLang="en-US" smtClean="0"/>
              <a:t>‹#›</a:t>
            </a:fld>
            <a:endParaRPr lang="zh-CN" altLang="en-US"/>
          </a:p>
        </p:txBody>
      </p:sp>
      <p:sp>
        <p:nvSpPr>
          <p:cNvPr id="21" name="矩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矩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矩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grpSp>
        <p:nvGrpSpPr>
          <p:cNvPr id="11" name="组合 10"/>
          <p:cNvGrpSpPr>
            <a:grpSpLocks/>
          </p:cNvGrpSpPr>
          <p:nvPr userDrawn="1"/>
        </p:nvGrpSpPr>
        <p:grpSpPr bwMode="auto">
          <a:xfrm>
            <a:off x="304800" y="223838"/>
            <a:ext cx="2900363" cy="919162"/>
            <a:chOff x="6553200" y="76200"/>
            <a:chExt cx="2290186" cy="766762"/>
          </a:xfrm>
        </p:grpSpPr>
        <p:pic>
          <p:nvPicPr>
            <p:cNvPr id="12" name="图片 11" descr="200803071440087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766762"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descr="07-1274169635-144563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90466"/>
              <a:ext cx="1375786" cy="49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fld id="{E586817D-6EB4-4FD6-837C-D9452EC42465}" type="datetime1">
              <a:rPr lang="zh-CN" altLang="en-US" smtClean="0"/>
              <a:t>2013/9/18</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E2B1CAD2-1C72-4EE0-8FAF-ECBB9DFA7F5C}" type="slidenum">
              <a:rPr lang="zh-CN" altLang="en-US" smtClean="0"/>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fld id="{3DB9D085-1B3D-43AF-884C-3D9FCA9055AD}" type="datetime1">
              <a:rPr lang="zh-CN" altLang="en-US" smtClean="0"/>
              <a:t>2013/9/18</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F94CE9B1-7D7D-4270-A1F7-7E1FA61A661B}" type="slidenum">
              <a:rPr lang="zh-CN" altLang="en-US" smtClean="0"/>
              <a:pPr>
                <a:defRPr/>
              </a:pPr>
              <a:t>‹#›</a:t>
            </a:fld>
            <a:endParaRPr lang="zh-CN" altLang="en-US"/>
          </a:p>
        </p:txBody>
      </p:sp>
      <p:sp>
        <p:nvSpPr>
          <p:cNvPr id="7" name="直接连接符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等腰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接连接符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5CFF066C-CAFB-4554-858F-CE063BB51A0E}" type="datetime1">
              <a:rPr lang="zh-CN" altLang="en-US" smtClean="0"/>
              <a:t>2013/9/18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B858DD-6001-4C1A-B4BD-39E73C0A8AD3}" type="slidenum">
              <a:rPr lang="zh-CN" altLang="en-US" smtClean="0"/>
              <a:t>‹#›</a:t>
            </a:fld>
            <a:endParaRPr lang="zh-CN" altLang="en-US"/>
          </a:p>
        </p:txBody>
      </p:sp>
      <p:sp>
        <p:nvSpPr>
          <p:cNvPr id="8" name="内容占位符 7"/>
          <p:cNvSpPr>
            <a:spLocks noGrp="1"/>
          </p:cNvSpPr>
          <p:nvPr>
            <p:ph sz="quarter" idx="1"/>
          </p:nvPr>
        </p:nvSpPr>
        <p:spPr>
          <a:xfrm>
            <a:off x="457200" y="1219200"/>
            <a:ext cx="8229600" cy="493776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a:xfrm>
            <a:off x="6400800" y="6355080"/>
            <a:ext cx="2286000" cy="365760"/>
          </a:xfrm>
        </p:spPr>
        <p:txBody>
          <a:bodyPr/>
          <a:lstStyle/>
          <a:p>
            <a:pPr>
              <a:defRPr/>
            </a:pPr>
            <a:fld id="{B6E78470-E887-4AFF-973A-3B07D82C1A8F}" type="datetime1">
              <a:rPr lang="zh-CN" altLang="en-US" smtClean="0"/>
              <a:t>2013/9/18</a:t>
            </a:fld>
            <a:endParaRPr lang="zh-CN" altLang="en-US"/>
          </a:p>
        </p:txBody>
      </p:sp>
      <p:sp>
        <p:nvSpPr>
          <p:cNvPr id="5" name="页脚占位符 4"/>
          <p:cNvSpPr>
            <a:spLocks noGrp="1"/>
          </p:cNvSpPr>
          <p:nvPr>
            <p:ph type="ftr" sz="quarter" idx="11"/>
          </p:nvPr>
        </p:nvSpPr>
        <p:spPr>
          <a:xfrm>
            <a:off x="2898648" y="6355080"/>
            <a:ext cx="3474720" cy="365760"/>
          </a:xfrm>
        </p:spPr>
        <p:txBody>
          <a:bodyPr/>
          <a:lstStyle/>
          <a:p>
            <a:pPr>
              <a:defRPr/>
            </a:pPr>
            <a:endParaRPr lang="zh-CN" altLang="en-US"/>
          </a:p>
        </p:txBody>
      </p:sp>
      <p:sp>
        <p:nvSpPr>
          <p:cNvPr id="6" name="灯片编号占位符 5"/>
          <p:cNvSpPr>
            <a:spLocks noGrp="1"/>
          </p:cNvSpPr>
          <p:nvPr>
            <p:ph type="sldNum" sz="quarter" idx="12"/>
          </p:nvPr>
        </p:nvSpPr>
        <p:spPr>
          <a:xfrm>
            <a:off x="1069848" y="6355080"/>
            <a:ext cx="1520952" cy="365760"/>
          </a:xfrm>
        </p:spPr>
        <p:txBody>
          <a:bodyPr/>
          <a:lstStyle/>
          <a:p>
            <a:pPr>
              <a:defRPr/>
            </a:pPr>
            <a:fld id="{08EB0A88-D5E0-4DDF-B6EC-428499713BFE}" type="slidenum">
              <a:rPr lang="zh-CN" altLang="en-US" smtClean="0"/>
              <a:pPr>
                <a:defRPr/>
              </a:pPr>
              <a:t>‹#›</a:t>
            </a:fld>
            <a:endParaRPr lang="zh-CN" altLang="en-US"/>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pPr>
              <a:defRPr/>
            </a:pPr>
            <a:fld id="{B242CDEF-A8F1-47A9-9B57-E55F4EB494FE}" type="datetime1">
              <a:rPr lang="zh-CN" altLang="en-US" smtClean="0"/>
              <a:t>2013/9/18</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8D6F7965-82D1-4CEE-AB19-6E7543593602}" type="slidenum">
              <a:rPr lang="zh-CN" altLang="en-US" smtClean="0"/>
              <a:pPr>
                <a:defRPr/>
              </a:pPr>
              <a:t>‹#›</a:t>
            </a:fld>
            <a:endParaRPr lang="zh-CN" altLang="en-US"/>
          </a:p>
        </p:txBody>
      </p:sp>
      <p:sp>
        <p:nvSpPr>
          <p:cNvPr id="9" name="内容占位符 8"/>
          <p:cNvSpPr>
            <a:spLocks noGrp="1"/>
          </p:cNvSpPr>
          <p:nvPr>
            <p:ph sz="quarter" idx="1"/>
          </p:nvPr>
        </p:nvSpPr>
        <p:spPr>
          <a:xfrm>
            <a:off x="457200" y="1219200"/>
            <a:ext cx="4041648" cy="493776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632198" y="1216152"/>
            <a:ext cx="4041648" cy="493776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nchor="ct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7" name="日期占位符 6"/>
          <p:cNvSpPr>
            <a:spLocks noGrp="1"/>
          </p:cNvSpPr>
          <p:nvPr>
            <p:ph type="dt" sz="half" idx="10"/>
          </p:nvPr>
        </p:nvSpPr>
        <p:spPr/>
        <p:txBody>
          <a:bodyPr/>
          <a:lstStyle/>
          <a:p>
            <a:pPr>
              <a:defRPr/>
            </a:pPr>
            <a:fld id="{D02B1333-5A2A-4311-B5AA-24157CC47BF6}" type="datetime1">
              <a:rPr lang="zh-CN" altLang="en-US" smtClean="0"/>
              <a:t>2013/9/18</a:t>
            </a:fld>
            <a:endParaRPr lang="zh-CN" altLang="en-US"/>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pPr>
              <a:defRPr/>
            </a:pPr>
            <a:fld id="{9C1ADFC1-5B84-4C1E-8F05-929CBCC36E93}" type="slidenum">
              <a:rPr lang="zh-CN" altLang="en-US" smtClean="0"/>
              <a:pPr>
                <a:defRPr/>
              </a:pPr>
              <a:t>‹#›</a:t>
            </a:fld>
            <a:endParaRPr lang="zh-CN" altLang="en-US"/>
          </a:p>
        </p:txBody>
      </p:sp>
      <p:sp>
        <p:nvSpPr>
          <p:cNvPr id="11" name="内容占位符 10"/>
          <p:cNvSpPr>
            <a:spLocks noGrp="1"/>
          </p:cNvSpPr>
          <p:nvPr>
            <p:ph sz="quarter" idx="2"/>
          </p:nvPr>
        </p:nvSpPr>
        <p:spPr>
          <a:xfrm>
            <a:off x="457200" y="2133600"/>
            <a:ext cx="4038600" cy="40386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648200" y="2133600"/>
            <a:ext cx="4038600" cy="40386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pPr>
              <a:defRPr/>
            </a:pPr>
            <a:fld id="{0AB1A63E-8B10-4BE3-B84F-5A6D939FD83D}" type="datetime1">
              <a:rPr lang="zh-CN" altLang="en-US" smtClean="0"/>
              <a:t>2013/9/18</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601EC667-CD1B-41B0-BA7E-8C62863183AA}" type="slidenum">
              <a:rPr lang="zh-CN" altLang="en-US" smtClean="0"/>
              <a:pPr>
                <a:defRPr/>
              </a:pPr>
              <a:t>‹#›</a:t>
            </a:fld>
            <a:endParaRPr lang="zh-CN" alt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F8F6CC95-3C5A-4393-A652-04B5D927F5BE}" type="datetime1">
              <a:rPr lang="zh-CN" altLang="en-US" smtClean="0"/>
              <a:t>2013/9/18</a:t>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2FAB0EE6-4D64-41F3-98B5-B3B8735D9AB8}" type="slidenum">
              <a:rPr lang="zh-CN" altLang="en-US" smtClean="0"/>
              <a:pPr>
                <a:defRPr/>
              </a:pPr>
              <a:t>‹#›</a:t>
            </a:fld>
            <a:endParaRPr lang="zh-CN" altLang="en-US"/>
          </a:p>
        </p:txBody>
      </p:sp>
      <p:sp>
        <p:nvSpPr>
          <p:cNvPr id="5" name="直接连接符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pPr>
              <a:defRPr/>
            </a:pPr>
            <a:fld id="{58F0F3E8-662E-4B28-9BC3-8FCE1911D554}" type="datetime1">
              <a:rPr lang="zh-CN" altLang="en-US" smtClean="0"/>
              <a:t>2013/9/18</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3CA516E5-B5D2-4582-A6F8-A604AD9D9525}" type="slidenum">
              <a:rPr lang="zh-CN" altLang="en-US" smtClean="0"/>
              <a:pPr>
                <a:defRPr/>
              </a:pPr>
              <a:t>‹#›</a:t>
            </a:fld>
            <a:endParaRPr lang="zh-CN" altLang="en-US"/>
          </a:p>
        </p:txBody>
      </p:sp>
      <p:sp>
        <p:nvSpPr>
          <p:cNvPr id="8" name="直接连接符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接连接符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内容占位符 11"/>
          <p:cNvSpPr>
            <a:spLocks noGrp="1"/>
          </p:cNvSpPr>
          <p:nvPr>
            <p:ph sz="quarter" idx="1"/>
          </p:nvPr>
        </p:nvSpPr>
        <p:spPr>
          <a:xfrm>
            <a:off x="304800" y="304800"/>
            <a:ext cx="5715000" cy="5715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pPr>
              <a:defRPr/>
            </a:pPr>
            <a:fld id="{E5233AB7-8ED1-4A60-B24D-98B98A8C9C5A}" type="datetime1">
              <a:rPr lang="zh-CN" altLang="en-US" smtClean="0"/>
              <a:t>2013/9/18</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3645CAB0-9168-4B34-AAD3-5B5FA8ABFFDB}" type="slidenum">
              <a:rPr lang="zh-CN" altLang="en-US" smtClean="0"/>
              <a:pPr>
                <a:defRPr/>
              </a:pPr>
              <a:t>‹#›</a:t>
            </a:fld>
            <a:endParaRPr lang="zh-CN" altLang="en-US"/>
          </a:p>
        </p:txBody>
      </p:sp>
      <p:sp>
        <p:nvSpPr>
          <p:cNvPr id="8" name="直接连接符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457200" y="152400"/>
            <a:ext cx="8229600" cy="990600"/>
          </a:xfrm>
          <a:prstGeom prst="rect">
            <a:avLst/>
          </a:prstGeom>
        </p:spPr>
        <p:txBody>
          <a:bodyPr vert="horz"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956C7A11-AB7A-4486-92BE-09CCD3A34CCB}" type="datetime1">
              <a:rPr lang="zh-CN" altLang="en-US" smtClean="0"/>
              <a:t>2013/9/18</a:t>
            </a:fld>
            <a:endParaRPr lang="zh-CN" altLang="en-US"/>
          </a:p>
        </p:txBody>
      </p:sp>
      <p:sp>
        <p:nvSpPr>
          <p:cNvPr id="3" name="页脚占位符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zh-CN" altLang="en-US"/>
          </a:p>
        </p:txBody>
      </p:sp>
      <p:sp>
        <p:nvSpPr>
          <p:cNvPr id="23" name="灯片编号占位符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2B858DD-6001-4C1A-B4BD-39E73C0A8AD3}" type="slidenum">
              <a:rPr lang="zh-CN" altLang="en-US" smtClean="0"/>
              <a:t>‹#›</a:t>
            </a:fld>
            <a:endParaRPr lang="zh-CN" altLang="en-US"/>
          </a:p>
        </p:txBody>
      </p:sp>
      <p:sp>
        <p:nvSpPr>
          <p:cNvPr id="28" name="直接连接符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接连接符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等腰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57200" y="1143000"/>
            <a:ext cx="8229600" cy="1447800"/>
          </a:xfrm>
        </p:spPr>
        <p:txBody>
          <a:bodyPr>
            <a:normAutofit/>
          </a:bodyPr>
          <a:lstStyle/>
          <a:p>
            <a:pPr algn="l">
              <a:defRPr/>
            </a:pPr>
            <a:r>
              <a:rPr lang="en-US" altLang="zh-CN" sz="4400" dirty="0">
                <a:solidFill>
                  <a:schemeClr val="tx1"/>
                </a:solidFill>
                <a:latin typeface="Times New Roman" pitchFamily="18" charset="0"/>
                <a:cs typeface="Times New Roman" pitchFamily="18" charset="0"/>
              </a:rPr>
              <a:t>Building Expressive, Area-Efficient </a:t>
            </a:r>
            <a:r>
              <a:rPr lang="en-US" altLang="zh-CN" sz="4400" dirty="0" smtClean="0">
                <a:solidFill>
                  <a:schemeClr val="tx1"/>
                </a:solidFill>
                <a:latin typeface="Times New Roman" pitchFamily="18" charset="0"/>
                <a:cs typeface="Times New Roman" pitchFamily="18" charset="0"/>
              </a:rPr>
              <a:t/>
            </a:r>
            <a:br>
              <a:rPr lang="en-US" altLang="zh-CN" sz="4400" dirty="0" smtClean="0">
                <a:solidFill>
                  <a:schemeClr val="tx1"/>
                </a:solidFill>
                <a:latin typeface="Times New Roman" pitchFamily="18" charset="0"/>
                <a:cs typeface="Times New Roman" pitchFamily="18" charset="0"/>
              </a:rPr>
            </a:br>
            <a:r>
              <a:rPr lang="en-US" altLang="zh-CN" sz="4400" dirty="0" smtClean="0">
                <a:solidFill>
                  <a:schemeClr val="tx1"/>
                </a:solidFill>
                <a:latin typeface="Times New Roman" pitchFamily="18" charset="0"/>
                <a:cs typeface="Times New Roman" pitchFamily="18" charset="0"/>
              </a:rPr>
              <a:t>Coherence </a:t>
            </a:r>
            <a:r>
              <a:rPr lang="en-US" altLang="zh-CN" sz="4400" b="0" dirty="0" smtClean="0">
                <a:solidFill>
                  <a:schemeClr val="tx1"/>
                </a:solidFill>
                <a:latin typeface="Times New Roman" pitchFamily="18" charset="0"/>
                <a:cs typeface="Times New Roman" pitchFamily="18" charset="0"/>
              </a:rPr>
              <a:t>Directories</a:t>
            </a:r>
            <a:endParaRPr lang="zh-CN" altLang="en-US" sz="4400" dirty="0">
              <a:solidFill>
                <a:schemeClr val="tx1"/>
              </a:solidFill>
              <a:latin typeface="Times New Roman" pitchFamily="18" charset="0"/>
              <a:cs typeface="Times New Roman" pitchFamily="18" charset="0"/>
            </a:endParaRPr>
          </a:p>
        </p:txBody>
      </p:sp>
      <p:sp>
        <p:nvSpPr>
          <p:cNvPr id="4" name="副标题 2"/>
          <p:cNvSpPr txBox="1">
            <a:spLocks/>
          </p:cNvSpPr>
          <p:nvPr/>
        </p:nvSpPr>
        <p:spPr bwMode="auto">
          <a:xfrm>
            <a:off x="1327724" y="4114800"/>
            <a:ext cx="3276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0" marR="64008" indent="0" algn="r" rtl="0" eaLnBrk="0" fontAlgn="base" hangingPunct="0">
              <a:spcBef>
                <a:spcPts val="400"/>
              </a:spcBef>
              <a:spcAft>
                <a:spcPct val="0"/>
              </a:spcAft>
              <a:buClr>
                <a:schemeClr val="accent1"/>
              </a:buClr>
              <a:buSzPct val="68000"/>
              <a:buFont typeface="Wingdings 3" pitchFamily="18" charset="2"/>
              <a:buNone/>
              <a:defRPr sz="2700" kern="1200">
                <a:solidFill>
                  <a:schemeClr val="tx2"/>
                </a:solidFill>
                <a:latin typeface="+mn-lt"/>
                <a:ea typeface="+mn-ea"/>
                <a:cs typeface="+mn-cs"/>
              </a:defRPr>
            </a:lvl1pPr>
            <a:lvl2pPr marL="457200" indent="0" algn="ctr" rtl="0" eaLnBrk="0" fontAlgn="base" hangingPunct="0">
              <a:spcBef>
                <a:spcPts val="325"/>
              </a:spcBef>
              <a:spcAft>
                <a:spcPct val="0"/>
              </a:spcAft>
              <a:buClr>
                <a:schemeClr val="accent1"/>
              </a:buClr>
              <a:buFont typeface="Verdana" pitchFamily="34" charset="0"/>
              <a:buNone/>
              <a:defRPr sz="2300" kern="1200">
                <a:solidFill>
                  <a:schemeClr val="tx1"/>
                </a:solidFill>
                <a:latin typeface="+mn-lt"/>
                <a:ea typeface="+mn-ea"/>
                <a:cs typeface="+mn-cs"/>
              </a:defRPr>
            </a:lvl2pPr>
            <a:lvl3pPr marL="914400" indent="0" algn="ctr" rtl="0" eaLnBrk="0" fontAlgn="base" hangingPunct="0">
              <a:spcBef>
                <a:spcPts val="350"/>
              </a:spcBef>
              <a:spcAft>
                <a:spcPct val="0"/>
              </a:spcAft>
              <a:buClr>
                <a:schemeClr val="accent2"/>
              </a:buClr>
              <a:buSzPct val="100000"/>
              <a:buFont typeface="Wingdings 2" pitchFamily="18" charset="2"/>
              <a:buNone/>
              <a:defRPr sz="2100" kern="1200">
                <a:solidFill>
                  <a:schemeClr val="tx1"/>
                </a:solidFill>
                <a:latin typeface="+mn-lt"/>
                <a:ea typeface="+mn-ea"/>
                <a:cs typeface="+mn-cs"/>
              </a:defRPr>
            </a:lvl3pPr>
            <a:lvl4pPr marL="1371600" indent="0" algn="ctr" rtl="0" eaLnBrk="0" fontAlgn="base" hangingPunct="0">
              <a:spcBef>
                <a:spcPts val="350"/>
              </a:spcBef>
              <a:spcAft>
                <a:spcPct val="0"/>
              </a:spcAft>
              <a:buClr>
                <a:schemeClr val="accent2"/>
              </a:buClr>
              <a:buFont typeface="Wingdings 2" pitchFamily="18" charset="2"/>
              <a:buNone/>
              <a:defRPr sz="1900" kern="1200">
                <a:solidFill>
                  <a:schemeClr val="tx1"/>
                </a:solidFill>
                <a:latin typeface="+mn-lt"/>
                <a:ea typeface="+mn-ea"/>
                <a:cs typeface="+mn-cs"/>
              </a:defRPr>
            </a:lvl4pPr>
            <a:lvl5pPr marL="1828800" indent="0" algn="ctr" rtl="0" eaLnBrk="0" fontAlgn="base" hangingPunct="0">
              <a:spcBef>
                <a:spcPts val="350"/>
              </a:spcBef>
              <a:spcAft>
                <a:spcPct val="0"/>
              </a:spcAft>
              <a:buClr>
                <a:schemeClr val="accent2"/>
              </a:buClr>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eaLnBrk="1" hangingPunct="1">
              <a:spcBef>
                <a:spcPct val="20000"/>
              </a:spcBef>
              <a:buSzPct val="85000"/>
            </a:pPr>
            <a:r>
              <a:rPr lang="en-US" altLang="zh-CN" sz="2800" dirty="0" smtClean="0">
                <a:solidFill>
                  <a:schemeClr val="tx1"/>
                </a:solidFill>
                <a:latin typeface="Times New Roman" pitchFamily="18" charset="0"/>
                <a:cs typeface="Times New Roman" pitchFamily="18" charset="0"/>
              </a:rPr>
              <a:t>Michael </a:t>
            </a:r>
            <a:r>
              <a:rPr lang="en-US" altLang="zh-CN" sz="2800" dirty="0">
                <a:solidFill>
                  <a:schemeClr val="tx1"/>
                </a:solidFill>
                <a:latin typeface="Times New Roman" pitchFamily="18" charset="0"/>
                <a:cs typeface="Times New Roman" pitchFamily="18" charset="0"/>
              </a:rPr>
              <a:t>C. </a:t>
            </a:r>
            <a:r>
              <a:rPr lang="en-US" altLang="zh-CN" sz="2800" dirty="0" smtClean="0">
                <a:solidFill>
                  <a:schemeClr val="tx1"/>
                </a:solidFill>
                <a:latin typeface="Times New Roman" pitchFamily="18" charset="0"/>
                <a:cs typeface="Times New Roman" pitchFamily="18" charset="0"/>
              </a:rPr>
              <a:t>Huang</a:t>
            </a:r>
            <a:endParaRPr lang="en-US" altLang="zh-CN" sz="2800" dirty="0">
              <a:solidFill>
                <a:schemeClr val="tx1"/>
              </a:solidFill>
              <a:latin typeface="Times New Roman" pitchFamily="18" charset="0"/>
              <a:cs typeface="Times New Roman" pitchFamily="18" charset="0"/>
            </a:endParaRPr>
          </a:p>
        </p:txBody>
      </p:sp>
      <p:sp>
        <p:nvSpPr>
          <p:cNvPr id="5" name="副标题 2"/>
          <p:cNvSpPr txBox="1">
            <a:spLocks/>
          </p:cNvSpPr>
          <p:nvPr/>
        </p:nvSpPr>
        <p:spPr bwMode="auto">
          <a:xfrm>
            <a:off x="1594405" y="4708882"/>
            <a:ext cx="2743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0" marR="64008" indent="0" algn="r" rtl="0" eaLnBrk="0" fontAlgn="base" hangingPunct="0">
              <a:spcBef>
                <a:spcPts val="400"/>
              </a:spcBef>
              <a:spcAft>
                <a:spcPct val="0"/>
              </a:spcAft>
              <a:buClr>
                <a:schemeClr val="accent1"/>
              </a:buClr>
              <a:buSzPct val="68000"/>
              <a:buFont typeface="Wingdings 3" pitchFamily="18" charset="2"/>
              <a:buNone/>
              <a:defRPr sz="2700" kern="1200">
                <a:solidFill>
                  <a:schemeClr val="tx2"/>
                </a:solidFill>
                <a:latin typeface="+mn-lt"/>
                <a:ea typeface="+mn-ea"/>
                <a:cs typeface="+mn-cs"/>
              </a:defRPr>
            </a:lvl1pPr>
            <a:lvl2pPr marL="457200" indent="0" algn="ctr" rtl="0" eaLnBrk="0" fontAlgn="base" hangingPunct="0">
              <a:spcBef>
                <a:spcPts val="325"/>
              </a:spcBef>
              <a:spcAft>
                <a:spcPct val="0"/>
              </a:spcAft>
              <a:buClr>
                <a:schemeClr val="accent1"/>
              </a:buClr>
              <a:buFont typeface="Verdana" pitchFamily="34" charset="0"/>
              <a:buNone/>
              <a:defRPr sz="2300" kern="1200">
                <a:solidFill>
                  <a:schemeClr val="tx1"/>
                </a:solidFill>
                <a:latin typeface="+mn-lt"/>
                <a:ea typeface="+mn-ea"/>
                <a:cs typeface="+mn-cs"/>
              </a:defRPr>
            </a:lvl2pPr>
            <a:lvl3pPr marL="914400" indent="0" algn="ctr" rtl="0" eaLnBrk="0" fontAlgn="base" hangingPunct="0">
              <a:spcBef>
                <a:spcPts val="350"/>
              </a:spcBef>
              <a:spcAft>
                <a:spcPct val="0"/>
              </a:spcAft>
              <a:buClr>
                <a:schemeClr val="accent2"/>
              </a:buClr>
              <a:buSzPct val="100000"/>
              <a:buFont typeface="Wingdings 2" pitchFamily="18" charset="2"/>
              <a:buNone/>
              <a:defRPr sz="2100" kern="1200">
                <a:solidFill>
                  <a:schemeClr val="tx1"/>
                </a:solidFill>
                <a:latin typeface="+mn-lt"/>
                <a:ea typeface="+mn-ea"/>
                <a:cs typeface="+mn-cs"/>
              </a:defRPr>
            </a:lvl3pPr>
            <a:lvl4pPr marL="1371600" indent="0" algn="ctr" rtl="0" eaLnBrk="0" fontAlgn="base" hangingPunct="0">
              <a:spcBef>
                <a:spcPts val="350"/>
              </a:spcBef>
              <a:spcAft>
                <a:spcPct val="0"/>
              </a:spcAft>
              <a:buClr>
                <a:schemeClr val="accent2"/>
              </a:buClr>
              <a:buFont typeface="Wingdings 2" pitchFamily="18" charset="2"/>
              <a:buNone/>
              <a:defRPr sz="1900" kern="1200">
                <a:solidFill>
                  <a:schemeClr val="tx1"/>
                </a:solidFill>
                <a:latin typeface="+mn-lt"/>
                <a:ea typeface="+mn-ea"/>
                <a:cs typeface="+mn-cs"/>
              </a:defRPr>
            </a:lvl4pPr>
            <a:lvl5pPr marL="1828800" indent="0" algn="ctr" rtl="0" eaLnBrk="0" fontAlgn="base" hangingPunct="0">
              <a:spcBef>
                <a:spcPts val="350"/>
              </a:spcBef>
              <a:spcAft>
                <a:spcPct val="0"/>
              </a:spcAft>
              <a:buClr>
                <a:schemeClr val="accent2"/>
              </a:buClr>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eaLnBrk="1" hangingPunct="1">
              <a:spcBef>
                <a:spcPct val="20000"/>
              </a:spcBef>
              <a:buSzPct val="85000"/>
            </a:pPr>
            <a:r>
              <a:rPr lang="en-US" altLang="zh-CN" sz="2800" dirty="0" err="1" smtClean="0">
                <a:solidFill>
                  <a:schemeClr val="tx1"/>
                </a:solidFill>
                <a:latin typeface="Times New Roman" pitchFamily="18" charset="0"/>
                <a:cs typeface="Times New Roman" pitchFamily="18" charset="0"/>
              </a:rPr>
              <a:t>Guofan</a:t>
            </a:r>
            <a:r>
              <a:rPr lang="en-US" altLang="zh-CN" sz="2800" dirty="0" smtClean="0">
                <a:solidFill>
                  <a:schemeClr val="tx1"/>
                </a:solidFill>
                <a:latin typeface="Times New Roman" pitchFamily="18" charset="0"/>
                <a:cs typeface="Times New Roman" pitchFamily="18" charset="0"/>
              </a:rPr>
              <a:t> Jiang</a:t>
            </a:r>
            <a:endParaRPr lang="en-US" altLang="zh-CN" sz="2800" dirty="0">
              <a:solidFill>
                <a:schemeClr val="tx1"/>
              </a:solidFill>
              <a:latin typeface="Times New Roman" pitchFamily="18" charset="0"/>
              <a:cs typeface="Times New Roman" pitchFamily="18" charset="0"/>
            </a:endParaRPr>
          </a:p>
        </p:txBody>
      </p:sp>
      <p:sp>
        <p:nvSpPr>
          <p:cNvPr id="7" name="副标题 2"/>
          <p:cNvSpPr txBox="1">
            <a:spLocks/>
          </p:cNvSpPr>
          <p:nvPr/>
        </p:nvSpPr>
        <p:spPr>
          <a:xfrm>
            <a:off x="5562600" y="3574841"/>
            <a:ext cx="3124200" cy="457200"/>
          </a:xfrm>
          <a:prstGeom prst="rect">
            <a:avLst/>
          </a:prstGeom>
        </p:spPr>
        <p:txBody>
          <a:bodyPr vert="horz">
            <a:normAutofit fontScale="92500" lnSpcReduction="10000"/>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fontAlgn="auto">
              <a:spcAft>
                <a:spcPts val="0"/>
              </a:spcAft>
            </a:pPr>
            <a:r>
              <a:rPr lang="en-US" altLang="zh-CN" sz="2800" dirty="0" smtClean="0">
                <a:solidFill>
                  <a:schemeClr val="tx1"/>
                </a:solidFill>
                <a:latin typeface="Times New Roman" pitchFamily="18" charset="0"/>
                <a:ea typeface="+mn-ea"/>
                <a:cs typeface="Times New Roman" pitchFamily="18" charset="0"/>
              </a:rPr>
              <a:t>Zhejiang University</a:t>
            </a:r>
            <a:endParaRPr lang="en-US" altLang="zh-CN" sz="2800" dirty="0">
              <a:solidFill>
                <a:schemeClr val="tx1"/>
              </a:solidFill>
              <a:latin typeface="Times New Roman" pitchFamily="18" charset="0"/>
              <a:ea typeface="+mn-ea"/>
              <a:cs typeface="Times New Roman" pitchFamily="18" charset="0"/>
            </a:endParaRPr>
          </a:p>
        </p:txBody>
      </p:sp>
      <p:sp>
        <p:nvSpPr>
          <p:cNvPr id="8" name="副标题 2"/>
          <p:cNvSpPr txBox="1">
            <a:spLocks/>
          </p:cNvSpPr>
          <p:nvPr/>
        </p:nvSpPr>
        <p:spPr bwMode="auto">
          <a:xfrm>
            <a:off x="5194892" y="4114800"/>
            <a:ext cx="385961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0" marR="64008" indent="0" algn="r" rtl="0" eaLnBrk="0" fontAlgn="base" hangingPunct="0">
              <a:spcBef>
                <a:spcPts val="400"/>
              </a:spcBef>
              <a:spcAft>
                <a:spcPct val="0"/>
              </a:spcAft>
              <a:buClr>
                <a:schemeClr val="accent1"/>
              </a:buClr>
              <a:buSzPct val="68000"/>
              <a:buFont typeface="Wingdings 3" pitchFamily="18" charset="2"/>
              <a:buNone/>
              <a:defRPr sz="2700" kern="1200">
                <a:solidFill>
                  <a:schemeClr val="tx2"/>
                </a:solidFill>
                <a:latin typeface="+mn-lt"/>
                <a:ea typeface="+mn-ea"/>
                <a:cs typeface="+mn-cs"/>
              </a:defRPr>
            </a:lvl1pPr>
            <a:lvl2pPr marL="457200" indent="0" algn="ctr" rtl="0" eaLnBrk="0" fontAlgn="base" hangingPunct="0">
              <a:spcBef>
                <a:spcPts val="325"/>
              </a:spcBef>
              <a:spcAft>
                <a:spcPct val="0"/>
              </a:spcAft>
              <a:buClr>
                <a:schemeClr val="accent1"/>
              </a:buClr>
              <a:buFont typeface="Verdana" pitchFamily="34" charset="0"/>
              <a:buNone/>
              <a:defRPr sz="2300" kern="1200">
                <a:solidFill>
                  <a:schemeClr val="tx1"/>
                </a:solidFill>
                <a:latin typeface="+mn-lt"/>
                <a:ea typeface="+mn-ea"/>
                <a:cs typeface="+mn-cs"/>
              </a:defRPr>
            </a:lvl2pPr>
            <a:lvl3pPr marL="914400" indent="0" algn="ctr" rtl="0" eaLnBrk="0" fontAlgn="base" hangingPunct="0">
              <a:spcBef>
                <a:spcPts val="350"/>
              </a:spcBef>
              <a:spcAft>
                <a:spcPct val="0"/>
              </a:spcAft>
              <a:buClr>
                <a:schemeClr val="accent2"/>
              </a:buClr>
              <a:buSzPct val="100000"/>
              <a:buFont typeface="Wingdings 2" pitchFamily="18" charset="2"/>
              <a:buNone/>
              <a:defRPr sz="2100" kern="1200">
                <a:solidFill>
                  <a:schemeClr val="tx1"/>
                </a:solidFill>
                <a:latin typeface="+mn-lt"/>
                <a:ea typeface="+mn-ea"/>
                <a:cs typeface="+mn-cs"/>
              </a:defRPr>
            </a:lvl3pPr>
            <a:lvl4pPr marL="1371600" indent="0" algn="ctr" rtl="0" eaLnBrk="0" fontAlgn="base" hangingPunct="0">
              <a:spcBef>
                <a:spcPts val="350"/>
              </a:spcBef>
              <a:spcAft>
                <a:spcPct val="0"/>
              </a:spcAft>
              <a:buClr>
                <a:schemeClr val="accent2"/>
              </a:buClr>
              <a:buFont typeface="Wingdings 2" pitchFamily="18" charset="2"/>
              <a:buNone/>
              <a:defRPr sz="1900" kern="1200">
                <a:solidFill>
                  <a:schemeClr val="tx1"/>
                </a:solidFill>
                <a:latin typeface="+mn-lt"/>
                <a:ea typeface="+mn-ea"/>
                <a:cs typeface="+mn-cs"/>
              </a:defRPr>
            </a:lvl4pPr>
            <a:lvl5pPr marL="1828800" indent="0" algn="ctr" rtl="0" eaLnBrk="0" fontAlgn="base" hangingPunct="0">
              <a:spcBef>
                <a:spcPts val="350"/>
              </a:spcBef>
              <a:spcAft>
                <a:spcPct val="0"/>
              </a:spcAft>
              <a:buClr>
                <a:schemeClr val="accent2"/>
              </a:buClr>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eaLnBrk="1" hangingPunct="1">
              <a:spcBef>
                <a:spcPct val="20000"/>
              </a:spcBef>
              <a:buSzPct val="85000"/>
            </a:pPr>
            <a:r>
              <a:rPr lang="en-US" altLang="zh-CN" sz="2800" dirty="0" smtClean="0">
                <a:solidFill>
                  <a:schemeClr val="tx1"/>
                </a:solidFill>
                <a:latin typeface="Times New Roman" pitchFamily="18" charset="0"/>
                <a:cs typeface="Times New Roman" pitchFamily="18" charset="0"/>
              </a:rPr>
              <a:t>University </a:t>
            </a:r>
            <a:r>
              <a:rPr lang="en-US" altLang="zh-CN" sz="2800" dirty="0">
                <a:solidFill>
                  <a:schemeClr val="tx1"/>
                </a:solidFill>
                <a:latin typeface="Times New Roman" pitchFamily="18" charset="0"/>
                <a:cs typeface="Times New Roman" pitchFamily="18" charset="0"/>
              </a:rPr>
              <a:t>of </a:t>
            </a:r>
            <a:r>
              <a:rPr lang="en-US" altLang="zh-CN" sz="2800" dirty="0" smtClean="0">
                <a:solidFill>
                  <a:schemeClr val="tx1"/>
                </a:solidFill>
                <a:latin typeface="Times New Roman" pitchFamily="18" charset="0"/>
                <a:cs typeface="Times New Roman" pitchFamily="18" charset="0"/>
              </a:rPr>
              <a:t>Rochester</a:t>
            </a:r>
            <a:endParaRPr lang="en-US" altLang="zh-CN" sz="2800" dirty="0">
              <a:solidFill>
                <a:schemeClr val="tx1"/>
              </a:solidFill>
              <a:latin typeface="Times New Roman" pitchFamily="18" charset="0"/>
              <a:cs typeface="Times New Roman" pitchFamily="18" charset="0"/>
            </a:endParaRPr>
          </a:p>
        </p:txBody>
      </p:sp>
      <p:sp>
        <p:nvSpPr>
          <p:cNvPr id="9" name="副标题 2"/>
          <p:cNvSpPr txBox="1">
            <a:spLocks/>
          </p:cNvSpPr>
          <p:nvPr/>
        </p:nvSpPr>
        <p:spPr bwMode="auto">
          <a:xfrm>
            <a:off x="5859899" y="4708882"/>
            <a:ext cx="25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0" marR="64008" indent="0" algn="r" rtl="0" eaLnBrk="0" fontAlgn="base" hangingPunct="0">
              <a:spcBef>
                <a:spcPts val="400"/>
              </a:spcBef>
              <a:spcAft>
                <a:spcPct val="0"/>
              </a:spcAft>
              <a:buClr>
                <a:schemeClr val="accent1"/>
              </a:buClr>
              <a:buSzPct val="68000"/>
              <a:buFont typeface="Wingdings 3" pitchFamily="18" charset="2"/>
              <a:buNone/>
              <a:defRPr sz="2700" kern="1200">
                <a:solidFill>
                  <a:schemeClr val="tx2"/>
                </a:solidFill>
                <a:latin typeface="+mn-lt"/>
                <a:ea typeface="+mn-ea"/>
                <a:cs typeface="+mn-cs"/>
              </a:defRPr>
            </a:lvl1pPr>
            <a:lvl2pPr marL="457200" indent="0" algn="ctr" rtl="0" eaLnBrk="0" fontAlgn="base" hangingPunct="0">
              <a:spcBef>
                <a:spcPts val="325"/>
              </a:spcBef>
              <a:spcAft>
                <a:spcPct val="0"/>
              </a:spcAft>
              <a:buClr>
                <a:schemeClr val="accent1"/>
              </a:buClr>
              <a:buFont typeface="Verdana" pitchFamily="34" charset="0"/>
              <a:buNone/>
              <a:defRPr sz="2300" kern="1200">
                <a:solidFill>
                  <a:schemeClr val="tx1"/>
                </a:solidFill>
                <a:latin typeface="+mn-lt"/>
                <a:ea typeface="+mn-ea"/>
                <a:cs typeface="+mn-cs"/>
              </a:defRPr>
            </a:lvl2pPr>
            <a:lvl3pPr marL="914400" indent="0" algn="ctr" rtl="0" eaLnBrk="0" fontAlgn="base" hangingPunct="0">
              <a:spcBef>
                <a:spcPts val="350"/>
              </a:spcBef>
              <a:spcAft>
                <a:spcPct val="0"/>
              </a:spcAft>
              <a:buClr>
                <a:schemeClr val="accent2"/>
              </a:buClr>
              <a:buSzPct val="100000"/>
              <a:buFont typeface="Wingdings 2" pitchFamily="18" charset="2"/>
              <a:buNone/>
              <a:defRPr sz="2100" kern="1200">
                <a:solidFill>
                  <a:schemeClr val="tx1"/>
                </a:solidFill>
                <a:latin typeface="+mn-lt"/>
                <a:ea typeface="+mn-ea"/>
                <a:cs typeface="+mn-cs"/>
              </a:defRPr>
            </a:lvl3pPr>
            <a:lvl4pPr marL="1371600" indent="0" algn="ctr" rtl="0" eaLnBrk="0" fontAlgn="base" hangingPunct="0">
              <a:spcBef>
                <a:spcPts val="350"/>
              </a:spcBef>
              <a:spcAft>
                <a:spcPct val="0"/>
              </a:spcAft>
              <a:buClr>
                <a:schemeClr val="accent2"/>
              </a:buClr>
              <a:buFont typeface="Wingdings 2" pitchFamily="18" charset="2"/>
              <a:buNone/>
              <a:defRPr sz="1900" kern="1200">
                <a:solidFill>
                  <a:schemeClr val="tx1"/>
                </a:solidFill>
                <a:latin typeface="+mn-lt"/>
                <a:ea typeface="+mn-ea"/>
                <a:cs typeface="+mn-cs"/>
              </a:defRPr>
            </a:lvl4pPr>
            <a:lvl5pPr marL="1828800" indent="0" algn="ctr" rtl="0" eaLnBrk="0" fontAlgn="base" hangingPunct="0">
              <a:spcBef>
                <a:spcPts val="350"/>
              </a:spcBef>
              <a:spcAft>
                <a:spcPct val="0"/>
              </a:spcAft>
              <a:buClr>
                <a:schemeClr val="accent2"/>
              </a:buClr>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eaLnBrk="1" hangingPunct="1">
              <a:spcBef>
                <a:spcPct val="20000"/>
              </a:spcBef>
              <a:buSzPct val="85000"/>
            </a:pPr>
            <a:r>
              <a:rPr lang="en-US" altLang="zh-CN" sz="2800" dirty="0" smtClean="0">
                <a:solidFill>
                  <a:schemeClr val="tx1"/>
                </a:solidFill>
                <a:latin typeface="Times New Roman" pitchFamily="18" charset="0"/>
                <a:cs typeface="Times New Roman" pitchFamily="18" charset="0"/>
              </a:rPr>
              <a:t>IBM</a:t>
            </a:r>
            <a:endParaRPr lang="en-US" altLang="zh-CN" sz="2800" dirty="0">
              <a:solidFill>
                <a:schemeClr val="tx1"/>
              </a:solidFill>
              <a:latin typeface="Times New Roman" pitchFamily="18" charset="0"/>
              <a:cs typeface="Times New Roman" pitchFamily="18" charset="0"/>
            </a:endParaRPr>
          </a:p>
        </p:txBody>
      </p:sp>
      <p:sp>
        <p:nvSpPr>
          <p:cNvPr id="3" name="灯片编号占位符 2"/>
          <p:cNvSpPr>
            <a:spLocks noGrp="1"/>
          </p:cNvSpPr>
          <p:nvPr>
            <p:ph type="sldNum" sz="quarter" idx="12"/>
          </p:nvPr>
        </p:nvSpPr>
        <p:spPr/>
        <p:txBody>
          <a:bodyPr/>
          <a:lstStyle/>
          <a:p>
            <a:pPr>
              <a:defRPr/>
            </a:pPr>
            <a:fld id="{2FAB0EE6-4D64-41F3-98B5-B3B8735D9AB8}" type="slidenum">
              <a:rPr lang="zh-CN" altLang="en-US" smtClean="0">
                <a:latin typeface="Times New Roman" pitchFamily="18" charset="0"/>
                <a:cs typeface="Times New Roman" pitchFamily="18" charset="0"/>
              </a:rPr>
              <a:pPr>
                <a:defRPr/>
              </a:pPr>
              <a:t>1</a:t>
            </a:fld>
            <a:endParaRPr lang="zh-CN" altLang="en-US" dirty="0">
              <a:latin typeface="Times New Roman" pitchFamily="18" charset="0"/>
              <a:cs typeface="Times New Roman" pitchFamily="18" charset="0"/>
            </a:endParaRPr>
          </a:p>
        </p:txBody>
      </p:sp>
      <p:sp>
        <p:nvSpPr>
          <p:cNvPr id="11" name="副标题 2"/>
          <p:cNvSpPr txBox="1">
            <a:spLocks/>
          </p:cNvSpPr>
          <p:nvPr/>
        </p:nvSpPr>
        <p:spPr bwMode="auto">
          <a:xfrm>
            <a:off x="540899" y="3567682"/>
            <a:ext cx="485021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0" marR="64008" indent="0" algn="r" rtl="0" eaLnBrk="0" fontAlgn="base" hangingPunct="0">
              <a:spcBef>
                <a:spcPts val="400"/>
              </a:spcBef>
              <a:spcAft>
                <a:spcPct val="0"/>
              </a:spcAft>
              <a:buClr>
                <a:schemeClr val="accent1"/>
              </a:buClr>
              <a:buSzPct val="68000"/>
              <a:buFont typeface="Wingdings 3" pitchFamily="18" charset="2"/>
              <a:buNone/>
              <a:defRPr sz="2700" kern="1200">
                <a:solidFill>
                  <a:schemeClr val="tx2"/>
                </a:solidFill>
                <a:latin typeface="+mn-lt"/>
                <a:ea typeface="+mn-ea"/>
                <a:cs typeface="+mn-cs"/>
              </a:defRPr>
            </a:lvl1pPr>
            <a:lvl2pPr marL="457200" indent="0" algn="ctr" rtl="0" eaLnBrk="0" fontAlgn="base" hangingPunct="0">
              <a:spcBef>
                <a:spcPts val="325"/>
              </a:spcBef>
              <a:spcAft>
                <a:spcPct val="0"/>
              </a:spcAft>
              <a:buClr>
                <a:schemeClr val="accent1"/>
              </a:buClr>
              <a:buFont typeface="Verdana" pitchFamily="34" charset="0"/>
              <a:buNone/>
              <a:defRPr sz="2300" kern="1200">
                <a:solidFill>
                  <a:schemeClr val="tx1"/>
                </a:solidFill>
                <a:latin typeface="+mn-lt"/>
                <a:ea typeface="+mn-ea"/>
                <a:cs typeface="+mn-cs"/>
              </a:defRPr>
            </a:lvl2pPr>
            <a:lvl3pPr marL="914400" indent="0" algn="ctr" rtl="0" eaLnBrk="0" fontAlgn="base" hangingPunct="0">
              <a:spcBef>
                <a:spcPts val="350"/>
              </a:spcBef>
              <a:spcAft>
                <a:spcPct val="0"/>
              </a:spcAft>
              <a:buClr>
                <a:schemeClr val="accent2"/>
              </a:buClr>
              <a:buSzPct val="100000"/>
              <a:buFont typeface="Wingdings 2" pitchFamily="18" charset="2"/>
              <a:buNone/>
              <a:defRPr sz="2100" kern="1200">
                <a:solidFill>
                  <a:schemeClr val="tx1"/>
                </a:solidFill>
                <a:latin typeface="+mn-lt"/>
                <a:ea typeface="+mn-ea"/>
                <a:cs typeface="+mn-cs"/>
              </a:defRPr>
            </a:lvl3pPr>
            <a:lvl4pPr marL="1371600" indent="0" algn="ctr" rtl="0" eaLnBrk="0" fontAlgn="base" hangingPunct="0">
              <a:spcBef>
                <a:spcPts val="350"/>
              </a:spcBef>
              <a:spcAft>
                <a:spcPct val="0"/>
              </a:spcAft>
              <a:buClr>
                <a:schemeClr val="accent2"/>
              </a:buClr>
              <a:buFont typeface="Wingdings 2" pitchFamily="18" charset="2"/>
              <a:buNone/>
              <a:defRPr sz="1900" kern="1200">
                <a:solidFill>
                  <a:schemeClr val="tx1"/>
                </a:solidFill>
                <a:latin typeface="+mn-lt"/>
                <a:ea typeface="+mn-ea"/>
                <a:cs typeface="+mn-cs"/>
              </a:defRPr>
            </a:lvl4pPr>
            <a:lvl5pPr marL="1828800" indent="0" algn="ctr" rtl="0" eaLnBrk="0" fontAlgn="base" hangingPunct="0">
              <a:spcBef>
                <a:spcPts val="350"/>
              </a:spcBef>
              <a:spcAft>
                <a:spcPct val="0"/>
              </a:spcAft>
              <a:buClr>
                <a:schemeClr val="accent2"/>
              </a:buClr>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n-US" altLang="zh-CN" sz="2800" b="1" dirty="0">
                <a:solidFill>
                  <a:schemeClr val="tx1"/>
                </a:solidFill>
                <a:latin typeface="Times New Roman" pitchFamily="18" charset="0"/>
                <a:cs typeface="Times New Roman" pitchFamily="18" charset="0"/>
              </a:rPr>
              <a:t>Lei Fang</a:t>
            </a:r>
            <a:r>
              <a:rPr lang="en-US" altLang="zh-CN" sz="2800" dirty="0">
                <a:solidFill>
                  <a:schemeClr val="tx1"/>
                </a:solidFill>
                <a:latin typeface="Times New Roman" pitchFamily="18" charset="0"/>
                <a:cs typeface="Times New Roman" pitchFamily="18" charset="0"/>
              </a:rPr>
              <a:t>, </a:t>
            </a:r>
            <a:r>
              <a:rPr lang="en-US" altLang="zh-CN" sz="2800" dirty="0" err="1">
                <a:solidFill>
                  <a:schemeClr val="tx1"/>
                </a:solidFill>
                <a:latin typeface="Times New Roman" pitchFamily="18" charset="0"/>
                <a:cs typeface="Times New Roman" pitchFamily="18" charset="0"/>
              </a:rPr>
              <a:t>Peng</a:t>
            </a:r>
            <a:r>
              <a:rPr lang="en-US" altLang="zh-CN" sz="2800" dirty="0">
                <a:solidFill>
                  <a:schemeClr val="tx1"/>
                </a:solidFill>
                <a:latin typeface="Times New Roman" pitchFamily="18" charset="0"/>
                <a:cs typeface="Times New Roman" pitchFamily="18" charset="0"/>
              </a:rPr>
              <a:t> Liu, and Qi Hu</a:t>
            </a:r>
          </a:p>
        </p:txBody>
      </p:sp>
      <p:grpSp>
        <p:nvGrpSpPr>
          <p:cNvPr id="15" name="组合 7"/>
          <p:cNvGrpSpPr>
            <a:grpSpLocks/>
          </p:cNvGrpSpPr>
          <p:nvPr/>
        </p:nvGrpSpPr>
        <p:grpSpPr bwMode="auto">
          <a:xfrm>
            <a:off x="304800" y="223838"/>
            <a:ext cx="2900363" cy="919162"/>
            <a:chOff x="6553200" y="76200"/>
            <a:chExt cx="2290186" cy="766762"/>
          </a:xfrm>
        </p:grpSpPr>
        <p:pic>
          <p:nvPicPr>
            <p:cNvPr id="16" name="图片 15" descr="200803071440087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76200"/>
              <a:ext cx="766762"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descr="07-1274169635-144563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90466"/>
              <a:ext cx="1375786" cy="49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直接连接符 11"/>
          <p:cNvCxnSpPr/>
          <p:nvPr/>
        </p:nvCxnSpPr>
        <p:spPr>
          <a:xfrm>
            <a:off x="457200" y="28956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solidFill>
                  <a:schemeClr val="tx1"/>
                </a:solidFill>
                <a:latin typeface="Times New Roman" pitchFamily="18" charset="0"/>
                <a:cs typeface="Times New Roman" pitchFamily="18" charset="0"/>
              </a:rPr>
              <a:t>Sizing of regions</a:t>
            </a:r>
            <a:endParaRPr lang="zh-CN" altLang="en-US" sz="4000" dirty="0">
              <a:solidFill>
                <a:schemeClr val="tx1"/>
              </a:solidFill>
              <a:latin typeface="Times New Roman" pitchFamily="18" charset="0"/>
              <a:cs typeface="Times New Roman" pitchFamily="18" charset="0"/>
            </a:endParaRPr>
          </a:p>
        </p:txBody>
      </p:sp>
      <p:sp>
        <p:nvSpPr>
          <p:cNvPr id="3" name="灯片编号占位符 2"/>
          <p:cNvSpPr>
            <a:spLocks noGrp="1"/>
          </p:cNvSpPr>
          <p:nvPr>
            <p:ph type="sldNum" sz="quarter" idx="12"/>
          </p:nvPr>
        </p:nvSpPr>
        <p:spPr/>
        <p:txBody>
          <a:bodyPr/>
          <a:lstStyle/>
          <a:p>
            <a:fld id="{42B858DD-6001-4C1A-B4BD-39E73C0A8AD3}" type="slidenum">
              <a:rPr lang="zh-CN" altLang="en-US" smtClean="0">
                <a:latin typeface="Times New Roman" pitchFamily="18" charset="0"/>
                <a:cs typeface="Times New Roman" pitchFamily="18" charset="0"/>
              </a:rPr>
              <a:t>10</a:t>
            </a:fld>
            <a:endParaRPr lang="zh-CN" altLang="en-US">
              <a:latin typeface="Times New Roman" pitchFamily="18" charset="0"/>
              <a:cs typeface="Times New Roman" pitchFamily="18" charset="0"/>
            </a:endParaRPr>
          </a:p>
        </p:txBody>
      </p:sp>
      <p:sp>
        <p:nvSpPr>
          <p:cNvPr id="4" name="内容占位符 3"/>
          <p:cNvSpPr>
            <a:spLocks noGrp="1"/>
          </p:cNvSpPr>
          <p:nvPr>
            <p:ph sz="quarter" idx="1"/>
          </p:nvPr>
        </p:nvSpPr>
        <p:spPr/>
        <p:txBody>
          <a:bodyPr/>
          <a:lstStyle/>
          <a:p>
            <a:r>
              <a:rPr lang="en-US" altLang="zh-CN" dirty="0" smtClean="0">
                <a:latin typeface="Times New Roman" pitchFamily="18" charset="0"/>
                <a:cs typeface="Times New Roman" pitchFamily="18" charset="0"/>
              </a:rPr>
              <a:t>A </a:t>
            </a:r>
            <a:r>
              <a:rPr lang="en-US" altLang="zh-CN" dirty="0">
                <a:latin typeface="Times New Roman" pitchFamily="18" charset="0"/>
                <a:cs typeface="Times New Roman" pitchFamily="18" charset="0"/>
              </a:rPr>
              <a:t>larger region size create a more compact </a:t>
            </a:r>
            <a:r>
              <a:rPr lang="en-US" altLang="zh-CN" dirty="0" smtClean="0">
                <a:latin typeface="Times New Roman" pitchFamily="18" charset="0"/>
                <a:cs typeface="Times New Roman" pitchFamily="18" charset="0"/>
              </a:rPr>
              <a:t>tracking </a:t>
            </a:r>
            <a:r>
              <a:rPr lang="en-US" altLang="zh-CN" dirty="0">
                <a:latin typeface="Times New Roman" pitchFamily="18" charset="0"/>
                <a:cs typeface="Times New Roman" pitchFamily="18" charset="0"/>
              </a:rPr>
              <a:t>when the region is </a:t>
            </a:r>
            <a:r>
              <a:rPr lang="en-US" altLang="zh-CN" dirty="0" smtClean="0">
                <a:latin typeface="Times New Roman" pitchFamily="18" charset="0"/>
                <a:cs typeface="Times New Roman" pitchFamily="18" charset="0"/>
              </a:rPr>
              <a:t>homogeneous.</a:t>
            </a:r>
          </a:p>
          <a:p>
            <a:r>
              <a:rPr lang="en-US" altLang="zh-CN" dirty="0" smtClean="0">
                <a:latin typeface="Times New Roman" pitchFamily="18" charset="0"/>
                <a:cs typeface="Times New Roman" pitchFamily="18" charset="0"/>
              </a:rPr>
              <a:t>It </a:t>
            </a:r>
            <a:r>
              <a:rPr lang="en-US" altLang="zh-CN" dirty="0">
                <a:latin typeface="Times New Roman" pitchFamily="18" charset="0"/>
                <a:cs typeface="Times New Roman" pitchFamily="18" charset="0"/>
              </a:rPr>
              <a:t>can lead to more space waste when the actual size of a region with homogeneous sharing pattern is smaller.</a:t>
            </a:r>
            <a:endParaRPr lang="zh-CN" alt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 y="3352800"/>
            <a:ext cx="2243137"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6570" y="3352800"/>
            <a:ext cx="2840037" cy="198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1225" y="3352799"/>
            <a:ext cx="2840037"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1225" y="3352799"/>
            <a:ext cx="2840037"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9806" y="2939257"/>
            <a:ext cx="1833563"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4460" y="2939256"/>
            <a:ext cx="1833563"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68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500" fill="hold"/>
                                        <p:tgtEl>
                                          <p:spTgt spid="2057"/>
                                        </p:tgtEl>
                                        <p:attrNameLst>
                                          <p:attrName>ppt_x</p:attrName>
                                        </p:attrNameLst>
                                      </p:cBhvr>
                                      <p:tavLst>
                                        <p:tav tm="0">
                                          <p:val>
                                            <p:strVal val="#ppt_x"/>
                                          </p:val>
                                        </p:tav>
                                        <p:tav tm="100000">
                                          <p:val>
                                            <p:strVal val="#ppt_x"/>
                                          </p:val>
                                        </p:tav>
                                      </p:tavLst>
                                    </p:anim>
                                    <p:anim calcmode="lin" valueType="num">
                                      <p:cBhvr additive="base">
                                        <p:cTn id="8"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anim calcmode="lin" valueType="num">
                                      <p:cBhvr additive="base">
                                        <p:cTn id="19" dur="500" fill="hold"/>
                                        <p:tgtEl>
                                          <p:spTgt spid="2058"/>
                                        </p:tgtEl>
                                        <p:attrNameLst>
                                          <p:attrName>ppt_x</p:attrName>
                                        </p:attrNameLst>
                                      </p:cBhvr>
                                      <p:tavLst>
                                        <p:tav tm="0">
                                          <p:val>
                                            <p:strVal val="#ppt_x"/>
                                          </p:val>
                                        </p:tav>
                                        <p:tav tm="100000">
                                          <p:val>
                                            <p:strVal val="#ppt_x"/>
                                          </p:val>
                                        </p:tav>
                                      </p:tavLst>
                                    </p:anim>
                                    <p:anim calcmode="lin" valueType="num">
                                      <p:cBhvr additive="base">
                                        <p:cTn id="20"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ppt_x"/>
                                          </p:val>
                                        </p:tav>
                                        <p:tav tm="100000">
                                          <p:val>
                                            <p:strVal val="#ppt_x"/>
                                          </p:val>
                                        </p:tav>
                                      </p:tavLst>
                                    </p:anim>
                                    <p:anim calcmode="lin" valueType="num">
                                      <p:cBhvr additive="base">
                                        <p:cTn id="26"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6"/>
                                        </p:tgtEl>
                                        <p:attrNameLst>
                                          <p:attrName>style.visibility</p:attrName>
                                        </p:attrNameLst>
                                      </p:cBhvr>
                                      <p:to>
                                        <p:strVal val="visible"/>
                                      </p:to>
                                    </p:set>
                                    <p:anim calcmode="lin" valueType="num">
                                      <p:cBhvr additive="base">
                                        <p:cTn id="31" dur="500" fill="hold"/>
                                        <p:tgtEl>
                                          <p:spTgt spid="2056"/>
                                        </p:tgtEl>
                                        <p:attrNameLst>
                                          <p:attrName>ppt_x</p:attrName>
                                        </p:attrNameLst>
                                      </p:cBhvr>
                                      <p:tavLst>
                                        <p:tav tm="0">
                                          <p:val>
                                            <p:strVal val="#ppt_x"/>
                                          </p:val>
                                        </p:tav>
                                        <p:tav tm="100000">
                                          <p:val>
                                            <p:strVal val="#ppt_x"/>
                                          </p:val>
                                        </p:tav>
                                      </p:tavLst>
                                    </p:anim>
                                    <p:anim calcmode="lin" valueType="num">
                                      <p:cBhvr additive="base">
                                        <p:cTn id="3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solidFill>
                  <a:schemeClr val="tx1"/>
                </a:solidFill>
                <a:latin typeface="Times New Roman" pitchFamily="18" charset="0"/>
                <a:cs typeface="Times New Roman" pitchFamily="18" charset="0"/>
              </a:rPr>
              <a:t>System setup</a:t>
            </a:r>
            <a:endParaRPr lang="zh-CN" altLang="en-US" sz="4000" dirty="0">
              <a:solidFill>
                <a:schemeClr val="tx1"/>
              </a:solidFill>
              <a:latin typeface="Times New Roman" pitchFamily="18" charset="0"/>
              <a:cs typeface="Times New Roman" pitchFamily="18" charset="0"/>
            </a:endParaRPr>
          </a:p>
        </p:txBody>
      </p:sp>
      <p:sp>
        <p:nvSpPr>
          <p:cNvPr id="3" name="灯片编号占位符 2"/>
          <p:cNvSpPr>
            <a:spLocks noGrp="1"/>
          </p:cNvSpPr>
          <p:nvPr>
            <p:ph type="sldNum" sz="quarter" idx="12"/>
          </p:nvPr>
        </p:nvSpPr>
        <p:spPr/>
        <p:txBody>
          <a:bodyPr/>
          <a:lstStyle/>
          <a:p>
            <a:fld id="{42B858DD-6001-4C1A-B4BD-39E73C0A8AD3}" type="slidenum">
              <a:rPr lang="zh-CN" altLang="en-US" smtClean="0">
                <a:solidFill>
                  <a:schemeClr val="tx1"/>
                </a:solidFill>
              </a:rPr>
              <a:t>11</a:t>
            </a:fld>
            <a:endParaRPr lang="zh-CN" altLang="en-US">
              <a:solidFill>
                <a:schemeClr val="tx1"/>
              </a:solidFill>
            </a:endParaRPr>
          </a:p>
        </p:txBody>
      </p:sp>
      <p:graphicFrame>
        <p:nvGraphicFramePr>
          <p:cNvPr id="5" name="内容占位符 4"/>
          <p:cNvGraphicFramePr>
            <a:graphicFrameLocks noGrp="1"/>
          </p:cNvGraphicFramePr>
          <p:nvPr>
            <p:ph sz="quarter" idx="1"/>
            <p:extLst>
              <p:ext uri="{D42A27DB-BD31-4B8C-83A1-F6EECF244321}">
                <p14:modId xmlns:p14="http://schemas.microsoft.com/office/powerpoint/2010/main" val="1006974695"/>
              </p:ext>
            </p:extLst>
          </p:nvPr>
        </p:nvGraphicFramePr>
        <p:xfrm>
          <a:off x="4191000" y="1219200"/>
          <a:ext cx="4572000" cy="5124928"/>
        </p:xfrm>
        <a:graphic>
          <a:graphicData uri="http://schemas.openxmlformats.org/drawingml/2006/table">
            <a:tbl>
              <a:tblPr firstRow="1" firstCol="1" bandRow="1">
                <a:tableStyleId>{5C22544A-7EE6-4342-B048-85BDC9FD1C3A}</a:tableStyleId>
              </a:tblPr>
              <a:tblGrid>
                <a:gridCol w="1793570"/>
                <a:gridCol w="2778430"/>
              </a:tblGrid>
              <a:tr h="202572">
                <a:tc gridSpan="2">
                  <a:txBody>
                    <a:bodyPr/>
                    <a:lstStyle/>
                    <a:p>
                      <a:pPr marL="0" marR="0" indent="11430" algn="l">
                        <a:lnSpc>
                          <a:spcPct val="100000"/>
                        </a:lnSpc>
                        <a:spcBef>
                          <a:spcPts val="0"/>
                        </a:spcBef>
                        <a:spcAft>
                          <a:spcPts val="0"/>
                        </a:spcAft>
                      </a:pPr>
                      <a:r>
                        <a:rPr lang="en-US" sz="1400" kern="0" dirty="0">
                          <a:solidFill>
                            <a:schemeClr val="tx1"/>
                          </a:solidFill>
                          <a:effectLst/>
                          <a:latin typeface="Times New Roman" pitchFamily="18" charset="0"/>
                          <a:cs typeface="Times New Roman" pitchFamily="18" charset="0"/>
                        </a:rPr>
                        <a:t>Processor core</a:t>
                      </a:r>
                      <a:endParaRPr lang="zh-CN" sz="2000" kern="100" dirty="0">
                        <a:solidFill>
                          <a:schemeClr val="tx1"/>
                        </a:solidFill>
                        <a:effectLst/>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r>
              <a:tr h="1620574">
                <a:tc>
                  <a:txBody>
                    <a:bodyPr/>
                    <a:lstStyle/>
                    <a:p>
                      <a:pPr marL="0" marR="0" indent="-8255" algn="l">
                        <a:lnSpc>
                          <a:spcPct val="100000"/>
                        </a:lnSpc>
                        <a:spcBef>
                          <a:spcPts val="0"/>
                        </a:spcBef>
                        <a:spcAft>
                          <a:spcPts val="0"/>
                        </a:spcAft>
                      </a:pPr>
                      <a:r>
                        <a:rPr lang="en-US" sz="1400" b="0" kern="0" dirty="0" smtClean="0">
                          <a:solidFill>
                            <a:schemeClr val="tx1"/>
                          </a:solidFill>
                          <a:effectLst/>
                          <a:latin typeface="Times New Roman" pitchFamily="18" charset="0"/>
                          <a:cs typeface="Times New Roman" pitchFamily="18" charset="0"/>
                        </a:rPr>
                        <a:t>Fetch/Decode/Commit </a:t>
                      </a:r>
                    </a:p>
                    <a:p>
                      <a:pPr marL="0" marR="0" indent="-8255" algn="l">
                        <a:lnSpc>
                          <a:spcPct val="100000"/>
                        </a:lnSpc>
                        <a:spcBef>
                          <a:spcPts val="0"/>
                        </a:spcBef>
                        <a:spcAft>
                          <a:spcPts val="0"/>
                        </a:spcAft>
                      </a:pPr>
                      <a:r>
                        <a:rPr lang="en-US" sz="1400" b="0" kern="0" dirty="0" smtClean="0">
                          <a:solidFill>
                            <a:schemeClr val="tx1"/>
                          </a:solidFill>
                          <a:effectLst/>
                          <a:latin typeface="Times New Roman" pitchFamily="18" charset="0"/>
                          <a:cs typeface="Times New Roman" pitchFamily="18" charset="0"/>
                        </a:rPr>
                        <a:t>ROB</a:t>
                      </a:r>
                      <a:endParaRPr lang="zh-CN" sz="2000" b="0" kern="100" dirty="0">
                        <a:solidFill>
                          <a:schemeClr val="tx1"/>
                        </a:solidFill>
                        <a:effectLst/>
                        <a:latin typeface="Times New Roman" pitchFamily="18" charset="0"/>
                        <a:cs typeface="Times New Roman" pitchFamily="18" charset="0"/>
                      </a:endParaRPr>
                    </a:p>
                    <a:p>
                      <a:pPr marL="0" marR="0" indent="-8255" algn="l">
                        <a:lnSpc>
                          <a:spcPct val="100000"/>
                        </a:lnSpc>
                        <a:spcBef>
                          <a:spcPts val="0"/>
                        </a:spcBef>
                        <a:spcAft>
                          <a:spcPts val="0"/>
                        </a:spcAft>
                      </a:pPr>
                      <a:r>
                        <a:rPr lang="en-US" sz="1400" b="0" kern="0" dirty="0">
                          <a:solidFill>
                            <a:schemeClr val="tx1"/>
                          </a:solidFill>
                          <a:effectLst/>
                          <a:latin typeface="Times New Roman" pitchFamily="18" charset="0"/>
                          <a:cs typeface="Times New Roman" pitchFamily="18" charset="0"/>
                        </a:rPr>
                        <a:t>Issue Q/Reg. (</a:t>
                      </a:r>
                      <a:r>
                        <a:rPr lang="en-US" sz="1400" b="0" kern="0" dirty="0" err="1">
                          <a:solidFill>
                            <a:schemeClr val="tx1"/>
                          </a:solidFill>
                          <a:effectLst/>
                          <a:latin typeface="Times New Roman" pitchFamily="18" charset="0"/>
                          <a:cs typeface="Times New Roman" pitchFamily="18" charset="0"/>
                        </a:rPr>
                        <a:t>int</a:t>
                      </a:r>
                      <a:r>
                        <a:rPr lang="en-US" sz="1400" b="0" kern="0" dirty="0">
                          <a:solidFill>
                            <a:schemeClr val="tx1"/>
                          </a:solidFill>
                          <a:effectLst/>
                          <a:latin typeface="Times New Roman" pitchFamily="18" charset="0"/>
                          <a:cs typeface="Times New Roman" pitchFamily="18" charset="0"/>
                        </a:rPr>
                        <a:t>, </a:t>
                      </a:r>
                      <a:r>
                        <a:rPr lang="en-US" sz="1400" b="0" kern="0" dirty="0" err="1">
                          <a:solidFill>
                            <a:schemeClr val="tx1"/>
                          </a:solidFill>
                          <a:effectLst/>
                          <a:latin typeface="Times New Roman" pitchFamily="18" charset="0"/>
                          <a:cs typeface="Times New Roman" pitchFamily="18" charset="0"/>
                        </a:rPr>
                        <a:t>fp</a:t>
                      </a:r>
                      <a:r>
                        <a:rPr lang="en-US" sz="1400" b="0" kern="0" dirty="0">
                          <a:solidFill>
                            <a:schemeClr val="tx1"/>
                          </a:solidFill>
                          <a:effectLst/>
                          <a:latin typeface="Times New Roman" pitchFamily="18" charset="0"/>
                          <a:cs typeface="Times New Roman" pitchFamily="18" charset="0"/>
                        </a:rPr>
                        <a:t>)</a:t>
                      </a:r>
                      <a:endParaRPr lang="zh-CN" sz="2000" b="0" kern="100" dirty="0">
                        <a:solidFill>
                          <a:schemeClr val="tx1"/>
                        </a:solidFill>
                        <a:effectLst/>
                        <a:latin typeface="Times New Roman" pitchFamily="18" charset="0"/>
                        <a:cs typeface="Times New Roman" pitchFamily="18" charset="0"/>
                      </a:endParaRPr>
                    </a:p>
                    <a:p>
                      <a:pPr marL="0" marR="0" indent="-8255" algn="l">
                        <a:lnSpc>
                          <a:spcPct val="100000"/>
                        </a:lnSpc>
                        <a:spcBef>
                          <a:spcPts val="0"/>
                        </a:spcBef>
                        <a:spcAft>
                          <a:spcPts val="0"/>
                        </a:spcAft>
                      </a:pPr>
                      <a:r>
                        <a:rPr lang="en-US" sz="1400" b="0" kern="0" dirty="0">
                          <a:solidFill>
                            <a:schemeClr val="tx1"/>
                          </a:solidFill>
                          <a:effectLst/>
                          <a:latin typeface="Times New Roman" pitchFamily="18" charset="0"/>
                          <a:cs typeface="Times New Roman" pitchFamily="18" charset="0"/>
                        </a:rPr>
                        <a:t>LSQ (LQ, SQ)</a:t>
                      </a:r>
                      <a:endParaRPr lang="zh-CN" sz="2000" b="0" kern="100" dirty="0">
                        <a:solidFill>
                          <a:schemeClr val="tx1"/>
                        </a:solidFill>
                        <a:effectLst/>
                        <a:latin typeface="Times New Roman" pitchFamily="18" charset="0"/>
                        <a:cs typeface="Times New Roman" pitchFamily="18" charset="0"/>
                      </a:endParaRPr>
                    </a:p>
                    <a:p>
                      <a:pPr marL="0" marR="0" indent="-8255" algn="l">
                        <a:lnSpc>
                          <a:spcPct val="100000"/>
                        </a:lnSpc>
                        <a:spcBef>
                          <a:spcPts val="0"/>
                        </a:spcBef>
                        <a:spcAft>
                          <a:spcPts val="0"/>
                        </a:spcAft>
                      </a:pPr>
                      <a:r>
                        <a:rPr lang="en-US" sz="1400" b="0" kern="0" dirty="0">
                          <a:solidFill>
                            <a:schemeClr val="tx1"/>
                          </a:solidFill>
                          <a:effectLst/>
                          <a:latin typeface="Times New Roman" pitchFamily="18" charset="0"/>
                          <a:cs typeface="Times New Roman" pitchFamily="18" charset="0"/>
                        </a:rPr>
                        <a:t>Branch predictor</a:t>
                      </a:r>
                      <a:endParaRPr lang="zh-CN" sz="2000" b="0" kern="100" dirty="0">
                        <a:solidFill>
                          <a:schemeClr val="tx1"/>
                        </a:solidFill>
                        <a:effectLst/>
                        <a:latin typeface="Times New Roman" pitchFamily="18" charset="0"/>
                        <a:cs typeface="Times New Roman" pitchFamily="18" charset="0"/>
                      </a:endParaRPr>
                    </a:p>
                    <a:p>
                      <a:pPr marL="0" marR="0" indent="-8255" algn="l">
                        <a:lnSpc>
                          <a:spcPct val="100000"/>
                        </a:lnSpc>
                        <a:spcBef>
                          <a:spcPts val="0"/>
                        </a:spcBef>
                        <a:spcAft>
                          <a:spcPts val="0"/>
                        </a:spcAft>
                      </a:pPr>
                      <a:r>
                        <a:rPr lang="en-US" sz="1400" b="0" kern="0" dirty="0">
                          <a:solidFill>
                            <a:schemeClr val="tx1"/>
                          </a:solidFill>
                          <a:effectLst/>
                          <a:latin typeface="Times New Roman" pitchFamily="18" charset="0"/>
                          <a:cs typeface="Times New Roman" pitchFamily="18" charset="0"/>
                        </a:rPr>
                        <a:t>-</a:t>
                      </a:r>
                      <a:r>
                        <a:rPr lang="en-US" sz="1400" b="0" kern="0" dirty="0" err="1">
                          <a:solidFill>
                            <a:schemeClr val="tx1"/>
                          </a:solidFill>
                          <a:effectLst/>
                          <a:latin typeface="Times New Roman" pitchFamily="18" charset="0"/>
                          <a:cs typeface="Times New Roman" pitchFamily="18" charset="0"/>
                        </a:rPr>
                        <a:t>Gshare</a:t>
                      </a:r>
                      <a:endParaRPr lang="zh-CN" sz="2000" b="0" kern="100" dirty="0">
                        <a:solidFill>
                          <a:schemeClr val="tx1"/>
                        </a:solidFill>
                        <a:effectLst/>
                        <a:latin typeface="Times New Roman" pitchFamily="18" charset="0"/>
                        <a:cs typeface="Times New Roman" pitchFamily="18" charset="0"/>
                      </a:endParaRPr>
                    </a:p>
                    <a:p>
                      <a:pPr marL="0" marR="0" indent="-8255" algn="l">
                        <a:lnSpc>
                          <a:spcPct val="100000"/>
                        </a:lnSpc>
                        <a:spcBef>
                          <a:spcPts val="0"/>
                        </a:spcBef>
                        <a:spcAft>
                          <a:spcPts val="0"/>
                        </a:spcAft>
                      </a:pPr>
                      <a:r>
                        <a:rPr lang="en-US" sz="1400" b="0" kern="0" dirty="0">
                          <a:solidFill>
                            <a:schemeClr val="tx1"/>
                          </a:solidFill>
                          <a:effectLst/>
                          <a:latin typeface="Times New Roman" pitchFamily="18" charset="0"/>
                          <a:cs typeface="Times New Roman" pitchFamily="18" charset="0"/>
                        </a:rPr>
                        <a:t>-Bimodal/Meta/BTB</a:t>
                      </a:r>
                      <a:endParaRPr lang="zh-CN" sz="2000" b="0" kern="100" dirty="0">
                        <a:solidFill>
                          <a:schemeClr val="tx1"/>
                        </a:solidFill>
                        <a:effectLst/>
                        <a:latin typeface="Times New Roman" pitchFamily="18" charset="0"/>
                        <a:cs typeface="Times New Roman" pitchFamily="18" charset="0"/>
                      </a:endParaRPr>
                    </a:p>
                    <a:p>
                      <a:pPr marL="0" marR="0" indent="-8255" algn="l">
                        <a:lnSpc>
                          <a:spcPct val="100000"/>
                        </a:lnSpc>
                        <a:spcBef>
                          <a:spcPts val="0"/>
                        </a:spcBef>
                        <a:spcAft>
                          <a:spcPts val="0"/>
                        </a:spcAft>
                      </a:pPr>
                      <a:r>
                        <a:rPr lang="en-US" sz="1400" b="0" kern="0" dirty="0">
                          <a:solidFill>
                            <a:schemeClr val="tx1"/>
                          </a:solidFill>
                          <a:effectLst/>
                          <a:latin typeface="Times New Roman" pitchFamily="18" charset="0"/>
                          <a:cs typeface="Times New Roman" pitchFamily="18" charset="0"/>
                        </a:rPr>
                        <a:t>Br. </a:t>
                      </a:r>
                      <a:r>
                        <a:rPr lang="en-US" sz="1400" b="0" kern="0" dirty="0" err="1">
                          <a:solidFill>
                            <a:schemeClr val="tx1"/>
                          </a:solidFill>
                          <a:effectLst/>
                          <a:latin typeface="Times New Roman" pitchFamily="18" charset="0"/>
                          <a:cs typeface="Times New Roman" pitchFamily="18" charset="0"/>
                        </a:rPr>
                        <a:t>mispred</a:t>
                      </a:r>
                      <a:r>
                        <a:rPr lang="en-US" sz="1400" b="0" kern="0" dirty="0">
                          <a:solidFill>
                            <a:schemeClr val="tx1"/>
                          </a:solidFill>
                          <a:effectLst/>
                          <a:latin typeface="Times New Roman" pitchFamily="18" charset="0"/>
                          <a:cs typeface="Times New Roman" pitchFamily="18" charset="0"/>
                        </a:rPr>
                        <a:t>. Penalty</a:t>
                      </a:r>
                      <a:endParaRPr lang="zh-CN" sz="2000" b="0" kern="100" dirty="0">
                        <a:solidFill>
                          <a:schemeClr val="tx1"/>
                        </a:solidFill>
                        <a:effectLst/>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11430" algn="l">
                        <a:lnSpc>
                          <a:spcPct val="100000"/>
                        </a:lnSpc>
                        <a:spcBef>
                          <a:spcPts val="0"/>
                        </a:spcBef>
                        <a:spcAft>
                          <a:spcPts val="0"/>
                        </a:spcAft>
                      </a:pPr>
                      <a:r>
                        <a:rPr lang="en-US" sz="1400" kern="0" dirty="0">
                          <a:solidFill>
                            <a:schemeClr val="tx1"/>
                          </a:solidFill>
                          <a:effectLst/>
                          <a:latin typeface="Times New Roman" pitchFamily="18" charset="0"/>
                          <a:cs typeface="Times New Roman" pitchFamily="18" charset="0"/>
                        </a:rPr>
                        <a:t>4 / 4 / 4</a:t>
                      </a:r>
                      <a:endParaRPr lang="zh-CN" sz="2000" kern="100" dirty="0">
                        <a:solidFill>
                          <a:schemeClr val="tx1"/>
                        </a:solidFill>
                        <a:effectLst/>
                        <a:latin typeface="Times New Roman" pitchFamily="18" charset="0"/>
                        <a:cs typeface="Times New Roman" pitchFamily="18" charset="0"/>
                      </a:endParaRPr>
                    </a:p>
                    <a:p>
                      <a:pPr marL="0" marR="0" indent="11430" algn="l">
                        <a:lnSpc>
                          <a:spcPct val="100000"/>
                        </a:lnSpc>
                        <a:spcBef>
                          <a:spcPts val="0"/>
                        </a:spcBef>
                        <a:spcAft>
                          <a:spcPts val="0"/>
                        </a:spcAft>
                      </a:pPr>
                      <a:r>
                        <a:rPr lang="en-US" sz="1400" kern="0" dirty="0">
                          <a:solidFill>
                            <a:schemeClr val="tx1"/>
                          </a:solidFill>
                          <a:effectLst/>
                          <a:latin typeface="Times New Roman" pitchFamily="18" charset="0"/>
                          <a:cs typeface="Times New Roman" pitchFamily="18" charset="0"/>
                        </a:rPr>
                        <a:t>64</a:t>
                      </a:r>
                      <a:endParaRPr lang="zh-CN" sz="2000" kern="100" dirty="0">
                        <a:solidFill>
                          <a:schemeClr val="tx1"/>
                        </a:solidFill>
                        <a:effectLst/>
                        <a:latin typeface="Times New Roman" pitchFamily="18" charset="0"/>
                        <a:cs typeface="Times New Roman" pitchFamily="18" charset="0"/>
                      </a:endParaRPr>
                    </a:p>
                    <a:p>
                      <a:pPr marL="0" marR="0" indent="11430" algn="l">
                        <a:lnSpc>
                          <a:spcPct val="100000"/>
                        </a:lnSpc>
                        <a:spcBef>
                          <a:spcPts val="0"/>
                        </a:spcBef>
                        <a:spcAft>
                          <a:spcPts val="0"/>
                        </a:spcAft>
                      </a:pPr>
                      <a:r>
                        <a:rPr lang="en-US" sz="1400" kern="0" dirty="0">
                          <a:solidFill>
                            <a:schemeClr val="tx1"/>
                          </a:solidFill>
                          <a:effectLst/>
                          <a:latin typeface="Times New Roman" pitchFamily="18" charset="0"/>
                          <a:cs typeface="Times New Roman" pitchFamily="18" charset="0"/>
                        </a:rPr>
                        <a:t>(32, 32) / (64, 64)</a:t>
                      </a:r>
                      <a:endParaRPr lang="zh-CN" sz="2000" kern="100" dirty="0">
                        <a:solidFill>
                          <a:schemeClr val="tx1"/>
                        </a:solidFill>
                        <a:effectLst/>
                        <a:latin typeface="Times New Roman" pitchFamily="18" charset="0"/>
                        <a:cs typeface="Times New Roman" pitchFamily="18" charset="0"/>
                      </a:endParaRPr>
                    </a:p>
                    <a:p>
                      <a:pPr marL="0" marR="0" indent="11430" algn="l">
                        <a:lnSpc>
                          <a:spcPct val="100000"/>
                        </a:lnSpc>
                        <a:spcBef>
                          <a:spcPts val="0"/>
                        </a:spcBef>
                        <a:spcAft>
                          <a:spcPts val="0"/>
                        </a:spcAft>
                      </a:pPr>
                      <a:r>
                        <a:rPr lang="en-US" sz="1400" kern="0" dirty="0">
                          <a:solidFill>
                            <a:schemeClr val="tx1"/>
                          </a:solidFill>
                          <a:effectLst/>
                          <a:latin typeface="Times New Roman" pitchFamily="18" charset="0"/>
                          <a:cs typeface="Times New Roman" pitchFamily="18" charset="0"/>
                        </a:rPr>
                        <a:t>32 (16, 16) 2 search ports</a:t>
                      </a:r>
                      <a:endParaRPr lang="zh-CN" sz="2000" kern="100" dirty="0">
                        <a:solidFill>
                          <a:schemeClr val="tx1"/>
                        </a:solidFill>
                        <a:effectLst/>
                        <a:latin typeface="Times New Roman" pitchFamily="18" charset="0"/>
                        <a:cs typeface="Times New Roman" pitchFamily="18" charset="0"/>
                      </a:endParaRPr>
                    </a:p>
                    <a:p>
                      <a:pPr marL="0" marR="0" indent="11430" algn="l">
                        <a:lnSpc>
                          <a:spcPct val="100000"/>
                        </a:lnSpc>
                        <a:spcBef>
                          <a:spcPts val="0"/>
                        </a:spcBef>
                        <a:spcAft>
                          <a:spcPts val="0"/>
                        </a:spcAft>
                      </a:pPr>
                      <a:r>
                        <a:rPr lang="en-US" sz="1400" kern="0" dirty="0">
                          <a:solidFill>
                            <a:schemeClr val="tx1"/>
                          </a:solidFill>
                          <a:effectLst/>
                          <a:latin typeface="Times New Roman" pitchFamily="18" charset="0"/>
                          <a:cs typeface="Times New Roman" pitchFamily="18" charset="0"/>
                        </a:rPr>
                        <a:t>Bimodal + </a:t>
                      </a:r>
                      <a:r>
                        <a:rPr lang="en-US" sz="1400" kern="0" dirty="0" err="1">
                          <a:solidFill>
                            <a:schemeClr val="tx1"/>
                          </a:solidFill>
                          <a:effectLst/>
                          <a:latin typeface="Times New Roman" pitchFamily="18" charset="0"/>
                          <a:cs typeface="Times New Roman" pitchFamily="18" charset="0"/>
                        </a:rPr>
                        <a:t>Gshare</a:t>
                      </a:r>
                      <a:endParaRPr lang="zh-CN" sz="2000" kern="100" dirty="0">
                        <a:solidFill>
                          <a:schemeClr val="tx1"/>
                        </a:solidFill>
                        <a:effectLst/>
                        <a:latin typeface="Times New Roman" pitchFamily="18" charset="0"/>
                        <a:cs typeface="Times New Roman" pitchFamily="18" charset="0"/>
                      </a:endParaRPr>
                    </a:p>
                    <a:p>
                      <a:pPr marL="0" marR="0" indent="11430" algn="l">
                        <a:lnSpc>
                          <a:spcPct val="100000"/>
                        </a:lnSpc>
                        <a:spcBef>
                          <a:spcPts val="0"/>
                        </a:spcBef>
                        <a:spcAft>
                          <a:spcPts val="0"/>
                        </a:spcAft>
                      </a:pPr>
                      <a:r>
                        <a:rPr lang="en-US" sz="1400" kern="0" dirty="0">
                          <a:solidFill>
                            <a:schemeClr val="tx1"/>
                          </a:solidFill>
                          <a:effectLst/>
                          <a:latin typeface="Times New Roman" pitchFamily="18" charset="0"/>
                          <a:cs typeface="Times New Roman" pitchFamily="18" charset="0"/>
                        </a:rPr>
                        <a:t>8K entries, 13 bit history</a:t>
                      </a:r>
                      <a:endParaRPr lang="zh-CN" sz="2000" kern="100" dirty="0">
                        <a:solidFill>
                          <a:schemeClr val="tx1"/>
                        </a:solidFill>
                        <a:effectLst/>
                        <a:latin typeface="Times New Roman" pitchFamily="18" charset="0"/>
                        <a:cs typeface="Times New Roman" pitchFamily="18" charset="0"/>
                      </a:endParaRPr>
                    </a:p>
                    <a:p>
                      <a:pPr marL="0" marR="0" indent="11430" algn="l">
                        <a:lnSpc>
                          <a:spcPct val="100000"/>
                        </a:lnSpc>
                        <a:spcBef>
                          <a:spcPts val="0"/>
                        </a:spcBef>
                        <a:spcAft>
                          <a:spcPts val="0"/>
                        </a:spcAft>
                      </a:pPr>
                      <a:r>
                        <a:rPr lang="en-US" sz="1400" kern="0" dirty="0">
                          <a:solidFill>
                            <a:schemeClr val="tx1"/>
                          </a:solidFill>
                          <a:effectLst/>
                          <a:latin typeface="Times New Roman" pitchFamily="18" charset="0"/>
                          <a:cs typeface="Times New Roman" pitchFamily="18" charset="0"/>
                        </a:rPr>
                        <a:t>4K / 8K / 4K (4-way) entries</a:t>
                      </a:r>
                      <a:endParaRPr lang="zh-CN" sz="2000" kern="100" dirty="0">
                        <a:solidFill>
                          <a:schemeClr val="tx1"/>
                        </a:solidFill>
                        <a:effectLst/>
                        <a:latin typeface="Times New Roman" pitchFamily="18" charset="0"/>
                        <a:cs typeface="Times New Roman" pitchFamily="18" charset="0"/>
                      </a:endParaRPr>
                    </a:p>
                    <a:p>
                      <a:pPr marL="0" marR="0" indent="11430" algn="l">
                        <a:lnSpc>
                          <a:spcPct val="100000"/>
                        </a:lnSpc>
                        <a:spcBef>
                          <a:spcPts val="0"/>
                        </a:spcBef>
                        <a:spcAft>
                          <a:spcPts val="0"/>
                        </a:spcAft>
                      </a:pPr>
                      <a:r>
                        <a:rPr lang="en-US" sz="1400" kern="0" dirty="0">
                          <a:solidFill>
                            <a:schemeClr val="tx1"/>
                          </a:solidFill>
                          <a:effectLst/>
                          <a:latin typeface="Times New Roman" pitchFamily="18" charset="0"/>
                          <a:cs typeface="Times New Roman" pitchFamily="18" charset="0"/>
                        </a:rPr>
                        <a:t>At least 7 cycles</a:t>
                      </a:r>
                      <a:endParaRPr lang="zh-CN" sz="2000" kern="100" dirty="0">
                        <a:solidFill>
                          <a:schemeClr val="tx1"/>
                        </a:solidFill>
                        <a:effectLst/>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7648">
                <a:tc gridSpan="2">
                  <a:txBody>
                    <a:bodyPr/>
                    <a:lstStyle/>
                    <a:p>
                      <a:pPr marL="0" marR="0" indent="11430" algn="l">
                        <a:lnSpc>
                          <a:spcPct val="100000"/>
                        </a:lnSpc>
                        <a:spcBef>
                          <a:spcPts val="0"/>
                        </a:spcBef>
                        <a:spcAft>
                          <a:spcPts val="0"/>
                        </a:spcAft>
                      </a:pPr>
                      <a:r>
                        <a:rPr lang="en-US" sz="1400" kern="0" dirty="0">
                          <a:solidFill>
                            <a:schemeClr val="tx1"/>
                          </a:solidFill>
                          <a:effectLst/>
                          <a:latin typeface="Times New Roman" pitchFamily="18" charset="0"/>
                          <a:cs typeface="Times New Roman" pitchFamily="18" charset="0"/>
                        </a:rPr>
                        <a:t>Memory hierarchy</a:t>
                      </a:r>
                      <a:endParaRPr lang="zh-CN" sz="2000" kern="100" dirty="0">
                        <a:solidFill>
                          <a:schemeClr val="tx1"/>
                        </a:solidFill>
                        <a:effectLst/>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r>
              <a:tr h="810287">
                <a:tc>
                  <a:txBody>
                    <a:bodyPr/>
                    <a:lstStyle/>
                    <a:p>
                      <a:pPr marL="0" marR="0" indent="-8255" algn="l">
                        <a:lnSpc>
                          <a:spcPct val="100000"/>
                        </a:lnSpc>
                        <a:spcBef>
                          <a:spcPts val="0"/>
                        </a:spcBef>
                        <a:spcAft>
                          <a:spcPts val="0"/>
                        </a:spcAft>
                      </a:pPr>
                      <a:r>
                        <a:rPr lang="en-US" sz="1400" b="0" kern="0" dirty="0">
                          <a:solidFill>
                            <a:schemeClr val="tx1"/>
                          </a:solidFill>
                          <a:effectLst/>
                          <a:latin typeface="Times New Roman" pitchFamily="18" charset="0"/>
                          <a:cs typeface="Times New Roman" pitchFamily="18" charset="0"/>
                        </a:rPr>
                        <a:t>L1 D cache (private</a:t>
                      </a:r>
                      <a:r>
                        <a:rPr lang="en-US" sz="1400" b="0" kern="0" dirty="0" smtClean="0">
                          <a:solidFill>
                            <a:schemeClr val="tx1"/>
                          </a:solidFill>
                          <a:effectLst/>
                          <a:latin typeface="Times New Roman" pitchFamily="18" charset="0"/>
                          <a:cs typeface="Times New Roman" pitchFamily="18" charset="0"/>
                        </a:rPr>
                        <a:t>)</a:t>
                      </a:r>
                      <a:endParaRPr lang="zh-CN" sz="2000" b="0" kern="100" dirty="0">
                        <a:solidFill>
                          <a:schemeClr val="tx1"/>
                        </a:solidFill>
                        <a:effectLst/>
                        <a:latin typeface="Times New Roman" pitchFamily="18" charset="0"/>
                        <a:cs typeface="Times New Roman" pitchFamily="18" charset="0"/>
                      </a:endParaRPr>
                    </a:p>
                    <a:p>
                      <a:pPr marL="0" marR="0" indent="-8255" algn="l">
                        <a:lnSpc>
                          <a:spcPct val="100000"/>
                        </a:lnSpc>
                        <a:spcBef>
                          <a:spcPts val="0"/>
                        </a:spcBef>
                        <a:spcAft>
                          <a:spcPts val="0"/>
                        </a:spcAft>
                      </a:pPr>
                      <a:r>
                        <a:rPr lang="en-US" sz="1400" b="0" kern="0" dirty="0">
                          <a:solidFill>
                            <a:schemeClr val="tx1"/>
                          </a:solidFill>
                          <a:effectLst/>
                          <a:latin typeface="Times New Roman" pitchFamily="18" charset="0"/>
                          <a:cs typeface="Times New Roman" pitchFamily="18" charset="0"/>
                        </a:rPr>
                        <a:t>L1 I cache (private)</a:t>
                      </a:r>
                      <a:endParaRPr lang="zh-CN" sz="2000" b="0" kern="100" dirty="0">
                        <a:solidFill>
                          <a:schemeClr val="tx1"/>
                        </a:solidFill>
                        <a:effectLst/>
                        <a:latin typeface="Times New Roman" pitchFamily="18" charset="0"/>
                        <a:cs typeface="Times New Roman" pitchFamily="18" charset="0"/>
                      </a:endParaRPr>
                    </a:p>
                    <a:p>
                      <a:pPr marL="0" marR="0" indent="-8255" algn="l">
                        <a:lnSpc>
                          <a:spcPct val="100000"/>
                        </a:lnSpc>
                        <a:spcBef>
                          <a:spcPts val="0"/>
                        </a:spcBef>
                        <a:spcAft>
                          <a:spcPts val="0"/>
                        </a:spcAft>
                      </a:pPr>
                      <a:r>
                        <a:rPr lang="en-US" sz="1400" b="0" kern="0" dirty="0">
                          <a:solidFill>
                            <a:schemeClr val="tx1"/>
                          </a:solidFill>
                          <a:effectLst/>
                          <a:latin typeface="Times New Roman" pitchFamily="18" charset="0"/>
                          <a:cs typeface="Times New Roman" pitchFamily="18" charset="0"/>
                        </a:rPr>
                        <a:t>L2 cache (shared</a:t>
                      </a:r>
                      <a:r>
                        <a:rPr lang="en-US" sz="1400" b="0" kern="0" dirty="0" smtClean="0">
                          <a:solidFill>
                            <a:schemeClr val="tx1"/>
                          </a:solidFill>
                          <a:effectLst/>
                          <a:latin typeface="Times New Roman" pitchFamily="18" charset="0"/>
                          <a:cs typeface="Times New Roman" pitchFamily="18" charset="0"/>
                        </a:rPr>
                        <a:t>)</a:t>
                      </a:r>
                    </a:p>
                    <a:p>
                      <a:pPr marL="0" marR="0" indent="-8255" algn="l">
                        <a:lnSpc>
                          <a:spcPct val="100000"/>
                        </a:lnSpc>
                        <a:spcBef>
                          <a:spcPts val="0"/>
                        </a:spcBef>
                        <a:spcAft>
                          <a:spcPts val="0"/>
                        </a:spcAft>
                      </a:pPr>
                      <a:endParaRPr lang="en-US" sz="1400" b="0" kern="0" dirty="0" smtClean="0">
                        <a:solidFill>
                          <a:schemeClr val="tx1"/>
                        </a:solidFill>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11430" algn="l">
                        <a:lnSpc>
                          <a:spcPct val="100000"/>
                        </a:lnSpc>
                        <a:spcBef>
                          <a:spcPts val="0"/>
                        </a:spcBef>
                        <a:spcAft>
                          <a:spcPts val="0"/>
                        </a:spcAft>
                      </a:pPr>
                      <a:r>
                        <a:rPr lang="en-US" sz="1400" kern="0" dirty="0">
                          <a:solidFill>
                            <a:schemeClr val="tx1"/>
                          </a:solidFill>
                          <a:effectLst/>
                          <a:latin typeface="Times New Roman" pitchFamily="18" charset="0"/>
                          <a:cs typeface="Times New Roman" pitchFamily="18" charset="0"/>
                        </a:rPr>
                        <a:t>16KB, 2-way, </a:t>
                      </a:r>
                      <a:r>
                        <a:rPr lang="en-US" sz="1400" kern="0" dirty="0" smtClean="0">
                          <a:solidFill>
                            <a:schemeClr val="tx1"/>
                          </a:solidFill>
                          <a:effectLst/>
                          <a:latin typeface="Times New Roman" pitchFamily="18" charset="0"/>
                          <a:cs typeface="Times New Roman" pitchFamily="18" charset="0"/>
                        </a:rPr>
                        <a:t>64B, </a:t>
                      </a:r>
                      <a:r>
                        <a:rPr lang="en-US" sz="1400" kern="0" dirty="0">
                          <a:solidFill>
                            <a:schemeClr val="tx1"/>
                          </a:solidFill>
                          <a:effectLst/>
                          <a:latin typeface="Times New Roman" pitchFamily="18" charset="0"/>
                          <a:cs typeface="Times New Roman" pitchFamily="18" charset="0"/>
                        </a:rPr>
                        <a:t>2 cycles, 2ports</a:t>
                      </a:r>
                      <a:endParaRPr lang="zh-CN" sz="2000" kern="100" dirty="0">
                        <a:solidFill>
                          <a:schemeClr val="tx1"/>
                        </a:solidFill>
                        <a:effectLst/>
                        <a:latin typeface="Times New Roman" pitchFamily="18" charset="0"/>
                        <a:cs typeface="Times New Roman" pitchFamily="18" charset="0"/>
                      </a:endParaRPr>
                    </a:p>
                    <a:p>
                      <a:pPr marL="0" marR="0" indent="11430" algn="l">
                        <a:lnSpc>
                          <a:spcPct val="100000"/>
                        </a:lnSpc>
                        <a:spcBef>
                          <a:spcPts val="0"/>
                        </a:spcBef>
                        <a:spcAft>
                          <a:spcPts val="0"/>
                        </a:spcAft>
                      </a:pPr>
                      <a:r>
                        <a:rPr lang="en-US" sz="1400" kern="0" dirty="0">
                          <a:solidFill>
                            <a:schemeClr val="tx1"/>
                          </a:solidFill>
                          <a:effectLst/>
                          <a:latin typeface="Times New Roman" pitchFamily="18" charset="0"/>
                          <a:cs typeface="Times New Roman" pitchFamily="18" charset="0"/>
                        </a:rPr>
                        <a:t>32KB, 2-way, </a:t>
                      </a:r>
                      <a:r>
                        <a:rPr lang="en-US" sz="1400" kern="0" dirty="0" smtClean="0">
                          <a:solidFill>
                            <a:schemeClr val="tx1"/>
                          </a:solidFill>
                          <a:effectLst/>
                          <a:latin typeface="Times New Roman" pitchFamily="18" charset="0"/>
                          <a:cs typeface="Times New Roman" pitchFamily="18" charset="0"/>
                        </a:rPr>
                        <a:t>64B, </a:t>
                      </a:r>
                      <a:r>
                        <a:rPr lang="en-US" sz="1400" kern="0" dirty="0">
                          <a:solidFill>
                            <a:schemeClr val="tx1"/>
                          </a:solidFill>
                          <a:effectLst/>
                          <a:latin typeface="Times New Roman" pitchFamily="18" charset="0"/>
                          <a:cs typeface="Times New Roman" pitchFamily="18" charset="0"/>
                        </a:rPr>
                        <a:t>2 cycles</a:t>
                      </a:r>
                      <a:endParaRPr lang="zh-CN" sz="2000" kern="100" dirty="0">
                        <a:solidFill>
                          <a:schemeClr val="tx1"/>
                        </a:solidFill>
                        <a:effectLst/>
                        <a:latin typeface="Times New Roman" pitchFamily="18" charset="0"/>
                        <a:cs typeface="Times New Roman" pitchFamily="18" charset="0"/>
                      </a:endParaRPr>
                    </a:p>
                    <a:p>
                      <a:pPr marL="0" marR="0" indent="11430" algn="l">
                        <a:lnSpc>
                          <a:spcPct val="100000"/>
                        </a:lnSpc>
                        <a:spcBef>
                          <a:spcPts val="0"/>
                        </a:spcBef>
                        <a:spcAft>
                          <a:spcPts val="0"/>
                        </a:spcAft>
                      </a:pPr>
                      <a:r>
                        <a:rPr lang="en-US" sz="1400" kern="0" dirty="0">
                          <a:solidFill>
                            <a:schemeClr val="tx1"/>
                          </a:solidFill>
                          <a:effectLst/>
                          <a:latin typeface="Times New Roman" pitchFamily="18" charset="0"/>
                          <a:cs typeface="Times New Roman" pitchFamily="18" charset="0"/>
                        </a:rPr>
                        <a:t>256KB slice, 8-way, </a:t>
                      </a:r>
                      <a:r>
                        <a:rPr lang="en-US" sz="1400" kern="0" dirty="0" smtClean="0">
                          <a:solidFill>
                            <a:schemeClr val="tx1"/>
                          </a:solidFill>
                          <a:effectLst/>
                          <a:latin typeface="Times New Roman" pitchFamily="18" charset="0"/>
                          <a:cs typeface="Times New Roman" pitchFamily="18" charset="0"/>
                        </a:rPr>
                        <a:t>64B, </a:t>
                      </a:r>
                      <a:r>
                        <a:rPr lang="en-US" sz="1400" kern="0" dirty="0">
                          <a:solidFill>
                            <a:schemeClr val="tx1"/>
                          </a:solidFill>
                          <a:effectLst/>
                          <a:latin typeface="Times New Roman" pitchFamily="18" charset="0"/>
                          <a:cs typeface="Times New Roman" pitchFamily="18" charset="0"/>
                        </a:rPr>
                        <a:t>15 cycles, 2ports</a:t>
                      </a:r>
                      <a:endParaRPr lang="zh-CN" sz="2000" kern="100" dirty="0">
                        <a:solidFill>
                          <a:schemeClr val="tx1"/>
                        </a:solidFill>
                        <a:effectLst/>
                        <a:latin typeface="Times New Roman" pitchFamily="18" charset="0"/>
                        <a:ea typeface="宋体"/>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5144">
                <a:tc>
                  <a:txBody>
                    <a:bodyPr/>
                    <a:lstStyle/>
                    <a:p>
                      <a:pPr marL="0" marR="0" indent="-8255" algn="l">
                        <a:lnSpc>
                          <a:spcPct val="100000"/>
                        </a:lnSpc>
                        <a:spcBef>
                          <a:spcPts val="0"/>
                        </a:spcBef>
                        <a:spcAft>
                          <a:spcPts val="0"/>
                        </a:spcAft>
                      </a:pPr>
                      <a:r>
                        <a:rPr lang="en-US" sz="1400" b="0" kern="0" dirty="0">
                          <a:solidFill>
                            <a:schemeClr val="tx1"/>
                          </a:solidFill>
                          <a:effectLst/>
                          <a:latin typeface="Times New Roman" pitchFamily="18" charset="0"/>
                          <a:cs typeface="Times New Roman" pitchFamily="18" charset="0"/>
                        </a:rPr>
                        <a:t>Directory cache </a:t>
                      </a:r>
                      <a:endParaRPr lang="zh-CN" sz="2000" b="0" kern="100" dirty="0">
                        <a:solidFill>
                          <a:schemeClr val="tx1"/>
                        </a:solidFill>
                        <a:effectLst/>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11430" algn="l">
                        <a:lnSpc>
                          <a:spcPct val="100000"/>
                        </a:lnSpc>
                        <a:spcBef>
                          <a:spcPts val="0"/>
                        </a:spcBef>
                        <a:spcAft>
                          <a:spcPts val="0"/>
                        </a:spcAft>
                      </a:pPr>
                      <a:r>
                        <a:rPr lang="en-US" sz="1400" kern="0" dirty="0">
                          <a:solidFill>
                            <a:schemeClr val="tx1"/>
                          </a:solidFill>
                          <a:effectLst/>
                          <a:latin typeface="Times New Roman" pitchFamily="18" charset="0"/>
                          <a:cs typeface="Times New Roman" pitchFamily="18" charset="0"/>
                        </a:rPr>
                        <a:t>128 sets slice, 8-way, 15 cycles, 2ports</a:t>
                      </a:r>
                      <a:endParaRPr lang="zh-CN" sz="2000" kern="100" dirty="0">
                        <a:solidFill>
                          <a:schemeClr val="tx1"/>
                        </a:solidFill>
                        <a:effectLst/>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2572">
                <a:tc>
                  <a:txBody>
                    <a:bodyPr/>
                    <a:lstStyle/>
                    <a:p>
                      <a:pPr marL="0" marR="0" indent="-8255" algn="l">
                        <a:lnSpc>
                          <a:spcPct val="100000"/>
                        </a:lnSpc>
                        <a:spcBef>
                          <a:spcPts val="0"/>
                        </a:spcBef>
                        <a:spcAft>
                          <a:spcPts val="0"/>
                        </a:spcAft>
                      </a:pPr>
                      <a:r>
                        <a:rPr lang="en-US" sz="1400" b="0" kern="0" dirty="0">
                          <a:solidFill>
                            <a:schemeClr val="tx1"/>
                          </a:solidFill>
                          <a:effectLst/>
                          <a:latin typeface="Times New Roman" pitchFamily="18" charset="0"/>
                          <a:cs typeface="Times New Roman" pitchFamily="18" charset="0"/>
                        </a:rPr>
                        <a:t>Intra-node fabric delay</a:t>
                      </a:r>
                      <a:endParaRPr lang="zh-CN" sz="2000" b="0" kern="100" dirty="0">
                        <a:solidFill>
                          <a:schemeClr val="tx1"/>
                        </a:solidFill>
                        <a:effectLst/>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11430" algn="l">
                        <a:lnSpc>
                          <a:spcPct val="100000"/>
                        </a:lnSpc>
                        <a:spcBef>
                          <a:spcPts val="0"/>
                        </a:spcBef>
                        <a:spcAft>
                          <a:spcPts val="0"/>
                        </a:spcAft>
                      </a:pPr>
                      <a:r>
                        <a:rPr lang="en-US" sz="1400" kern="0" dirty="0">
                          <a:solidFill>
                            <a:schemeClr val="tx1"/>
                          </a:solidFill>
                          <a:effectLst/>
                          <a:latin typeface="Times New Roman" pitchFamily="18" charset="0"/>
                          <a:cs typeface="Times New Roman" pitchFamily="18" charset="0"/>
                        </a:rPr>
                        <a:t>3 cycles</a:t>
                      </a:r>
                      <a:endParaRPr lang="zh-CN" sz="2000" kern="100" dirty="0">
                        <a:solidFill>
                          <a:schemeClr val="tx1"/>
                        </a:solidFill>
                        <a:effectLst/>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5144">
                <a:tc>
                  <a:txBody>
                    <a:bodyPr/>
                    <a:lstStyle/>
                    <a:p>
                      <a:pPr marL="0" marR="0" indent="-8255" algn="l">
                        <a:lnSpc>
                          <a:spcPct val="100000"/>
                        </a:lnSpc>
                        <a:spcBef>
                          <a:spcPts val="0"/>
                        </a:spcBef>
                        <a:spcAft>
                          <a:spcPts val="0"/>
                        </a:spcAft>
                      </a:pPr>
                      <a:r>
                        <a:rPr lang="en-US" sz="1400" b="0" kern="0" dirty="0">
                          <a:solidFill>
                            <a:schemeClr val="tx1"/>
                          </a:solidFill>
                          <a:effectLst/>
                          <a:latin typeface="Times New Roman" pitchFamily="18" charset="0"/>
                          <a:cs typeface="Times New Roman" pitchFamily="18" charset="0"/>
                        </a:rPr>
                        <a:t>Main memory</a:t>
                      </a:r>
                      <a:endParaRPr lang="zh-CN" sz="2000" b="0" kern="100" dirty="0">
                        <a:solidFill>
                          <a:schemeClr val="tx1"/>
                        </a:solidFill>
                        <a:effectLst/>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11430" algn="l">
                        <a:lnSpc>
                          <a:spcPct val="100000"/>
                        </a:lnSpc>
                        <a:spcBef>
                          <a:spcPts val="0"/>
                        </a:spcBef>
                        <a:spcAft>
                          <a:spcPts val="0"/>
                        </a:spcAft>
                      </a:pPr>
                      <a:r>
                        <a:rPr lang="en-US" sz="1400" kern="0" dirty="0">
                          <a:solidFill>
                            <a:schemeClr val="tx1"/>
                          </a:solidFill>
                          <a:effectLst/>
                          <a:latin typeface="Times New Roman" pitchFamily="18" charset="0"/>
                          <a:cs typeface="Times New Roman" pitchFamily="18" charset="0"/>
                        </a:rPr>
                        <a:t>At least 250 cycles, 8 </a:t>
                      </a:r>
                      <a:r>
                        <a:rPr lang="en-US" sz="1400" kern="0" dirty="0" smtClean="0">
                          <a:solidFill>
                            <a:schemeClr val="tx1"/>
                          </a:solidFill>
                          <a:effectLst/>
                          <a:latin typeface="Times New Roman" pitchFamily="18" charset="0"/>
                          <a:cs typeface="Times New Roman" pitchFamily="18" charset="0"/>
                        </a:rPr>
                        <a:t>MEM controllers</a:t>
                      </a:r>
                      <a:endParaRPr lang="zh-CN" sz="2000" kern="100" dirty="0">
                        <a:solidFill>
                          <a:schemeClr val="tx1"/>
                        </a:solidFill>
                        <a:effectLst/>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5144">
                <a:tc>
                  <a:txBody>
                    <a:bodyPr/>
                    <a:lstStyle/>
                    <a:p>
                      <a:pPr marL="0" marR="0" indent="-8255" algn="l">
                        <a:lnSpc>
                          <a:spcPct val="100000"/>
                        </a:lnSpc>
                        <a:spcBef>
                          <a:spcPts val="0"/>
                        </a:spcBef>
                        <a:spcAft>
                          <a:spcPts val="0"/>
                        </a:spcAft>
                      </a:pPr>
                      <a:r>
                        <a:rPr lang="en-US" sz="1400" b="0" kern="0" dirty="0">
                          <a:solidFill>
                            <a:schemeClr val="tx1"/>
                          </a:solidFill>
                          <a:effectLst/>
                          <a:latin typeface="Times New Roman" pitchFamily="18" charset="0"/>
                          <a:cs typeface="Times New Roman" pitchFamily="18" charset="0"/>
                        </a:rPr>
                        <a:t>Network packets</a:t>
                      </a:r>
                      <a:endParaRPr lang="zh-CN" sz="2000" b="0" kern="100" dirty="0">
                        <a:solidFill>
                          <a:schemeClr val="tx1"/>
                        </a:solidFill>
                        <a:effectLst/>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11430" algn="l">
                        <a:lnSpc>
                          <a:spcPct val="100000"/>
                        </a:lnSpc>
                        <a:spcBef>
                          <a:spcPts val="0"/>
                        </a:spcBef>
                        <a:spcAft>
                          <a:spcPts val="0"/>
                        </a:spcAft>
                      </a:pPr>
                      <a:r>
                        <a:rPr lang="en-US" sz="1400" kern="0" dirty="0">
                          <a:solidFill>
                            <a:schemeClr val="tx1"/>
                          </a:solidFill>
                          <a:effectLst/>
                          <a:latin typeface="Times New Roman" pitchFamily="18" charset="0"/>
                          <a:cs typeface="Times New Roman" pitchFamily="18" charset="0"/>
                        </a:rPr>
                        <a:t>Flit size: 72-bits</a:t>
                      </a:r>
                      <a:endParaRPr lang="zh-CN" sz="2000" kern="100" dirty="0">
                        <a:solidFill>
                          <a:schemeClr val="tx1"/>
                        </a:solidFill>
                        <a:effectLst/>
                        <a:latin typeface="Times New Roman" pitchFamily="18" charset="0"/>
                        <a:cs typeface="Times New Roman" pitchFamily="18" charset="0"/>
                      </a:endParaRPr>
                    </a:p>
                    <a:p>
                      <a:pPr marL="0" marR="0" indent="11430" algn="l">
                        <a:lnSpc>
                          <a:spcPct val="100000"/>
                        </a:lnSpc>
                        <a:spcBef>
                          <a:spcPts val="0"/>
                        </a:spcBef>
                        <a:spcAft>
                          <a:spcPts val="0"/>
                        </a:spcAft>
                      </a:pPr>
                      <a:r>
                        <a:rPr lang="en-US" sz="1400" kern="0" dirty="0" smtClean="0">
                          <a:solidFill>
                            <a:schemeClr val="tx1"/>
                          </a:solidFill>
                          <a:effectLst/>
                          <a:latin typeface="Times New Roman" pitchFamily="18" charset="0"/>
                          <a:cs typeface="Times New Roman" pitchFamily="18" charset="0"/>
                        </a:rPr>
                        <a:t>Data: </a:t>
                      </a:r>
                      <a:r>
                        <a:rPr lang="en-US" sz="1400" kern="0" dirty="0">
                          <a:solidFill>
                            <a:schemeClr val="tx1"/>
                          </a:solidFill>
                          <a:effectLst/>
                          <a:latin typeface="Times New Roman" pitchFamily="18" charset="0"/>
                          <a:cs typeface="Times New Roman" pitchFamily="18" charset="0"/>
                        </a:rPr>
                        <a:t>5 flits, </a:t>
                      </a:r>
                      <a:r>
                        <a:rPr lang="en-US" sz="1400" kern="0" dirty="0" smtClean="0">
                          <a:solidFill>
                            <a:schemeClr val="tx1"/>
                          </a:solidFill>
                          <a:effectLst/>
                          <a:latin typeface="Times New Roman" pitchFamily="18" charset="0"/>
                          <a:cs typeface="Times New Roman" pitchFamily="18" charset="0"/>
                        </a:rPr>
                        <a:t>meta: </a:t>
                      </a:r>
                      <a:r>
                        <a:rPr lang="en-US" sz="1400" kern="0" dirty="0">
                          <a:solidFill>
                            <a:schemeClr val="tx1"/>
                          </a:solidFill>
                          <a:effectLst/>
                          <a:latin typeface="Times New Roman" pitchFamily="18" charset="0"/>
                          <a:cs typeface="Times New Roman" pitchFamily="18" charset="0"/>
                        </a:rPr>
                        <a:t>1 flit</a:t>
                      </a:r>
                      <a:endParaRPr lang="zh-CN" sz="2000" kern="100" dirty="0">
                        <a:solidFill>
                          <a:schemeClr val="tx1"/>
                        </a:solidFill>
                        <a:effectLst/>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715">
                <a:tc>
                  <a:txBody>
                    <a:bodyPr/>
                    <a:lstStyle/>
                    <a:p>
                      <a:pPr marL="0" marR="0" indent="-8255" algn="l">
                        <a:lnSpc>
                          <a:spcPct val="100000"/>
                        </a:lnSpc>
                        <a:spcBef>
                          <a:spcPts val="0"/>
                        </a:spcBef>
                        <a:spcAft>
                          <a:spcPts val="0"/>
                        </a:spcAft>
                      </a:pPr>
                      <a:r>
                        <a:rPr lang="en-US" sz="1400" b="0" kern="0" dirty="0" err="1">
                          <a:solidFill>
                            <a:schemeClr val="tx1"/>
                          </a:solidFill>
                          <a:effectLst/>
                          <a:latin typeface="Times New Roman" pitchFamily="18" charset="0"/>
                          <a:cs typeface="Times New Roman" pitchFamily="18" charset="0"/>
                        </a:rPr>
                        <a:t>NoC</a:t>
                      </a:r>
                      <a:r>
                        <a:rPr lang="en-US" sz="1400" b="0" kern="0" dirty="0">
                          <a:solidFill>
                            <a:schemeClr val="tx1"/>
                          </a:solidFill>
                          <a:effectLst/>
                          <a:latin typeface="Times New Roman" pitchFamily="18" charset="0"/>
                          <a:cs typeface="Times New Roman" pitchFamily="18" charset="0"/>
                        </a:rPr>
                        <a:t> interconnect</a:t>
                      </a:r>
                      <a:endParaRPr lang="zh-CN" sz="2000" b="0" kern="100" dirty="0">
                        <a:solidFill>
                          <a:schemeClr val="tx1"/>
                        </a:solidFill>
                        <a:effectLst/>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11430" algn="l">
                        <a:lnSpc>
                          <a:spcPct val="100000"/>
                        </a:lnSpc>
                        <a:spcBef>
                          <a:spcPts val="0"/>
                        </a:spcBef>
                        <a:spcAft>
                          <a:spcPts val="0"/>
                        </a:spcAft>
                      </a:pPr>
                      <a:r>
                        <a:rPr lang="en-US" sz="1400" kern="0" dirty="0">
                          <a:solidFill>
                            <a:schemeClr val="tx1"/>
                          </a:solidFill>
                          <a:effectLst/>
                          <a:latin typeface="Times New Roman" pitchFamily="18" charset="0"/>
                          <a:cs typeface="Times New Roman" pitchFamily="18" charset="0"/>
                        </a:rPr>
                        <a:t>4 VCs; 2-cycle router; buffer: 5×12 flits</a:t>
                      </a:r>
                      <a:endParaRPr lang="zh-CN" sz="2000" kern="100" dirty="0">
                        <a:solidFill>
                          <a:schemeClr val="tx1"/>
                        </a:solidFill>
                        <a:effectLst/>
                        <a:latin typeface="Times New Roman" pitchFamily="18" charset="0"/>
                        <a:cs typeface="Times New Roman" pitchFamily="18" charset="0"/>
                      </a:endParaRPr>
                    </a:p>
                    <a:p>
                      <a:pPr marL="0" marR="0" indent="11430" algn="l">
                        <a:lnSpc>
                          <a:spcPct val="100000"/>
                        </a:lnSpc>
                        <a:spcBef>
                          <a:spcPts val="0"/>
                        </a:spcBef>
                        <a:spcAft>
                          <a:spcPts val="0"/>
                        </a:spcAft>
                      </a:pPr>
                      <a:r>
                        <a:rPr lang="en-US" sz="1400" kern="0" dirty="0">
                          <a:solidFill>
                            <a:schemeClr val="tx1"/>
                          </a:solidFill>
                          <a:effectLst/>
                          <a:latin typeface="Times New Roman" pitchFamily="18" charset="0"/>
                          <a:cs typeface="Times New Roman" pitchFamily="18" charset="0"/>
                        </a:rPr>
                        <a:t>Wire delay: 1 cycle per hop</a:t>
                      </a:r>
                      <a:endParaRPr lang="zh-CN" sz="2000" kern="100" dirty="0">
                        <a:solidFill>
                          <a:schemeClr val="tx1"/>
                        </a:solidFill>
                        <a:effectLst/>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内容占位符 1"/>
          <p:cNvSpPr txBox="1">
            <a:spLocks/>
          </p:cNvSpPr>
          <p:nvPr/>
        </p:nvSpPr>
        <p:spPr>
          <a:xfrm>
            <a:off x="304800" y="1295400"/>
            <a:ext cx="3733800" cy="4953000"/>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altLang="zh-CN" dirty="0" smtClean="0">
                <a:latin typeface="Times New Roman" pitchFamily="18" charset="0"/>
                <a:cs typeface="Times New Roman" pitchFamily="18" charset="0"/>
              </a:rPr>
              <a:t>Simulator based on SimpleScalar with extensive modification.</a:t>
            </a:r>
          </a:p>
          <a:p>
            <a:endParaRPr lang="en-US" altLang="zh-CN" sz="800" dirty="0" smtClean="0">
              <a:latin typeface="Times New Roman" pitchFamily="18" charset="0"/>
              <a:cs typeface="Times New Roman" pitchFamily="18" charset="0"/>
            </a:endParaRPr>
          </a:p>
          <a:p>
            <a:pPr marL="274320" lvl="1">
              <a:spcBef>
                <a:spcPts val="600"/>
              </a:spcBef>
              <a:buClr>
                <a:schemeClr val="accent1"/>
              </a:buClr>
            </a:pPr>
            <a:r>
              <a:rPr lang="en-US" altLang="zh-CN" sz="2600" dirty="0">
                <a:solidFill>
                  <a:schemeClr val="tx1"/>
                </a:solidFill>
                <a:latin typeface="Times New Roman" pitchFamily="18" charset="0"/>
                <a:cs typeface="Times New Roman" pitchFamily="18" charset="0"/>
              </a:rPr>
              <a:t>Directory protocols models all stable and transient </a:t>
            </a:r>
            <a:r>
              <a:rPr lang="en-US" altLang="zh-CN" sz="2600" dirty="0" smtClean="0">
                <a:solidFill>
                  <a:schemeClr val="tx1"/>
                </a:solidFill>
                <a:latin typeface="Times New Roman" pitchFamily="18" charset="0"/>
                <a:cs typeface="Times New Roman" pitchFamily="18" charset="0"/>
              </a:rPr>
              <a:t>states.</a:t>
            </a:r>
          </a:p>
          <a:p>
            <a:pPr marL="274320" lvl="1">
              <a:spcBef>
                <a:spcPts val="600"/>
              </a:spcBef>
              <a:buClr>
                <a:schemeClr val="accent1"/>
              </a:buClr>
            </a:pPr>
            <a:endParaRPr lang="en-US" altLang="zh-CN" sz="800" dirty="0">
              <a:solidFill>
                <a:schemeClr val="tx1"/>
              </a:solidFill>
              <a:latin typeface="Times New Roman" pitchFamily="18" charset="0"/>
              <a:cs typeface="Times New Roman" pitchFamily="18" charset="0"/>
            </a:endParaRPr>
          </a:p>
          <a:p>
            <a:r>
              <a:rPr lang="en-US" altLang="zh-CN" dirty="0">
                <a:latin typeface="Times New Roman" pitchFamily="18" charset="0"/>
                <a:cs typeface="Times New Roman" pitchFamily="18" charset="0"/>
              </a:rPr>
              <a:t>Multi-threaded </a:t>
            </a:r>
            <a:r>
              <a:rPr lang="en-US" altLang="zh-CN" dirty="0" smtClean="0">
                <a:latin typeface="Times New Roman" pitchFamily="18" charset="0"/>
                <a:cs typeface="Times New Roman" pitchFamily="18" charset="0"/>
              </a:rPr>
              <a:t>apps Including </a:t>
            </a:r>
            <a:r>
              <a:rPr lang="en-US" altLang="zh-CN" dirty="0">
                <a:latin typeface="Times New Roman" pitchFamily="18" charset="0"/>
                <a:cs typeface="Times New Roman" pitchFamily="18" charset="0"/>
              </a:rPr>
              <a:t>SPLASH-2, PARSEC, </a:t>
            </a:r>
            <a:r>
              <a:rPr lang="en-US" altLang="zh-CN" dirty="0" smtClean="0">
                <a:latin typeface="Times New Roman" pitchFamily="18" charset="0"/>
                <a:cs typeface="Times New Roman" pitchFamily="18" charset="0"/>
              </a:rPr>
              <a:t>em3d, </a:t>
            </a:r>
            <a:r>
              <a:rPr lang="en-US" altLang="zh-CN" dirty="0" err="1">
                <a:latin typeface="Times New Roman" pitchFamily="18" charset="0"/>
                <a:cs typeface="Times New Roman" pitchFamily="18" charset="0"/>
              </a:rPr>
              <a:t>jacobi</a:t>
            </a:r>
            <a:r>
              <a:rPr lang="en-US" altLang="zh-CN" dirty="0">
                <a:latin typeface="Times New Roman" pitchFamily="18" charset="0"/>
                <a:cs typeface="Times New Roman" pitchFamily="18" charset="0"/>
              </a:rPr>
              <a:t>, mp3d, shallow, </a:t>
            </a:r>
            <a:r>
              <a:rPr lang="en-US" altLang="zh-CN" dirty="0" smtClean="0">
                <a:latin typeface="Times New Roman" pitchFamily="18" charset="0"/>
                <a:cs typeface="Times New Roman" pitchFamily="18" charset="0"/>
              </a:rPr>
              <a:t>tsp.</a:t>
            </a:r>
            <a:endParaRPr lang="en-US" altLang="zh-CN" dirty="0">
              <a:latin typeface="Times New Roman" pitchFamily="18" charset="0"/>
              <a:cs typeface="Times New Roman" pitchFamily="18" charset="0"/>
            </a:endParaRPr>
          </a:p>
        </p:txBody>
      </p:sp>
    </p:spTree>
    <p:extLst>
      <p:ext uri="{BB962C8B-B14F-4D97-AF65-F5344CB8AC3E}">
        <p14:creationId xmlns:p14="http://schemas.microsoft.com/office/powerpoint/2010/main" val="2975947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152400"/>
            <a:ext cx="8686800" cy="990600"/>
          </a:xfrm>
        </p:spPr>
        <p:txBody>
          <a:bodyPr>
            <a:normAutofit fontScale="90000"/>
          </a:bodyPr>
          <a:lstStyle/>
          <a:p>
            <a:r>
              <a:rPr lang="en-US" altLang="zh-CN" sz="4000" dirty="0" smtClean="0">
                <a:solidFill>
                  <a:schemeClr val="tx1"/>
                </a:solidFill>
                <a:latin typeface="Times New Roman" pitchFamily="18" charset="0"/>
                <a:cs typeface="Times New Roman" pitchFamily="18" charset="0"/>
              </a:rPr>
              <a:t>Experimental result of hybrid representation</a:t>
            </a:r>
            <a:endParaRPr lang="zh-CN" altLang="en-US" sz="4000" dirty="0">
              <a:solidFill>
                <a:schemeClr val="tx1"/>
              </a:solidFill>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42B858DD-6001-4C1A-B4BD-39E73C0A8AD3}" type="slidenum">
              <a:rPr lang="zh-CN" altLang="en-US" smtClean="0">
                <a:solidFill>
                  <a:schemeClr val="tx1"/>
                </a:solidFill>
                <a:latin typeface="Times New Roman" pitchFamily="18" charset="0"/>
                <a:cs typeface="Times New Roman" pitchFamily="18" charset="0"/>
              </a:rPr>
              <a:t>12</a:t>
            </a:fld>
            <a:endParaRPr lang="zh-CN" altLang="en-US">
              <a:solidFill>
                <a:schemeClr val="tx1"/>
              </a:solidFill>
              <a:latin typeface="Times New Roman" pitchFamily="18" charset="0"/>
              <a:cs typeface="Times New Roman" pitchFamily="18" charset="0"/>
            </a:endParaRPr>
          </a:p>
        </p:txBody>
      </p:sp>
      <p:sp>
        <p:nvSpPr>
          <p:cNvPr id="2" name="内容占位符 1"/>
          <p:cNvSpPr>
            <a:spLocks noGrp="1"/>
          </p:cNvSpPr>
          <p:nvPr>
            <p:ph sz="quarter" idx="1"/>
          </p:nvPr>
        </p:nvSpPr>
        <p:spPr>
          <a:xfrm>
            <a:off x="304800" y="1143000"/>
            <a:ext cx="8610600" cy="5105400"/>
          </a:xfrm>
        </p:spPr>
        <p:txBody>
          <a:bodyPr>
            <a:noAutofit/>
          </a:bodyPr>
          <a:lstStyle/>
          <a:p>
            <a:r>
              <a:rPr lang="en-US" altLang="zh-CN" sz="2200" dirty="0" smtClean="0">
                <a:latin typeface="Times New Roman" pitchFamily="18" charset="0"/>
                <a:cs typeface="Times New Roman" pitchFamily="18" charset="0"/>
              </a:rPr>
              <a:t>The ratio of vector entries: associating 25% of the entries with vector causes an increase of 0.4% in cache miss. </a:t>
            </a:r>
          </a:p>
          <a:p>
            <a:endParaRPr lang="en-US" altLang="zh-CN" sz="500" dirty="0" smtClean="0">
              <a:latin typeface="Times New Roman" pitchFamily="18" charset="0"/>
              <a:cs typeface="Times New Roman" pitchFamily="18" charset="0"/>
            </a:endParaRPr>
          </a:p>
          <a:p>
            <a:r>
              <a:rPr lang="en-US" altLang="zh-CN" sz="2200" dirty="0" smtClean="0">
                <a:latin typeface="Times New Roman" pitchFamily="18" charset="0"/>
                <a:cs typeface="Times New Roman" pitchFamily="18" charset="0"/>
              </a:rPr>
              <a:t>The figure shows the normalized performance with 2 vector in the 8-way set </a:t>
            </a:r>
            <a:r>
              <a:rPr lang="en-US" altLang="zh-CN" sz="2200" dirty="0">
                <a:latin typeface="Times New Roman" pitchFamily="18" charset="0"/>
                <a:cs typeface="Times New Roman" pitchFamily="18" charset="0"/>
              </a:rPr>
              <a:t>in 16-way CMP. </a:t>
            </a:r>
            <a:r>
              <a:rPr lang="en-US" altLang="zh-CN" sz="2200" dirty="0" smtClean="0">
                <a:latin typeface="Times New Roman" pitchFamily="18" charset="0"/>
                <a:cs typeface="Times New Roman" pitchFamily="18" charset="0"/>
              </a:rPr>
              <a:t>The area reduction is 1.3X. The </a:t>
            </a:r>
            <a:r>
              <a:rPr lang="en-US" altLang="zh-CN" sz="2200" dirty="0">
                <a:latin typeface="Times New Roman" pitchFamily="18" charset="0"/>
                <a:cs typeface="Times New Roman" pitchFamily="18" charset="0"/>
              </a:rPr>
              <a:t>average degradation is less than 0.5%.</a:t>
            </a:r>
          </a:p>
          <a:p>
            <a:endParaRPr lang="en-US" altLang="zh-CN" sz="500" dirty="0">
              <a:latin typeface="Times New Roman" pitchFamily="18" charset="0"/>
              <a:cs typeface="Times New Roman" pitchFamily="18" charset="0"/>
            </a:endParaRPr>
          </a:p>
          <a:p>
            <a:r>
              <a:rPr lang="en-US" altLang="zh-CN" sz="2200" dirty="0">
                <a:latin typeface="Times New Roman" pitchFamily="18" charset="0"/>
                <a:cs typeface="Times New Roman" pitchFamily="18" charset="0"/>
              </a:rPr>
              <a:t>For </a:t>
            </a:r>
            <a:r>
              <a:rPr lang="en-US" altLang="zh-CN" sz="2200" dirty="0" smtClean="0">
                <a:latin typeface="Times New Roman" pitchFamily="18" charset="0"/>
                <a:cs typeface="Times New Roman" pitchFamily="18" charset="0"/>
              </a:rPr>
              <a:t>64-way </a:t>
            </a:r>
            <a:r>
              <a:rPr lang="en-US" altLang="zh-CN" sz="2200" dirty="0">
                <a:latin typeface="Times New Roman" pitchFamily="18" charset="0"/>
                <a:cs typeface="Times New Roman" pitchFamily="18" charset="0"/>
              </a:rPr>
              <a:t>CMP, </a:t>
            </a:r>
            <a:r>
              <a:rPr lang="en-US" altLang="zh-CN" sz="2200" dirty="0" smtClean="0">
                <a:latin typeface="Times New Roman" pitchFamily="18" charset="0"/>
                <a:cs typeface="Times New Roman" pitchFamily="18" charset="0"/>
              </a:rPr>
              <a:t>the area reduction becomes 2X </a:t>
            </a:r>
            <a:r>
              <a:rPr lang="en-US" altLang="zh-CN" sz="2200" smtClean="0">
                <a:latin typeface="Times New Roman" pitchFamily="18" charset="0"/>
                <a:cs typeface="Times New Roman" pitchFamily="18" charset="0"/>
              </a:rPr>
              <a:t>with little </a:t>
            </a:r>
            <a:r>
              <a:rPr lang="en-US" altLang="zh-CN" sz="2200" dirty="0" smtClean="0">
                <a:latin typeface="Times New Roman" pitchFamily="18" charset="0"/>
                <a:cs typeface="Times New Roman" pitchFamily="18" charset="0"/>
              </a:rPr>
              <a:t>impact. </a:t>
            </a:r>
            <a:endParaRPr lang="en-US" altLang="zh-CN" sz="2000" dirty="0" smtClean="0">
              <a:latin typeface="Times New Roman" pitchFamily="18" charset="0"/>
              <a:cs typeface="Times New Roman" pitchFamily="18" charset="0"/>
            </a:endParaRPr>
          </a:p>
          <a:p>
            <a:endParaRPr lang="en-US" altLang="zh-CN" sz="2000" dirty="0">
              <a:latin typeface="Times New Roman" pitchFamily="18" charset="0"/>
              <a:cs typeface="Times New Roman" pitchFamily="18" charset="0"/>
            </a:endParaRPr>
          </a:p>
          <a:p>
            <a:endParaRPr lang="en-US" altLang="zh-CN" sz="2000" dirty="0" smtClean="0">
              <a:latin typeface="Times New Roman" pitchFamily="18" charset="0"/>
              <a:cs typeface="Times New Roman" pitchFamily="18" charset="0"/>
            </a:endParaRPr>
          </a:p>
          <a:p>
            <a:endParaRPr lang="zh-CN" altLang="en-US" sz="2000" dirty="0">
              <a:latin typeface="Times New Roman" pitchFamily="18" charset="0"/>
              <a:cs typeface="Times New Roman" pitchFamily="18" charset="0"/>
            </a:endParaRPr>
          </a:p>
        </p:txBody>
      </p:sp>
      <p:graphicFrame>
        <p:nvGraphicFramePr>
          <p:cNvPr id="7" name="图表 6"/>
          <p:cNvGraphicFramePr/>
          <p:nvPr>
            <p:extLst>
              <p:ext uri="{D42A27DB-BD31-4B8C-83A1-F6EECF244321}">
                <p14:modId xmlns:p14="http://schemas.microsoft.com/office/powerpoint/2010/main" val="1434372611"/>
              </p:ext>
            </p:extLst>
          </p:nvPr>
        </p:nvGraphicFramePr>
        <p:xfrm>
          <a:off x="381000" y="3657600"/>
          <a:ext cx="8153400" cy="2781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1284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4000" dirty="0" smtClean="0">
                <a:solidFill>
                  <a:schemeClr val="tx1"/>
                </a:solidFill>
                <a:latin typeface="Times New Roman" pitchFamily="18" charset="0"/>
                <a:cs typeface="Times New Roman" pitchFamily="18" charset="0"/>
              </a:rPr>
              <a:t>Comparison for hybrid representation </a:t>
            </a:r>
            <a:endParaRPr lang="zh-CN" altLang="en-US" sz="4000" dirty="0">
              <a:solidFill>
                <a:schemeClr val="tx1"/>
              </a:solidFill>
              <a:latin typeface="Times New Roman" pitchFamily="18" charset="0"/>
              <a:cs typeface="Times New Roman" pitchFamily="18" charset="0"/>
            </a:endParaRPr>
          </a:p>
        </p:txBody>
      </p:sp>
      <p:sp>
        <p:nvSpPr>
          <p:cNvPr id="2" name="灯片编号占位符 1"/>
          <p:cNvSpPr>
            <a:spLocks noGrp="1"/>
          </p:cNvSpPr>
          <p:nvPr>
            <p:ph type="sldNum" sz="quarter" idx="12"/>
          </p:nvPr>
        </p:nvSpPr>
        <p:spPr/>
        <p:txBody>
          <a:bodyPr/>
          <a:lstStyle/>
          <a:p>
            <a:fld id="{42B858DD-6001-4C1A-B4BD-39E73C0A8AD3}" type="slidenum">
              <a:rPr lang="zh-CN" altLang="en-US" smtClean="0">
                <a:solidFill>
                  <a:schemeClr val="tx1"/>
                </a:solidFill>
                <a:latin typeface="Times New Roman" pitchFamily="18" charset="0"/>
                <a:cs typeface="Times New Roman" pitchFamily="18" charset="0"/>
              </a:rPr>
              <a:t>13</a:t>
            </a:fld>
            <a:endParaRPr lang="zh-CN" altLang="en-US">
              <a:solidFill>
                <a:schemeClr val="tx1"/>
              </a:solidFill>
              <a:latin typeface="Times New Roman" pitchFamily="18" charset="0"/>
              <a:cs typeface="Times New Roman" pitchFamily="18" charset="0"/>
            </a:endParaRPr>
          </a:p>
        </p:txBody>
      </p:sp>
      <p:graphicFrame>
        <p:nvGraphicFramePr>
          <p:cNvPr id="4" name="内容占位符 3"/>
          <p:cNvGraphicFramePr>
            <a:graphicFrameLocks noGrp="1"/>
          </p:cNvGraphicFramePr>
          <p:nvPr>
            <p:ph sz="quarter" idx="1"/>
            <p:extLst>
              <p:ext uri="{D42A27DB-BD31-4B8C-83A1-F6EECF244321}">
                <p14:modId xmlns:p14="http://schemas.microsoft.com/office/powerpoint/2010/main" val="903536396"/>
              </p:ext>
            </p:extLst>
          </p:nvPr>
        </p:nvGraphicFramePr>
        <p:xfrm>
          <a:off x="457200" y="1600200"/>
          <a:ext cx="8153399" cy="2743200"/>
        </p:xfrm>
        <a:graphic>
          <a:graphicData uri="http://schemas.openxmlformats.org/drawingml/2006/table">
            <a:tbl>
              <a:tblPr firstRow="1" firstCol="1" bandRow="1">
                <a:tableStyleId>{9D7B26C5-4107-4FEC-AEDC-1716B250A1EF}</a:tableStyleId>
              </a:tblPr>
              <a:tblGrid>
                <a:gridCol w="1491475"/>
                <a:gridCol w="1590906"/>
                <a:gridCol w="2624998"/>
                <a:gridCol w="2446020"/>
              </a:tblGrid>
              <a:tr h="228600">
                <a:tc>
                  <a:txBody>
                    <a:bodyPr/>
                    <a:lstStyle/>
                    <a:p>
                      <a:endParaRPr lang="zh-CN" altLang="en-US" sz="24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Area reduction</a:t>
                      </a:r>
                      <a:endParaRPr lang="zh-CN" altLang="en-US" sz="2000" dirty="0">
                        <a:latin typeface="Times New Roman" pitchFamily="18" charset="0"/>
                        <a:cs typeface="Times New Roman" pitchFamily="18" charset="0"/>
                      </a:endParaRPr>
                    </a:p>
                  </a:txBody>
                  <a:tcPr marL="68580" marR="68580" marT="0" marB="0"/>
                </a:tc>
                <a:tc>
                  <a:txBody>
                    <a:bodyPr/>
                    <a:lstStyle/>
                    <a:p>
                      <a:r>
                        <a:rPr kumimoji="0" lang="en-US" altLang="zh-CN" sz="2000" kern="1200" dirty="0" smtClean="0">
                          <a:effectLst/>
                          <a:latin typeface="Times New Roman" pitchFamily="18" charset="0"/>
                          <a:cs typeface="Times New Roman" pitchFamily="18" charset="0"/>
                        </a:rPr>
                        <a:t>Increment of </a:t>
                      </a:r>
                    </a:p>
                    <a:p>
                      <a:r>
                        <a:rPr kumimoji="0" lang="en-US" altLang="zh-CN" sz="2000" kern="1200" dirty="0" smtClean="0">
                          <a:effectLst/>
                          <a:latin typeface="Times New Roman" pitchFamily="18" charset="0"/>
                          <a:cs typeface="Times New Roman" pitchFamily="18" charset="0"/>
                        </a:rPr>
                        <a:t>network packets(%)</a:t>
                      </a:r>
                      <a:endParaRPr lang="zh-CN" altLang="en-US" sz="2000" dirty="0">
                        <a:latin typeface="Times New Roman" pitchFamily="18" charset="0"/>
                        <a:cs typeface="Times New Roman" pitchFamily="18" charset="0"/>
                      </a:endParaRPr>
                    </a:p>
                  </a:txBody>
                  <a:tcPr marL="68580" marR="68580" marT="0" marB="0"/>
                </a:tc>
                <a:tc>
                  <a:txBody>
                    <a:bodyPr/>
                    <a:lstStyle/>
                    <a:p>
                      <a:r>
                        <a:rPr kumimoji="0" lang="en-US" altLang="zh-CN" sz="2000" kern="1200" dirty="0" smtClean="0">
                          <a:effectLst/>
                          <a:latin typeface="Times New Roman" pitchFamily="18" charset="0"/>
                          <a:cs typeface="Times New Roman" pitchFamily="18" charset="0"/>
                        </a:rPr>
                        <a:t>Increment of execution time(%)</a:t>
                      </a:r>
                      <a:endParaRPr lang="zh-CN" altLang="en-US" sz="2000" dirty="0">
                        <a:latin typeface="Times New Roman" pitchFamily="18" charset="0"/>
                        <a:cs typeface="Times New Roman" pitchFamily="18" charset="0"/>
                      </a:endParaRPr>
                    </a:p>
                  </a:txBody>
                  <a:tcPr marL="68580" marR="68580" marT="0" marB="0"/>
                </a:tc>
              </a:tr>
              <a:tr h="182880">
                <a:tc>
                  <a:txBody>
                    <a:bodyPr/>
                    <a:lstStyle/>
                    <a:p>
                      <a:r>
                        <a:rPr lang="en-US" altLang="zh-CN" sz="2000" dirty="0" smtClean="0">
                          <a:latin typeface="Times New Roman" pitchFamily="18" charset="0"/>
                          <a:cs typeface="Times New Roman" pitchFamily="18" charset="0"/>
                        </a:rPr>
                        <a:t>HR</a:t>
                      </a:r>
                      <a:endParaRPr lang="zh-CN" altLang="en-US" sz="20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2X</a:t>
                      </a:r>
                      <a:endParaRPr lang="zh-CN" altLang="en-US" sz="20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0.4</a:t>
                      </a:r>
                      <a:endParaRPr lang="zh-CN" altLang="en-US" sz="20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0.6</a:t>
                      </a:r>
                      <a:endParaRPr lang="zh-CN" altLang="en-US" sz="2000" dirty="0">
                        <a:latin typeface="Times New Roman" pitchFamily="18" charset="0"/>
                        <a:cs typeface="Times New Roman" pitchFamily="18" charset="0"/>
                      </a:endParaRPr>
                    </a:p>
                  </a:txBody>
                  <a:tcPr marL="68580" marR="68580" marT="0" marB="0"/>
                </a:tc>
              </a:tr>
              <a:tr h="213360">
                <a:tc>
                  <a:txBody>
                    <a:bodyPr/>
                    <a:lstStyle/>
                    <a:p>
                      <a:r>
                        <a:rPr lang="en-US" altLang="zh-CN" sz="2000" dirty="0" smtClean="0">
                          <a:latin typeface="Times New Roman" pitchFamily="18" charset="0"/>
                          <a:cs typeface="Times New Roman" pitchFamily="18" charset="0"/>
                        </a:rPr>
                        <a:t>LP[1]</a:t>
                      </a:r>
                      <a:endParaRPr lang="zh-CN" altLang="en-US" sz="20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1.8X</a:t>
                      </a:r>
                      <a:endParaRPr lang="zh-CN" altLang="en-US" sz="20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8.0</a:t>
                      </a:r>
                      <a:endParaRPr lang="zh-CN" altLang="en-US" sz="20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8.5</a:t>
                      </a:r>
                      <a:endParaRPr lang="zh-CN" altLang="en-US" sz="2000" dirty="0">
                        <a:latin typeface="Times New Roman" pitchFamily="18" charset="0"/>
                        <a:cs typeface="Times New Roman" pitchFamily="18" charset="0"/>
                      </a:endParaRPr>
                    </a:p>
                  </a:txBody>
                  <a:tcPr marL="68580" marR="68580" marT="0" marB="0"/>
                </a:tc>
              </a:tr>
              <a:tr h="271596">
                <a:tc>
                  <a:txBody>
                    <a:bodyPr/>
                    <a:lstStyle/>
                    <a:p>
                      <a:r>
                        <a:rPr lang="en-US" altLang="zh-CN" sz="2000" dirty="0" smtClean="0">
                          <a:latin typeface="Times New Roman" pitchFamily="18" charset="0"/>
                          <a:cs typeface="Times New Roman" pitchFamily="18" charset="0"/>
                        </a:rPr>
                        <a:t>LP+HR</a:t>
                      </a:r>
                      <a:endParaRPr lang="zh-CN" altLang="en-US" sz="20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2.5X</a:t>
                      </a:r>
                      <a:endParaRPr lang="zh-CN" altLang="en-US" sz="20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8.1</a:t>
                      </a:r>
                      <a:endParaRPr lang="zh-CN" altLang="en-US" sz="20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8.8</a:t>
                      </a:r>
                      <a:endParaRPr lang="zh-CN" altLang="en-US" sz="2000" dirty="0">
                        <a:latin typeface="Times New Roman" pitchFamily="18" charset="0"/>
                        <a:cs typeface="Times New Roman" pitchFamily="18" charset="0"/>
                      </a:endParaRPr>
                    </a:p>
                  </a:txBody>
                  <a:tcPr marL="68580" marR="68580" marT="0" marB="0"/>
                </a:tc>
              </a:tr>
              <a:tr h="269126">
                <a:tc>
                  <a:txBody>
                    <a:bodyPr/>
                    <a:lstStyle/>
                    <a:p>
                      <a:r>
                        <a:rPr lang="en-US" altLang="zh-CN" sz="2000" dirty="0" smtClean="0">
                          <a:latin typeface="Times New Roman" pitchFamily="18" charset="0"/>
                          <a:cs typeface="Times New Roman" pitchFamily="18" charset="0"/>
                        </a:rPr>
                        <a:t>CV[2]</a:t>
                      </a:r>
                      <a:endParaRPr lang="zh-CN" altLang="en-US" sz="20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1.8X</a:t>
                      </a:r>
                      <a:endParaRPr lang="zh-CN" altLang="en-US" sz="20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2.7</a:t>
                      </a:r>
                      <a:endParaRPr lang="zh-CN" altLang="en-US" sz="20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2.4</a:t>
                      </a:r>
                      <a:endParaRPr lang="zh-CN" altLang="en-US" sz="2000" dirty="0">
                        <a:latin typeface="Times New Roman" pitchFamily="18" charset="0"/>
                        <a:cs typeface="Times New Roman" pitchFamily="18" charset="0"/>
                      </a:endParaRPr>
                    </a:p>
                  </a:txBody>
                  <a:tcPr marL="68580" marR="68580" marT="0" marB="0"/>
                </a:tc>
              </a:tr>
              <a:tr h="232090">
                <a:tc>
                  <a:txBody>
                    <a:bodyPr/>
                    <a:lstStyle/>
                    <a:p>
                      <a:r>
                        <a:rPr lang="en-US" altLang="zh-CN" sz="2000" dirty="0" smtClean="0">
                          <a:latin typeface="Times New Roman" pitchFamily="18" charset="0"/>
                          <a:cs typeface="Times New Roman" pitchFamily="18" charset="0"/>
                        </a:rPr>
                        <a:t>CV+HR</a:t>
                      </a:r>
                      <a:endParaRPr lang="zh-CN" altLang="en-US" sz="20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2.5X</a:t>
                      </a:r>
                      <a:endParaRPr lang="zh-CN" altLang="en-US" sz="20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2.8</a:t>
                      </a:r>
                      <a:endParaRPr lang="zh-CN" altLang="en-US" sz="20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2.5</a:t>
                      </a:r>
                      <a:endParaRPr lang="zh-CN" altLang="en-US" sz="2000" dirty="0">
                        <a:latin typeface="Times New Roman" pitchFamily="18" charset="0"/>
                        <a:cs typeface="Times New Roman" pitchFamily="18" charset="0"/>
                      </a:endParaRPr>
                    </a:p>
                  </a:txBody>
                  <a:tcPr marL="68580" marR="68580" marT="0" marB="0"/>
                </a:tc>
              </a:tr>
              <a:tr h="165427">
                <a:tc>
                  <a:txBody>
                    <a:bodyPr/>
                    <a:lstStyle/>
                    <a:p>
                      <a:r>
                        <a:rPr lang="en-US" altLang="zh-CN" sz="2000" dirty="0" smtClean="0">
                          <a:latin typeface="Times New Roman" pitchFamily="18" charset="0"/>
                          <a:cs typeface="Times New Roman" pitchFamily="18" charset="0"/>
                        </a:rPr>
                        <a:t>SCD[3]</a:t>
                      </a:r>
                      <a:endParaRPr lang="zh-CN" altLang="en-US" sz="20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2.1X</a:t>
                      </a:r>
                      <a:endParaRPr lang="zh-CN" altLang="en-US" sz="20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9.3</a:t>
                      </a:r>
                      <a:endParaRPr lang="zh-CN" altLang="en-US" sz="20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10.2</a:t>
                      </a:r>
                      <a:endParaRPr lang="zh-CN" altLang="en-US" sz="2000" dirty="0">
                        <a:latin typeface="Times New Roman" pitchFamily="18" charset="0"/>
                        <a:cs typeface="Times New Roman" pitchFamily="18" charset="0"/>
                      </a:endParaRPr>
                    </a:p>
                  </a:txBody>
                  <a:tcPr marL="68580" marR="68580" marT="0" marB="0"/>
                </a:tc>
              </a:tr>
              <a:tr h="201228">
                <a:tc>
                  <a:txBody>
                    <a:bodyPr/>
                    <a:lstStyle/>
                    <a:p>
                      <a:r>
                        <a:rPr lang="en-US" altLang="zh-CN" sz="2000" dirty="0" smtClean="0">
                          <a:latin typeface="Times New Roman" pitchFamily="18" charset="0"/>
                          <a:cs typeface="Times New Roman" pitchFamily="18" charset="0"/>
                        </a:rPr>
                        <a:t>SCD+HR</a:t>
                      </a:r>
                      <a:endParaRPr lang="zh-CN" altLang="en-US" sz="20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2.6X</a:t>
                      </a:r>
                      <a:endParaRPr lang="zh-CN" altLang="en-US" sz="20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9.6</a:t>
                      </a:r>
                      <a:endParaRPr lang="zh-CN" altLang="en-US" sz="2000" dirty="0">
                        <a:latin typeface="Times New Roman" pitchFamily="18" charset="0"/>
                        <a:cs typeface="Times New Roman" pitchFamily="18" charset="0"/>
                      </a:endParaRPr>
                    </a:p>
                  </a:txBody>
                  <a:tcPr marL="68580" marR="68580" marT="0" marB="0"/>
                </a:tc>
                <a:tc>
                  <a:txBody>
                    <a:bodyPr/>
                    <a:lstStyle/>
                    <a:p>
                      <a:r>
                        <a:rPr lang="en-US" altLang="zh-CN" sz="2000" dirty="0" smtClean="0">
                          <a:latin typeface="Times New Roman" pitchFamily="18" charset="0"/>
                          <a:cs typeface="Times New Roman" pitchFamily="18" charset="0"/>
                        </a:rPr>
                        <a:t>10.7</a:t>
                      </a:r>
                      <a:endParaRPr lang="zh-CN" altLang="en-US" sz="2000" dirty="0">
                        <a:latin typeface="Times New Roman" pitchFamily="18" charset="0"/>
                        <a:cs typeface="Times New Roman" pitchFamily="18" charset="0"/>
                      </a:endParaRPr>
                    </a:p>
                  </a:txBody>
                  <a:tcPr marL="68580" marR="68580" marT="0" marB="0"/>
                </a:tc>
              </a:tr>
            </a:tbl>
          </a:graphicData>
        </a:graphic>
      </p:graphicFrame>
      <p:sp>
        <p:nvSpPr>
          <p:cNvPr id="5" name="内容占位符 1"/>
          <p:cNvSpPr txBox="1">
            <a:spLocks/>
          </p:cNvSpPr>
          <p:nvPr/>
        </p:nvSpPr>
        <p:spPr bwMode="auto">
          <a:xfrm>
            <a:off x="228600" y="441960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altLang="zh-CN" sz="2400" dirty="0" smtClean="0">
                <a:latin typeface="Times New Roman" pitchFamily="18" charset="0"/>
                <a:cs typeface="Times New Roman" pitchFamily="18" charset="0"/>
              </a:rPr>
              <a:t>HR </a:t>
            </a:r>
            <a:r>
              <a:rPr lang="en-US" altLang="zh-CN" sz="2400" dirty="0">
                <a:latin typeface="Times New Roman" pitchFamily="18" charset="0"/>
                <a:cs typeface="Times New Roman" pitchFamily="18" charset="0"/>
              </a:rPr>
              <a:t>outperforms </a:t>
            </a:r>
            <a:r>
              <a:rPr lang="en-US" altLang="zh-CN" sz="2400" dirty="0" smtClean="0">
                <a:latin typeface="Times New Roman" pitchFamily="18" charset="0"/>
                <a:cs typeface="Times New Roman" pitchFamily="18" charset="0"/>
              </a:rPr>
              <a:t>other schemes </a:t>
            </a:r>
            <a:r>
              <a:rPr lang="en-US" altLang="zh-CN" sz="2400" dirty="0">
                <a:latin typeface="Times New Roman" pitchFamily="18" charset="0"/>
                <a:cs typeface="Times New Roman" pitchFamily="18" charset="0"/>
              </a:rPr>
              <a:t>and causes negligible </a:t>
            </a:r>
            <a:r>
              <a:rPr lang="en-US" altLang="zh-CN" sz="2400" dirty="0" smtClean="0">
                <a:latin typeface="Times New Roman" pitchFamily="18" charset="0"/>
                <a:cs typeface="Times New Roman" pitchFamily="18" charset="0"/>
              </a:rPr>
              <a:t>degradation.</a:t>
            </a:r>
            <a:endParaRPr lang="en-US" altLang="zh-CN" sz="1400" dirty="0" smtClean="0">
              <a:latin typeface="Times New Roman" pitchFamily="18" charset="0"/>
              <a:cs typeface="Times New Roman" pitchFamily="18" charset="0"/>
            </a:endParaRPr>
          </a:p>
          <a:p>
            <a:r>
              <a:rPr lang="en-US" altLang="zh-CN" sz="2400" dirty="0" smtClean="0">
                <a:latin typeface="Times New Roman" pitchFamily="18" charset="0"/>
                <a:cs typeface="Times New Roman" pitchFamily="18" charset="0"/>
              </a:rPr>
              <a:t>HR </a:t>
            </a:r>
            <a:r>
              <a:rPr lang="en-US" altLang="zh-CN" sz="2400" dirty="0">
                <a:latin typeface="Times New Roman" pitchFamily="18" charset="0"/>
                <a:cs typeface="Times New Roman" pitchFamily="18" charset="0"/>
              </a:rPr>
              <a:t>is </a:t>
            </a:r>
            <a:r>
              <a:rPr lang="en-US" altLang="zh-CN" sz="2400" dirty="0" smtClean="0">
                <a:latin typeface="Times New Roman" pitchFamily="18" charset="0"/>
                <a:cs typeface="Times New Roman" pitchFamily="18" charset="0"/>
              </a:rPr>
              <a:t>orthogonal </a:t>
            </a:r>
            <a:r>
              <a:rPr lang="en-US" altLang="zh-CN" sz="2400" dirty="0">
                <a:latin typeface="Times New Roman" pitchFamily="18" charset="0"/>
                <a:cs typeface="Times New Roman" pitchFamily="18" charset="0"/>
              </a:rPr>
              <a:t>to other </a:t>
            </a:r>
            <a:r>
              <a:rPr lang="en-US" altLang="zh-CN" sz="2400" dirty="0" smtClean="0">
                <a:latin typeface="Times New Roman" pitchFamily="18" charset="0"/>
                <a:cs typeface="Times New Roman" pitchFamily="18" charset="0"/>
              </a:rPr>
              <a:t>schemes.</a:t>
            </a:r>
            <a:endParaRPr lang="en-US" altLang="zh-CN" sz="2200" dirty="0" smtClean="0">
              <a:latin typeface="Times New Roman" pitchFamily="18" charset="0"/>
              <a:cs typeface="Times New Roman" pitchFamily="18" charset="0"/>
            </a:endParaRPr>
          </a:p>
          <a:p>
            <a:endParaRPr lang="en-US" altLang="zh-CN" sz="2200" dirty="0" smtClean="0">
              <a:latin typeface="Times New Roman" pitchFamily="18" charset="0"/>
              <a:cs typeface="Times New Roman" pitchFamily="18" charset="0"/>
            </a:endParaRPr>
          </a:p>
          <a:p>
            <a:endParaRPr lang="zh-CN" altLang="en-US" sz="2200" dirty="0">
              <a:latin typeface="Times New Roman" pitchFamily="18" charset="0"/>
              <a:cs typeface="Times New Roman" pitchFamily="18" charset="0"/>
            </a:endParaRPr>
          </a:p>
        </p:txBody>
      </p:sp>
      <p:sp>
        <p:nvSpPr>
          <p:cNvPr id="6" name="矩形 5"/>
          <p:cNvSpPr/>
          <p:nvPr/>
        </p:nvSpPr>
        <p:spPr>
          <a:xfrm>
            <a:off x="381000" y="1143000"/>
            <a:ext cx="8001000" cy="461665"/>
          </a:xfrm>
          <a:prstGeom prst="rect">
            <a:avLst/>
          </a:prstGeom>
        </p:spPr>
        <p:txBody>
          <a:bodyPr wrap="square">
            <a:spAutoFit/>
          </a:bodyPr>
          <a:lstStyle/>
          <a:p>
            <a:pPr algn="ctr"/>
            <a:r>
              <a:rPr lang="en-US" altLang="zh-CN" sz="2400" dirty="0" smtClean="0">
                <a:latin typeface="Times New Roman" pitchFamily="18" charset="0"/>
                <a:cs typeface="Times New Roman" pitchFamily="18" charset="0"/>
              </a:rPr>
              <a:t>Compare HR with other schemes in 64-way CMP.</a:t>
            </a:r>
            <a:endParaRPr lang="en-US" altLang="zh-CN" sz="2400" dirty="0">
              <a:latin typeface="Times New Roman" pitchFamily="18" charset="0"/>
              <a:cs typeface="Times New Roman" pitchFamily="18" charset="0"/>
            </a:endParaRPr>
          </a:p>
        </p:txBody>
      </p:sp>
      <p:sp>
        <p:nvSpPr>
          <p:cNvPr id="7" name="矩形 6"/>
          <p:cNvSpPr/>
          <p:nvPr/>
        </p:nvSpPr>
        <p:spPr>
          <a:xfrm>
            <a:off x="278130" y="5410200"/>
            <a:ext cx="8534400" cy="954107"/>
          </a:xfrm>
          <a:prstGeom prst="rect">
            <a:avLst/>
          </a:prstGeom>
        </p:spPr>
        <p:txBody>
          <a:bodyPr wrap="square">
            <a:spAutoFit/>
          </a:bodyPr>
          <a:lstStyle/>
          <a:p>
            <a:r>
              <a:rPr lang="en-US" altLang="zh-CN" sz="1400" dirty="0" smtClean="0"/>
              <a:t>[1] A. Agarwal “</a:t>
            </a:r>
            <a:r>
              <a:rPr lang="en-US" altLang="zh-CN" sz="1400" dirty="0"/>
              <a:t>An Evaluation of </a:t>
            </a:r>
            <a:r>
              <a:rPr lang="en-US" altLang="zh-CN" sz="1400" dirty="0" smtClean="0"/>
              <a:t>Directory Schemes </a:t>
            </a:r>
            <a:r>
              <a:rPr lang="en-US" altLang="zh-CN" sz="1400" dirty="0"/>
              <a:t>for Cache Coherence,” </a:t>
            </a:r>
            <a:r>
              <a:rPr lang="en-US" altLang="zh-CN" sz="1400" dirty="0" smtClean="0"/>
              <a:t>ISCA1988</a:t>
            </a:r>
          </a:p>
          <a:p>
            <a:r>
              <a:rPr lang="en-US" altLang="zh-CN" sz="1400" dirty="0" smtClean="0"/>
              <a:t>[2] </a:t>
            </a:r>
            <a:r>
              <a:rPr lang="en-US" altLang="zh-CN" sz="1400" dirty="0"/>
              <a:t>A. </a:t>
            </a:r>
            <a:r>
              <a:rPr lang="en-US" altLang="zh-CN" sz="1400" dirty="0" smtClean="0"/>
              <a:t>Gupta “</a:t>
            </a:r>
            <a:r>
              <a:rPr lang="en-US" altLang="zh-CN" sz="1400" dirty="0"/>
              <a:t>Reducing Memory and Traffic </a:t>
            </a:r>
            <a:r>
              <a:rPr lang="en-US" altLang="zh-CN" sz="1400" dirty="0" smtClean="0"/>
              <a:t>Requirements for </a:t>
            </a:r>
            <a:r>
              <a:rPr lang="en-US" altLang="zh-CN" sz="1400" dirty="0"/>
              <a:t>Scalable Directory-Based Cache Coherence Schemes</a:t>
            </a:r>
            <a:r>
              <a:rPr lang="en-US" altLang="zh-CN" sz="1400" dirty="0" smtClean="0"/>
              <a:t>,” ICPP1990</a:t>
            </a:r>
          </a:p>
          <a:p>
            <a:r>
              <a:rPr lang="en-US" altLang="zh-CN" sz="1400" dirty="0" smtClean="0"/>
              <a:t>[3] </a:t>
            </a:r>
            <a:r>
              <a:rPr lang="en-US" altLang="zh-CN" sz="1400" dirty="0"/>
              <a:t>D. Sanchez </a:t>
            </a:r>
            <a:r>
              <a:rPr lang="en-US" altLang="zh-CN" sz="1400" dirty="0" smtClean="0"/>
              <a:t>“</a:t>
            </a:r>
            <a:r>
              <a:rPr lang="en-US" altLang="zh-CN" sz="1400" dirty="0"/>
              <a:t>SCD: A Scalable Coherence </a:t>
            </a:r>
            <a:r>
              <a:rPr lang="en-US" altLang="zh-CN" sz="1400" dirty="0" smtClean="0"/>
              <a:t>Directory with </a:t>
            </a:r>
            <a:r>
              <a:rPr lang="en-US" altLang="zh-CN" sz="1400" dirty="0"/>
              <a:t>Flexible Sharer Set Encoding,” </a:t>
            </a:r>
            <a:r>
              <a:rPr lang="en-US" altLang="zh-CN" sz="1400" dirty="0" smtClean="0"/>
              <a:t>HPCA2012</a:t>
            </a:r>
            <a:endParaRPr lang="en-US" altLang="zh-CN" sz="1400" dirty="0"/>
          </a:p>
        </p:txBody>
      </p:sp>
    </p:spTree>
    <p:extLst>
      <p:ext uri="{BB962C8B-B14F-4D97-AF65-F5344CB8AC3E}">
        <p14:creationId xmlns:p14="http://schemas.microsoft.com/office/powerpoint/2010/main" val="53573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4000" dirty="0">
                <a:solidFill>
                  <a:schemeClr val="tx1"/>
                </a:solidFill>
                <a:latin typeface="Times New Roman" pitchFamily="18" charset="0"/>
                <a:cs typeface="Times New Roman" pitchFamily="18" charset="0"/>
              </a:rPr>
              <a:t>Experimental result of </a:t>
            </a:r>
            <a:r>
              <a:rPr lang="en-US" altLang="zh-CN" sz="4000" dirty="0" smtClean="0">
                <a:solidFill>
                  <a:schemeClr val="tx1"/>
                </a:solidFill>
                <a:latin typeface="Times New Roman" pitchFamily="18" charset="0"/>
                <a:cs typeface="Times New Roman" pitchFamily="18" charset="0"/>
              </a:rPr>
              <a:t>multi-granular</a:t>
            </a:r>
            <a:endParaRPr lang="zh-CN" altLang="en-US" sz="4000" dirty="0">
              <a:solidFill>
                <a:schemeClr val="tx1"/>
              </a:solidFill>
              <a:latin typeface="Times New Roman" pitchFamily="18" charset="0"/>
              <a:cs typeface="Times New Roman" pitchFamily="18" charset="0"/>
            </a:endParaRPr>
          </a:p>
        </p:txBody>
      </p:sp>
      <p:sp>
        <p:nvSpPr>
          <p:cNvPr id="6" name="灯片编号占位符 5"/>
          <p:cNvSpPr>
            <a:spLocks noGrp="1"/>
          </p:cNvSpPr>
          <p:nvPr>
            <p:ph type="sldNum" sz="quarter" idx="12"/>
          </p:nvPr>
        </p:nvSpPr>
        <p:spPr/>
        <p:txBody>
          <a:bodyPr/>
          <a:lstStyle/>
          <a:p>
            <a:fld id="{42B858DD-6001-4C1A-B4BD-39E73C0A8AD3}" type="slidenum">
              <a:rPr lang="zh-CN" altLang="en-US" smtClean="0">
                <a:solidFill>
                  <a:schemeClr val="tx1"/>
                </a:solidFill>
                <a:latin typeface="Times New Roman" pitchFamily="18" charset="0"/>
                <a:cs typeface="Times New Roman" pitchFamily="18" charset="0"/>
              </a:rPr>
              <a:t>14</a:t>
            </a:fld>
            <a:endParaRPr lang="zh-CN" altLang="en-US">
              <a:solidFill>
                <a:schemeClr val="tx1"/>
              </a:solidFill>
              <a:latin typeface="Times New Roman" pitchFamily="18" charset="0"/>
              <a:cs typeface="Times New Roman" pitchFamily="18" charset="0"/>
            </a:endParaRPr>
          </a:p>
        </p:txBody>
      </p:sp>
      <p:sp>
        <p:nvSpPr>
          <p:cNvPr id="2" name="内容占位符 1"/>
          <p:cNvSpPr>
            <a:spLocks noGrp="1"/>
          </p:cNvSpPr>
          <p:nvPr>
            <p:ph sz="quarter" idx="1"/>
          </p:nvPr>
        </p:nvSpPr>
        <p:spPr>
          <a:xfrm>
            <a:off x="457200" y="1143000"/>
            <a:ext cx="8229600" cy="5181600"/>
          </a:xfrm>
        </p:spPr>
        <p:txBody>
          <a:bodyPr>
            <a:normAutofit/>
          </a:bodyPr>
          <a:lstStyle/>
          <a:p>
            <a:r>
              <a:rPr lang="en-US" altLang="zh-CN" sz="2400" dirty="0" smtClean="0">
                <a:latin typeface="Times New Roman" pitchFamily="18" charset="0"/>
                <a:cs typeface="Times New Roman" pitchFamily="18" charset="0"/>
              </a:rPr>
              <a:t>Sizing </a:t>
            </a:r>
            <a:r>
              <a:rPr lang="en-US" altLang="zh-CN" sz="2400" dirty="0">
                <a:latin typeface="Times New Roman" pitchFamily="18" charset="0"/>
                <a:cs typeface="Times New Roman" pitchFamily="18" charset="0"/>
              </a:rPr>
              <a:t>of region</a:t>
            </a:r>
            <a:r>
              <a:rPr lang="en-US" altLang="zh-CN" sz="2400" dirty="0" smtClean="0">
                <a:latin typeface="Times New Roman" pitchFamily="18" charset="0"/>
                <a:cs typeface="Times New Roman" pitchFamily="18" charset="0"/>
              </a:rPr>
              <a:t>: size of 16 achieves the best performance.</a:t>
            </a:r>
          </a:p>
          <a:p>
            <a:endParaRPr lang="en-US" altLang="zh-CN" sz="800" dirty="0" smtClean="0">
              <a:latin typeface="Times New Roman" pitchFamily="18" charset="0"/>
              <a:cs typeface="Times New Roman" pitchFamily="18" charset="0"/>
            </a:endParaRPr>
          </a:p>
          <a:p>
            <a:r>
              <a:rPr lang="en-US" altLang="zh-CN" sz="2400" dirty="0" smtClean="0">
                <a:latin typeface="Times New Roman" pitchFamily="18" charset="0"/>
                <a:cs typeface="Times New Roman" pitchFamily="18" charset="0"/>
              </a:rPr>
              <a:t>The </a:t>
            </a:r>
            <a:r>
              <a:rPr lang="en-US" altLang="zh-CN" sz="2400" dirty="0">
                <a:latin typeface="Times New Roman" pitchFamily="18" charset="0"/>
                <a:cs typeface="Times New Roman" pitchFamily="18" charset="0"/>
              </a:rPr>
              <a:t>impact on performance as the size of directory </a:t>
            </a:r>
            <a:r>
              <a:rPr lang="en-US" altLang="zh-CN" sz="2400" dirty="0" smtClean="0">
                <a:latin typeface="Times New Roman" pitchFamily="18" charset="0"/>
                <a:cs typeface="Times New Roman" pitchFamily="18" charset="0"/>
              </a:rPr>
              <a:t>shrinks.</a:t>
            </a:r>
          </a:p>
          <a:p>
            <a:endParaRPr lang="en-US" altLang="zh-CN" sz="2400" dirty="0">
              <a:latin typeface="Times New Roman" pitchFamily="18" charset="0"/>
              <a:cs typeface="Times New Roman" pitchFamily="18" charset="0"/>
            </a:endParaRPr>
          </a:p>
          <a:p>
            <a:endParaRPr lang="en-US" altLang="zh-CN" sz="2400" dirty="0" smtClean="0">
              <a:latin typeface="Times New Roman" pitchFamily="18" charset="0"/>
              <a:cs typeface="Times New Roman" pitchFamily="18" charset="0"/>
            </a:endParaRPr>
          </a:p>
          <a:p>
            <a:endParaRPr lang="en-US" altLang="zh-CN" sz="2400" dirty="0">
              <a:latin typeface="Times New Roman" pitchFamily="18" charset="0"/>
              <a:cs typeface="Times New Roman" pitchFamily="18" charset="0"/>
            </a:endParaRPr>
          </a:p>
          <a:p>
            <a:endParaRPr lang="en-US" altLang="zh-CN" sz="2400" dirty="0" smtClean="0">
              <a:latin typeface="Times New Roman" pitchFamily="18" charset="0"/>
              <a:cs typeface="Times New Roman" pitchFamily="18" charset="0"/>
            </a:endParaRPr>
          </a:p>
          <a:p>
            <a:endParaRPr lang="en-US" altLang="zh-CN" sz="2400" dirty="0">
              <a:latin typeface="Times New Roman" pitchFamily="18" charset="0"/>
              <a:cs typeface="Times New Roman" pitchFamily="18" charset="0"/>
            </a:endParaRPr>
          </a:p>
          <a:p>
            <a:endParaRPr lang="en-US" altLang="zh-CN" sz="2400" dirty="0" smtClean="0">
              <a:latin typeface="Times New Roman" pitchFamily="18" charset="0"/>
              <a:cs typeface="Times New Roman" pitchFamily="18" charset="0"/>
            </a:endParaRPr>
          </a:p>
          <a:p>
            <a:endParaRPr lang="en-US" altLang="zh-CN" sz="2400" dirty="0">
              <a:latin typeface="Times New Roman" pitchFamily="18" charset="0"/>
              <a:cs typeface="Times New Roman" pitchFamily="18" charset="0"/>
            </a:endParaRPr>
          </a:p>
          <a:p>
            <a:endParaRPr lang="en-US" altLang="zh-CN" sz="2400" dirty="0" smtClean="0">
              <a:latin typeface="Times New Roman" pitchFamily="18" charset="0"/>
              <a:cs typeface="Times New Roman" pitchFamily="18" charset="0"/>
            </a:endParaRPr>
          </a:p>
          <a:p>
            <a:endParaRPr lang="zh-CN" altLang="en-US" sz="2400" dirty="0">
              <a:latin typeface="Times New Roman" pitchFamily="18" charset="0"/>
              <a:cs typeface="Times New Roman" pitchFamily="18" charset="0"/>
            </a:endParaRPr>
          </a:p>
        </p:txBody>
      </p:sp>
      <p:graphicFrame>
        <p:nvGraphicFramePr>
          <p:cNvPr id="7" name="图表 6"/>
          <p:cNvGraphicFramePr/>
          <p:nvPr>
            <p:extLst>
              <p:ext uri="{D42A27DB-BD31-4B8C-83A1-F6EECF244321}">
                <p14:modId xmlns:p14="http://schemas.microsoft.com/office/powerpoint/2010/main" val="2873119763"/>
              </p:ext>
            </p:extLst>
          </p:nvPr>
        </p:nvGraphicFramePr>
        <p:xfrm>
          <a:off x="685800" y="2514600"/>
          <a:ext cx="76200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339840" y="3276600"/>
            <a:ext cx="665567" cy="369332"/>
          </a:xfrm>
          <a:prstGeom prst="rect">
            <a:avLst/>
          </a:prstGeom>
          <a:noFill/>
        </p:spPr>
        <p:txBody>
          <a:bodyPr wrap="none" rtlCol="0">
            <a:spAutoFit/>
          </a:bodyPr>
          <a:lstStyle/>
          <a:p>
            <a:r>
              <a:rPr lang="en-US" altLang="zh-CN" dirty="0" smtClean="0">
                <a:latin typeface="Times New Roman" pitchFamily="18" charset="0"/>
                <a:cs typeface="Times New Roman" pitchFamily="18" charset="0"/>
              </a:rPr>
              <a:t>2.4%</a:t>
            </a:r>
            <a:endParaRPr lang="zh-CN" altLang="en-US" dirty="0">
              <a:latin typeface="Times New Roman" pitchFamily="18" charset="0"/>
              <a:cs typeface="Times New Roman" pitchFamily="18" charset="0"/>
            </a:endParaRPr>
          </a:p>
        </p:txBody>
      </p:sp>
      <p:sp>
        <p:nvSpPr>
          <p:cNvPr id="9" name="TextBox 8"/>
          <p:cNvSpPr txBox="1"/>
          <p:nvPr/>
        </p:nvSpPr>
        <p:spPr>
          <a:xfrm>
            <a:off x="2286000" y="3276600"/>
            <a:ext cx="665567" cy="369332"/>
          </a:xfrm>
          <a:prstGeom prst="rect">
            <a:avLst/>
          </a:prstGeom>
          <a:noFill/>
        </p:spPr>
        <p:txBody>
          <a:bodyPr wrap="none" rtlCol="0">
            <a:spAutoFit/>
          </a:bodyPr>
          <a:lstStyle/>
          <a:p>
            <a:r>
              <a:rPr lang="en-US" altLang="zh-CN" dirty="0" smtClean="0">
                <a:latin typeface="Times New Roman" pitchFamily="18" charset="0"/>
                <a:cs typeface="Times New Roman" pitchFamily="18" charset="0"/>
              </a:rPr>
              <a:t>1.6%</a:t>
            </a:r>
            <a:endParaRPr lang="zh-CN" altLang="en-US" dirty="0">
              <a:latin typeface="Times New Roman" pitchFamily="18" charset="0"/>
              <a:cs typeface="Times New Roman" pitchFamily="18" charset="0"/>
            </a:endParaRPr>
          </a:p>
        </p:txBody>
      </p:sp>
      <p:sp>
        <p:nvSpPr>
          <p:cNvPr id="10" name="TextBox 9"/>
          <p:cNvSpPr txBox="1"/>
          <p:nvPr/>
        </p:nvSpPr>
        <p:spPr>
          <a:xfrm>
            <a:off x="2951567" y="3494962"/>
            <a:ext cx="665567" cy="369332"/>
          </a:xfrm>
          <a:prstGeom prst="rect">
            <a:avLst/>
          </a:prstGeom>
          <a:noFill/>
        </p:spPr>
        <p:txBody>
          <a:bodyPr wrap="none" rtlCol="0">
            <a:spAutoFit/>
          </a:bodyPr>
          <a:lstStyle/>
          <a:p>
            <a:r>
              <a:rPr lang="en-US" altLang="zh-CN" dirty="0" smtClean="0">
                <a:latin typeface="Times New Roman" pitchFamily="18" charset="0"/>
                <a:cs typeface="Times New Roman" pitchFamily="18" charset="0"/>
              </a:rPr>
              <a:t>5.9%</a:t>
            </a:r>
            <a:endParaRPr lang="zh-CN" altLang="en-US" dirty="0">
              <a:latin typeface="Times New Roman" pitchFamily="18" charset="0"/>
              <a:cs typeface="Times New Roman" pitchFamily="18" charset="0"/>
            </a:endParaRPr>
          </a:p>
        </p:txBody>
      </p:sp>
      <p:sp>
        <p:nvSpPr>
          <p:cNvPr id="11" name="矩形 10"/>
          <p:cNvSpPr/>
          <p:nvPr/>
        </p:nvSpPr>
        <p:spPr>
          <a:xfrm>
            <a:off x="2285998" y="5368290"/>
            <a:ext cx="665567"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400800" y="5368290"/>
            <a:ext cx="665567" cy="3543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04904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04800" y="274638"/>
            <a:ext cx="8610600" cy="868362"/>
          </a:xfrm>
        </p:spPr>
        <p:txBody>
          <a:bodyPr>
            <a:normAutofit/>
          </a:bodyPr>
          <a:lstStyle/>
          <a:p>
            <a:r>
              <a:rPr lang="en-US" altLang="zh-CN" sz="4000" dirty="0" smtClean="0">
                <a:solidFill>
                  <a:schemeClr val="tx1"/>
                </a:solidFill>
                <a:latin typeface="Times New Roman" pitchFamily="18" charset="0"/>
                <a:cs typeface="Times New Roman" pitchFamily="18" charset="0"/>
              </a:rPr>
              <a:t>Comparison for multi-granular</a:t>
            </a:r>
            <a:endParaRPr lang="zh-CN" altLang="en-US" sz="4000" dirty="0">
              <a:solidFill>
                <a:schemeClr val="tx1"/>
              </a:solidFill>
              <a:latin typeface="Times New Roman" pitchFamily="18" charset="0"/>
              <a:cs typeface="Times New Roman" pitchFamily="18" charset="0"/>
            </a:endParaRPr>
          </a:p>
        </p:txBody>
      </p:sp>
      <p:sp>
        <p:nvSpPr>
          <p:cNvPr id="6" name="灯片编号占位符 5"/>
          <p:cNvSpPr>
            <a:spLocks noGrp="1"/>
          </p:cNvSpPr>
          <p:nvPr>
            <p:ph type="sldNum" sz="quarter" idx="12"/>
          </p:nvPr>
        </p:nvSpPr>
        <p:spPr/>
        <p:txBody>
          <a:bodyPr/>
          <a:lstStyle/>
          <a:p>
            <a:fld id="{42B858DD-6001-4C1A-B4BD-39E73C0A8AD3}" type="slidenum">
              <a:rPr lang="zh-CN" altLang="en-US" smtClean="0">
                <a:solidFill>
                  <a:schemeClr val="tx1"/>
                </a:solidFill>
                <a:latin typeface="Times New Roman" pitchFamily="18" charset="0"/>
                <a:cs typeface="Times New Roman" pitchFamily="18" charset="0"/>
              </a:rPr>
              <a:t>15</a:t>
            </a:fld>
            <a:endParaRPr lang="zh-CN" altLang="en-US">
              <a:solidFill>
                <a:schemeClr val="tx1"/>
              </a:solidFill>
              <a:latin typeface="Times New Roman" pitchFamily="18" charset="0"/>
              <a:cs typeface="Times New Roman" pitchFamily="18" charset="0"/>
            </a:endParaRPr>
          </a:p>
        </p:txBody>
      </p:sp>
      <p:sp>
        <p:nvSpPr>
          <p:cNvPr id="2" name="内容占位符 1"/>
          <p:cNvSpPr>
            <a:spLocks noGrp="1"/>
          </p:cNvSpPr>
          <p:nvPr>
            <p:ph sz="quarter" idx="1"/>
          </p:nvPr>
        </p:nvSpPr>
        <p:spPr>
          <a:xfrm>
            <a:off x="304800" y="1143000"/>
            <a:ext cx="8610601" cy="5181600"/>
          </a:xfrm>
        </p:spPr>
        <p:txBody>
          <a:bodyPr/>
          <a:lstStyle/>
          <a:p>
            <a:r>
              <a:rPr lang="en-US" altLang="zh-CN" sz="2400" dirty="0" smtClean="0">
                <a:latin typeface="Times New Roman" pitchFamily="18" charset="0"/>
                <a:cs typeface="Times New Roman" pitchFamily="18" charset="0"/>
              </a:rPr>
              <a:t>Page-bypassing</a:t>
            </a:r>
          </a:p>
          <a:p>
            <a:pPr lvl="1"/>
            <a:r>
              <a:rPr lang="en-US" altLang="zh-CN" sz="2100" dirty="0" smtClean="0">
                <a:solidFill>
                  <a:schemeClr val="tx1"/>
                </a:solidFill>
                <a:latin typeface="Times New Roman" pitchFamily="18" charset="0"/>
                <a:cs typeface="Times New Roman" pitchFamily="18" charset="0"/>
              </a:rPr>
              <a:t>Identify the pages with the aid of TLB and OS;</a:t>
            </a:r>
          </a:p>
          <a:p>
            <a:pPr lvl="1"/>
            <a:r>
              <a:rPr lang="en-US" altLang="zh-CN" sz="2100" dirty="0" smtClean="0">
                <a:solidFill>
                  <a:schemeClr val="tx1"/>
                </a:solidFill>
                <a:latin typeface="Times New Roman" pitchFamily="18" charset="0"/>
                <a:cs typeface="Times New Roman" pitchFamily="18" charset="0"/>
              </a:rPr>
              <a:t>Avoid tracking </a:t>
            </a:r>
            <a:r>
              <a:rPr lang="en-US" altLang="zh-CN" sz="2100" dirty="0">
                <a:solidFill>
                  <a:schemeClr val="tx1"/>
                </a:solidFill>
                <a:latin typeface="Times New Roman" pitchFamily="18" charset="0"/>
                <a:cs typeface="Times New Roman" pitchFamily="18" charset="0"/>
              </a:rPr>
              <a:t>private or read only </a:t>
            </a:r>
            <a:r>
              <a:rPr lang="en-US" altLang="zh-CN" sz="2100" dirty="0" smtClean="0">
                <a:solidFill>
                  <a:schemeClr val="tx1"/>
                </a:solidFill>
                <a:latin typeface="Times New Roman" pitchFamily="18" charset="0"/>
                <a:cs typeface="Times New Roman" pitchFamily="18" charset="0"/>
              </a:rPr>
              <a:t>pages.</a:t>
            </a:r>
          </a:p>
          <a:p>
            <a:r>
              <a:rPr lang="en-US" altLang="zh-CN" sz="2400" dirty="0" smtClean="0">
                <a:latin typeface="Times New Roman" pitchFamily="18" charset="0"/>
                <a:cs typeface="Times New Roman" pitchFamily="18" charset="0"/>
              </a:rPr>
              <a:t>Impact of page-bypassing</a:t>
            </a:r>
            <a:r>
              <a:rPr lang="en-US" altLang="zh-CN" sz="2400" b="1" dirty="0" smtClean="0">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MG</a:t>
            </a:r>
            <a:r>
              <a:rPr lang="en-US" altLang="zh-CN" sz="2400" b="1" dirty="0" smtClean="0">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page-bypassing + MG</a:t>
            </a:r>
            <a:endParaRPr lang="zh-CN" altLang="en-US" sz="2400" dirty="0">
              <a:latin typeface="Times New Roman" pitchFamily="18" charset="0"/>
              <a:cs typeface="Times New Roman" pitchFamily="18" charset="0"/>
            </a:endParaRPr>
          </a:p>
        </p:txBody>
      </p:sp>
      <p:graphicFrame>
        <p:nvGraphicFramePr>
          <p:cNvPr id="8" name="图表 7"/>
          <p:cNvGraphicFramePr/>
          <p:nvPr>
            <p:extLst>
              <p:ext uri="{D42A27DB-BD31-4B8C-83A1-F6EECF244321}">
                <p14:modId xmlns:p14="http://schemas.microsoft.com/office/powerpoint/2010/main" val="420482173"/>
              </p:ext>
            </p:extLst>
          </p:nvPr>
        </p:nvGraphicFramePr>
        <p:xfrm>
          <a:off x="685800" y="2895600"/>
          <a:ext cx="769620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1592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solidFill>
                  <a:schemeClr val="tx1"/>
                </a:solidFill>
                <a:latin typeface="Times New Roman" pitchFamily="18" charset="0"/>
                <a:cs typeface="Times New Roman" pitchFamily="18" charset="0"/>
              </a:rPr>
              <a:t>Combination of HR and MG</a:t>
            </a:r>
            <a:endParaRPr lang="zh-CN" altLang="en-US" sz="4000" dirty="0">
              <a:solidFill>
                <a:schemeClr val="tx1"/>
              </a:solidFill>
              <a:latin typeface="Times New Roman" pitchFamily="18" charset="0"/>
              <a:cs typeface="Times New Roman" pitchFamily="18" charset="0"/>
            </a:endParaRPr>
          </a:p>
        </p:txBody>
      </p:sp>
      <p:sp>
        <p:nvSpPr>
          <p:cNvPr id="3" name="灯片编号占位符 2"/>
          <p:cNvSpPr>
            <a:spLocks noGrp="1"/>
          </p:cNvSpPr>
          <p:nvPr>
            <p:ph type="sldNum" sz="quarter" idx="12"/>
          </p:nvPr>
        </p:nvSpPr>
        <p:spPr/>
        <p:txBody>
          <a:bodyPr/>
          <a:lstStyle/>
          <a:p>
            <a:fld id="{42B858DD-6001-4C1A-B4BD-39E73C0A8AD3}" type="slidenum">
              <a:rPr lang="zh-CN" altLang="en-US" smtClean="0"/>
              <a:t>16</a:t>
            </a:fld>
            <a:endParaRPr lang="zh-CN" altLang="en-US"/>
          </a:p>
        </p:txBody>
      </p:sp>
      <p:sp>
        <p:nvSpPr>
          <p:cNvPr id="4" name="内容占位符 3"/>
          <p:cNvSpPr>
            <a:spLocks noGrp="1"/>
          </p:cNvSpPr>
          <p:nvPr>
            <p:ph sz="quarter" idx="1"/>
          </p:nvPr>
        </p:nvSpPr>
        <p:spPr/>
        <p:txBody>
          <a:bodyPr/>
          <a:lstStyle/>
          <a:p>
            <a:r>
              <a:rPr lang="en-US" altLang="zh-CN" dirty="0" smtClean="0">
                <a:latin typeface="Times New Roman" pitchFamily="18" charset="0"/>
                <a:cs typeface="Times New Roman" pitchFamily="18" charset="0"/>
              </a:rPr>
              <a:t>Since the two techniques work on different dimensions, they can be combined in a rather straightforward manner.</a:t>
            </a:r>
          </a:p>
          <a:p>
            <a:endParaRPr lang="en-US" altLang="zh-CN" sz="1200" dirty="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In a directory cache with multi-granular tracking, the sharer list can be implemented in either pointer or vector format as in hybrid representation.</a:t>
            </a:r>
          </a:p>
          <a:p>
            <a:endParaRPr lang="en-US" altLang="zh-CN" sz="1200" dirty="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We implement the combination of HR and MG in a 16-way CMP. The area reduction is 10X and the performance impact is about 1.2%. </a:t>
            </a:r>
          </a:p>
        </p:txBody>
      </p:sp>
    </p:spTree>
    <p:extLst>
      <p:ext uri="{BB962C8B-B14F-4D97-AF65-F5344CB8AC3E}">
        <p14:creationId xmlns:p14="http://schemas.microsoft.com/office/powerpoint/2010/main" val="3143854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4000" dirty="0" smtClean="0">
                <a:solidFill>
                  <a:schemeClr val="tx1"/>
                </a:solidFill>
                <a:latin typeface="Times New Roman" pitchFamily="18" charset="0"/>
                <a:cs typeface="Times New Roman" pitchFamily="18" charset="0"/>
              </a:rPr>
              <a:t>Conclusion</a:t>
            </a:r>
            <a:endParaRPr lang="zh-CN" altLang="en-US" sz="4000" dirty="0">
              <a:solidFill>
                <a:schemeClr val="tx1"/>
              </a:solidFill>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42B858DD-6001-4C1A-B4BD-39E73C0A8AD3}" type="slidenum">
              <a:rPr lang="zh-CN" altLang="en-US" smtClean="0">
                <a:solidFill>
                  <a:schemeClr val="tx1"/>
                </a:solidFill>
                <a:latin typeface="Times New Roman" pitchFamily="18" charset="0"/>
                <a:cs typeface="Times New Roman" pitchFamily="18" charset="0"/>
              </a:rPr>
              <a:t>17</a:t>
            </a:fld>
            <a:endParaRPr lang="zh-CN" altLang="en-US">
              <a:solidFill>
                <a:schemeClr val="tx1"/>
              </a:solidFill>
              <a:latin typeface="Times New Roman" pitchFamily="18" charset="0"/>
              <a:cs typeface="Times New Roman" pitchFamily="18" charset="0"/>
            </a:endParaRPr>
          </a:p>
        </p:txBody>
      </p:sp>
      <p:sp>
        <p:nvSpPr>
          <p:cNvPr id="2" name="内容占位符 1"/>
          <p:cNvSpPr>
            <a:spLocks noGrp="1"/>
          </p:cNvSpPr>
          <p:nvPr>
            <p:ph sz="quarter" idx="1"/>
          </p:nvPr>
        </p:nvSpPr>
        <p:spPr>
          <a:xfrm>
            <a:off x="457200" y="1143000"/>
            <a:ext cx="8229600" cy="5105400"/>
          </a:xfrm>
        </p:spPr>
        <p:txBody>
          <a:bodyPr>
            <a:noAutofit/>
          </a:bodyPr>
          <a:lstStyle/>
          <a:p>
            <a:r>
              <a:rPr lang="en-US" altLang="zh-CN" dirty="0" smtClean="0">
                <a:latin typeface="Times New Roman" pitchFamily="18" charset="0"/>
                <a:cs typeface="Times New Roman" pitchFamily="18" charset="0"/>
              </a:rPr>
              <a:t>We </a:t>
            </a:r>
            <a:r>
              <a:rPr lang="en-US" altLang="zh-CN" dirty="0">
                <a:latin typeface="Times New Roman" pitchFamily="18" charset="0"/>
                <a:cs typeface="Times New Roman" pitchFamily="18" charset="0"/>
              </a:rPr>
              <a:t>have proposed an expressive, area-efficient </a:t>
            </a:r>
            <a:r>
              <a:rPr lang="en-US" altLang="zh-CN" dirty="0" smtClean="0">
                <a:latin typeface="Times New Roman" pitchFamily="18" charset="0"/>
                <a:cs typeface="Times New Roman" pitchFamily="18" charset="0"/>
              </a:rPr>
              <a:t>directory.</a:t>
            </a:r>
          </a:p>
          <a:p>
            <a:endParaRPr lang="en-US" altLang="zh-CN" sz="1200" dirty="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Two techniques:</a:t>
            </a:r>
          </a:p>
          <a:p>
            <a:pPr lvl="1"/>
            <a:r>
              <a:rPr lang="en-US" altLang="zh-CN" sz="2400" dirty="0" smtClean="0">
                <a:solidFill>
                  <a:schemeClr val="tx1"/>
                </a:solidFill>
                <a:latin typeface="Times New Roman" pitchFamily="18" charset="0"/>
                <a:cs typeface="Times New Roman" pitchFamily="18" charset="0"/>
              </a:rPr>
              <a:t>HR: reduce the size of directory entry</a:t>
            </a:r>
          </a:p>
          <a:p>
            <a:pPr lvl="1"/>
            <a:r>
              <a:rPr lang="en-US" altLang="zh-CN" sz="2400" dirty="0" smtClean="0">
                <a:solidFill>
                  <a:schemeClr val="tx1"/>
                </a:solidFill>
                <a:latin typeface="Times New Roman" pitchFamily="18" charset="0"/>
                <a:cs typeface="Times New Roman" pitchFamily="18" charset="0"/>
              </a:rPr>
              <a:t>MG: reduce the number of directory entries.</a:t>
            </a:r>
          </a:p>
          <a:p>
            <a:endParaRPr lang="en-US" altLang="zh-CN" sz="1200" dirty="0">
              <a:latin typeface="Times New Roman" pitchFamily="18" charset="0"/>
              <a:cs typeface="Times New Roman" pitchFamily="18" charset="0"/>
            </a:endParaRPr>
          </a:p>
          <a:p>
            <a:r>
              <a:rPr lang="en-US" altLang="zh-CN" dirty="0">
                <a:latin typeface="Times New Roman" pitchFamily="18" charset="0"/>
                <a:cs typeface="Times New Roman" pitchFamily="18" charset="0"/>
              </a:rPr>
              <a:t>Simple hardware support without any OS or software support.</a:t>
            </a:r>
          </a:p>
          <a:p>
            <a:endParaRPr lang="en-US" altLang="zh-CN" sz="1200" dirty="0">
              <a:latin typeface="Times New Roman" pitchFamily="18" charset="0"/>
              <a:cs typeface="Times New Roman" pitchFamily="18" charset="0"/>
            </a:endParaRPr>
          </a:p>
          <a:p>
            <a:r>
              <a:rPr lang="en-US" altLang="zh-CN" dirty="0">
                <a:latin typeface="Times New Roman" pitchFamily="18" charset="0"/>
                <a:cs typeface="Times New Roman" pitchFamily="18" charset="0"/>
              </a:rPr>
              <a:t>W</a:t>
            </a:r>
            <a:r>
              <a:rPr lang="en-US" altLang="zh-CN" dirty="0" smtClean="0">
                <a:latin typeface="Times New Roman" pitchFamily="18" charset="0"/>
                <a:cs typeface="Times New Roman" pitchFamily="18" charset="0"/>
              </a:rPr>
              <a:t>hen </a:t>
            </a:r>
            <a:r>
              <a:rPr lang="en-US" altLang="zh-CN" dirty="0">
                <a:latin typeface="Times New Roman" pitchFamily="18" charset="0"/>
                <a:cs typeface="Times New Roman" pitchFamily="18" charset="0"/>
              </a:rPr>
              <a:t>combine the 2 techniques together, the storage of directory can be reduced by more than an order of magnitude with almost negligible performance impact.</a:t>
            </a:r>
          </a:p>
        </p:txBody>
      </p:sp>
    </p:spTree>
    <p:extLst>
      <p:ext uri="{BB962C8B-B14F-4D97-AF65-F5344CB8AC3E}">
        <p14:creationId xmlns:p14="http://schemas.microsoft.com/office/powerpoint/2010/main" val="481444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57200" y="1143000"/>
            <a:ext cx="8229600" cy="1447800"/>
          </a:xfrm>
        </p:spPr>
        <p:txBody>
          <a:bodyPr>
            <a:normAutofit/>
          </a:bodyPr>
          <a:lstStyle/>
          <a:p>
            <a:pPr algn="l">
              <a:defRPr/>
            </a:pPr>
            <a:r>
              <a:rPr lang="en-US" altLang="zh-CN" sz="4400" dirty="0">
                <a:solidFill>
                  <a:schemeClr val="tx1"/>
                </a:solidFill>
                <a:latin typeface="Times New Roman" pitchFamily="18" charset="0"/>
                <a:cs typeface="Times New Roman" pitchFamily="18" charset="0"/>
              </a:rPr>
              <a:t>Building Expressive, Area-Efficient </a:t>
            </a:r>
            <a:r>
              <a:rPr lang="en-US" altLang="zh-CN" sz="4400" dirty="0" smtClean="0">
                <a:solidFill>
                  <a:schemeClr val="tx1"/>
                </a:solidFill>
                <a:latin typeface="Times New Roman" pitchFamily="18" charset="0"/>
                <a:cs typeface="Times New Roman" pitchFamily="18" charset="0"/>
              </a:rPr>
              <a:t/>
            </a:r>
            <a:br>
              <a:rPr lang="en-US" altLang="zh-CN" sz="4400" dirty="0" smtClean="0">
                <a:solidFill>
                  <a:schemeClr val="tx1"/>
                </a:solidFill>
                <a:latin typeface="Times New Roman" pitchFamily="18" charset="0"/>
                <a:cs typeface="Times New Roman" pitchFamily="18" charset="0"/>
              </a:rPr>
            </a:br>
            <a:r>
              <a:rPr lang="en-US" altLang="zh-CN" sz="4400" dirty="0" smtClean="0">
                <a:solidFill>
                  <a:schemeClr val="tx1"/>
                </a:solidFill>
                <a:latin typeface="Times New Roman" pitchFamily="18" charset="0"/>
                <a:cs typeface="Times New Roman" pitchFamily="18" charset="0"/>
              </a:rPr>
              <a:t>Coherence </a:t>
            </a:r>
            <a:r>
              <a:rPr lang="en-US" altLang="zh-CN" sz="4400" b="0" dirty="0" smtClean="0">
                <a:solidFill>
                  <a:schemeClr val="tx1"/>
                </a:solidFill>
                <a:latin typeface="Times New Roman" pitchFamily="18" charset="0"/>
                <a:cs typeface="Times New Roman" pitchFamily="18" charset="0"/>
              </a:rPr>
              <a:t>Directories</a:t>
            </a:r>
            <a:endParaRPr lang="zh-CN" altLang="en-US" sz="4400" dirty="0">
              <a:solidFill>
                <a:schemeClr val="tx1"/>
              </a:solidFill>
              <a:latin typeface="Times New Roman" pitchFamily="18" charset="0"/>
              <a:cs typeface="Times New Roman" pitchFamily="18" charset="0"/>
            </a:endParaRPr>
          </a:p>
        </p:txBody>
      </p:sp>
      <p:sp>
        <p:nvSpPr>
          <p:cNvPr id="4" name="副标题 2"/>
          <p:cNvSpPr txBox="1">
            <a:spLocks/>
          </p:cNvSpPr>
          <p:nvPr/>
        </p:nvSpPr>
        <p:spPr bwMode="auto">
          <a:xfrm>
            <a:off x="1327724" y="4114800"/>
            <a:ext cx="3276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0" marR="64008" indent="0" algn="r" rtl="0" eaLnBrk="0" fontAlgn="base" hangingPunct="0">
              <a:spcBef>
                <a:spcPts val="400"/>
              </a:spcBef>
              <a:spcAft>
                <a:spcPct val="0"/>
              </a:spcAft>
              <a:buClr>
                <a:schemeClr val="accent1"/>
              </a:buClr>
              <a:buSzPct val="68000"/>
              <a:buFont typeface="Wingdings 3" pitchFamily="18" charset="2"/>
              <a:buNone/>
              <a:defRPr sz="2700" kern="1200">
                <a:solidFill>
                  <a:schemeClr val="tx2"/>
                </a:solidFill>
                <a:latin typeface="+mn-lt"/>
                <a:ea typeface="+mn-ea"/>
                <a:cs typeface="+mn-cs"/>
              </a:defRPr>
            </a:lvl1pPr>
            <a:lvl2pPr marL="457200" indent="0" algn="ctr" rtl="0" eaLnBrk="0" fontAlgn="base" hangingPunct="0">
              <a:spcBef>
                <a:spcPts val="325"/>
              </a:spcBef>
              <a:spcAft>
                <a:spcPct val="0"/>
              </a:spcAft>
              <a:buClr>
                <a:schemeClr val="accent1"/>
              </a:buClr>
              <a:buFont typeface="Verdana" pitchFamily="34" charset="0"/>
              <a:buNone/>
              <a:defRPr sz="2300" kern="1200">
                <a:solidFill>
                  <a:schemeClr val="tx1"/>
                </a:solidFill>
                <a:latin typeface="+mn-lt"/>
                <a:ea typeface="+mn-ea"/>
                <a:cs typeface="+mn-cs"/>
              </a:defRPr>
            </a:lvl2pPr>
            <a:lvl3pPr marL="914400" indent="0" algn="ctr" rtl="0" eaLnBrk="0" fontAlgn="base" hangingPunct="0">
              <a:spcBef>
                <a:spcPts val="350"/>
              </a:spcBef>
              <a:spcAft>
                <a:spcPct val="0"/>
              </a:spcAft>
              <a:buClr>
                <a:schemeClr val="accent2"/>
              </a:buClr>
              <a:buSzPct val="100000"/>
              <a:buFont typeface="Wingdings 2" pitchFamily="18" charset="2"/>
              <a:buNone/>
              <a:defRPr sz="2100" kern="1200">
                <a:solidFill>
                  <a:schemeClr val="tx1"/>
                </a:solidFill>
                <a:latin typeface="+mn-lt"/>
                <a:ea typeface="+mn-ea"/>
                <a:cs typeface="+mn-cs"/>
              </a:defRPr>
            </a:lvl3pPr>
            <a:lvl4pPr marL="1371600" indent="0" algn="ctr" rtl="0" eaLnBrk="0" fontAlgn="base" hangingPunct="0">
              <a:spcBef>
                <a:spcPts val="350"/>
              </a:spcBef>
              <a:spcAft>
                <a:spcPct val="0"/>
              </a:spcAft>
              <a:buClr>
                <a:schemeClr val="accent2"/>
              </a:buClr>
              <a:buFont typeface="Wingdings 2" pitchFamily="18" charset="2"/>
              <a:buNone/>
              <a:defRPr sz="1900" kern="1200">
                <a:solidFill>
                  <a:schemeClr val="tx1"/>
                </a:solidFill>
                <a:latin typeface="+mn-lt"/>
                <a:ea typeface="+mn-ea"/>
                <a:cs typeface="+mn-cs"/>
              </a:defRPr>
            </a:lvl4pPr>
            <a:lvl5pPr marL="1828800" indent="0" algn="ctr" rtl="0" eaLnBrk="0" fontAlgn="base" hangingPunct="0">
              <a:spcBef>
                <a:spcPts val="350"/>
              </a:spcBef>
              <a:spcAft>
                <a:spcPct val="0"/>
              </a:spcAft>
              <a:buClr>
                <a:schemeClr val="accent2"/>
              </a:buClr>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eaLnBrk="1" hangingPunct="1">
              <a:spcBef>
                <a:spcPct val="20000"/>
              </a:spcBef>
              <a:buSzPct val="85000"/>
            </a:pPr>
            <a:r>
              <a:rPr lang="en-US" altLang="zh-CN" sz="2800" dirty="0" smtClean="0">
                <a:solidFill>
                  <a:schemeClr val="tx1"/>
                </a:solidFill>
                <a:latin typeface="Times New Roman" pitchFamily="18" charset="0"/>
                <a:cs typeface="Times New Roman" pitchFamily="18" charset="0"/>
              </a:rPr>
              <a:t>Michael </a:t>
            </a:r>
            <a:r>
              <a:rPr lang="en-US" altLang="zh-CN" sz="2800" dirty="0">
                <a:solidFill>
                  <a:schemeClr val="tx1"/>
                </a:solidFill>
                <a:latin typeface="Times New Roman" pitchFamily="18" charset="0"/>
                <a:cs typeface="Times New Roman" pitchFamily="18" charset="0"/>
              </a:rPr>
              <a:t>C. </a:t>
            </a:r>
            <a:r>
              <a:rPr lang="en-US" altLang="zh-CN" sz="2800" dirty="0" smtClean="0">
                <a:solidFill>
                  <a:schemeClr val="tx1"/>
                </a:solidFill>
                <a:latin typeface="Times New Roman" pitchFamily="18" charset="0"/>
                <a:cs typeface="Times New Roman" pitchFamily="18" charset="0"/>
              </a:rPr>
              <a:t>Huang</a:t>
            </a:r>
            <a:endParaRPr lang="en-US" altLang="zh-CN" sz="2800" dirty="0">
              <a:solidFill>
                <a:schemeClr val="tx1"/>
              </a:solidFill>
              <a:latin typeface="Times New Roman" pitchFamily="18" charset="0"/>
              <a:cs typeface="Times New Roman" pitchFamily="18" charset="0"/>
            </a:endParaRPr>
          </a:p>
        </p:txBody>
      </p:sp>
      <p:sp>
        <p:nvSpPr>
          <p:cNvPr id="5" name="副标题 2"/>
          <p:cNvSpPr txBox="1">
            <a:spLocks/>
          </p:cNvSpPr>
          <p:nvPr/>
        </p:nvSpPr>
        <p:spPr bwMode="auto">
          <a:xfrm>
            <a:off x="1594405" y="4708882"/>
            <a:ext cx="2743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0" marR="64008" indent="0" algn="r" rtl="0" eaLnBrk="0" fontAlgn="base" hangingPunct="0">
              <a:spcBef>
                <a:spcPts val="400"/>
              </a:spcBef>
              <a:spcAft>
                <a:spcPct val="0"/>
              </a:spcAft>
              <a:buClr>
                <a:schemeClr val="accent1"/>
              </a:buClr>
              <a:buSzPct val="68000"/>
              <a:buFont typeface="Wingdings 3" pitchFamily="18" charset="2"/>
              <a:buNone/>
              <a:defRPr sz="2700" kern="1200">
                <a:solidFill>
                  <a:schemeClr val="tx2"/>
                </a:solidFill>
                <a:latin typeface="+mn-lt"/>
                <a:ea typeface="+mn-ea"/>
                <a:cs typeface="+mn-cs"/>
              </a:defRPr>
            </a:lvl1pPr>
            <a:lvl2pPr marL="457200" indent="0" algn="ctr" rtl="0" eaLnBrk="0" fontAlgn="base" hangingPunct="0">
              <a:spcBef>
                <a:spcPts val="325"/>
              </a:spcBef>
              <a:spcAft>
                <a:spcPct val="0"/>
              </a:spcAft>
              <a:buClr>
                <a:schemeClr val="accent1"/>
              </a:buClr>
              <a:buFont typeface="Verdana" pitchFamily="34" charset="0"/>
              <a:buNone/>
              <a:defRPr sz="2300" kern="1200">
                <a:solidFill>
                  <a:schemeClr val="tx1"/>
                </a:solidFill>
                <a:latin typeface="+mn-lt"/>
                <a:ea typeface="+mn-ea"/>
                <a:cs typeface="+mn-cs"/>
              </a:defRPr>
            </a:lvl2pPr>
            <a:lvl3pPr marL="914400" indent="0" algn="ctr" rtl="0" eaLnBrk="0" fontAlgn="base" hangingPunct="0">
              <a:spcBef>
                <a:spcPts val="350"/>
              </a:spcBef>
              <a:spcAft>
                <a:spcPct val="0"/>
              </a:spcAft>
              <a:buClr>
                <a:schemeClr val="accent2"/>
              </a:buClr>
              <a:buSzPct val="100000"/>
              <a:buFont typeface="Wingdings 2" pitchFamily="18" charset="2"/>
              <a:buNone/>
              <a:defRPr sz="2100" kern="1200">
                <a:solidFill>
                  <a:schemeClr val="tx1"/>
                </a:solidFill>
                <a:latin typeface="+mn-lt"/>
                <a:ea typeface="+mn-ea"/>
                <a:cs typeface="+mn-cs"/>
              </a:defRPr>
            </a:lvl3pPr>
            <a:lvl4pPr marL="1371600" indent="0" algn="ctr" rtl="0" eaLnBrk="0" fontAlgn="base" hangingPunct="0">
              <a:spcBef>
                <a:spcPts val="350"/>
              </a:spcBef>
              <a:spcAft>
                <a:spcPct val="0"/>
              </a:spcAft>
              <a:buClr>
                <a:schemeClr val="accent2"/>
              </a:buClr>
              <a:buFont typeface="Wingdings 2" pitchFamily="18" charset="2"/>
              <a:buNone/>
              <a:defRPr sz="1900" kern="1200">
                <a:solidFill>
                  <a:schemeClr val="tx1"/>
                </a:solidFill>
                <a:latin typeface="+mn-lt"/>
                <a:ea typeface="+mn-ea"/>
                <a:cs typeface="+mn-cs"/>
              </a:defRPr>
            </a:lvl4pPr>
            <a:lvl5pPr marL="1828800" indent="0" algn="ctr" rtl="0" eaLnBrk="0" fontAlgn="base" hangingPunct="0">
              <a:spcBef>
                <a:spcPts val="350"/>
              </a:spcBef>
              <a:spcAft>
                <a:spcPct val="0"/>
              </a:spcAft>
              <a:buClr>
                <a:schemeClr val="accent2"/>
              </a:buClr>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eaLnBrk="1" hangingPunct="1">
              <a:spcBef>
                <a:spcPct val="20000"/>
              </a:spcBef>
              <a:buSzPct val="85000"/>
            </a:pPr>
            <a:r>
              <a:rPr lang="en-US" altLang="zh-CN" sz="2800" dirty="0" err="1" smtClean="0">
                <a:solidFill>
                  <a:schemeClr val="tx1"/>
                </a:solidFill>
                <a:latin typeface="Times New Roman" pitchFamily="18" charset="0"/>
                <a:cs typeface="Times New Roman" pitchFamily="18" charset="0"/>
              </a:rPr>
              <a:t>Guofan</a:t>
            </a:r>
            <a:r>
              <a:rPr lang="en-US" altLang="zh-CN" sz="2800" dirty="0" smtClean="0">
                <a:solidFill>
                  <a:schemeClr val="tx1"/>
                </a:solidFill>
                <a:latin typeface="Times New Roman" pitchFamily="18" charset="0"/>
                <a:cs typeface="Times New Roman" pitchFamily="18" charset="0"/>
              </a:rPr>
              <a:t> Jiang</a:t>
            </a:r>
            <a:endParaRPr lang="en-US" altLang="zh-CN" sz="2800" dirty="0">
              <a:solidFill>
                <a:schemeClr val="tx1"/>
              </a:solidFill>
              <a:latin typeface="Times New Roman" pitchFamily="18" charset="0"/>
              <a:cs typeface="Times New Roman" pitchFamily="18" charset="0"/>
            </a:endParaRPr>
          </a:p>
        </p:txBody>
      </p:sp>
      <p:sp>
        <p:nvSpPr>
          <p:cNvPr id="7" name="副标题 2"/>
          <p:cNvSpPr txBox="1">
            <a:spLocks/>
          </p:cNvSpPr>
          <p:nvPr/>
        </p:nvSpPr>
        <p:spPr>
          <a:xfrm>
            <a:off x="5562600" y="3574841"/>
            <a:ext cx="3124200" cy="457200"/>
          </a:xfrm>
          <a:prstGeom prst="rect">
            <a:avLst/>
          </a:prstGeom>
        </p:spPr>
        <p:txBody>
          <a:bodyPr vert="horz">
            <a:normAutofit fontScale="92500" lnSpcReduction="10000"/>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fontAlgn="auto">
              <a:spcAft>
                <a:spcPts val="0"/>
              </a:spcAft>
            </a:pPr>
            <a:r>
              <a:rPr lang="en-US" altLang="zh-CN" sz="2800" dirty="0" smtClean="0">
                <a:solidFill>
                  <a:schemeClr val="tx1"/>
                </a:solidFill>
                <a:latin typeface="Times New Roman" pitchFamily="18" charset="0"/>
                <a:ea typeface="+mn-ea"/>
                <a:cs typeface="Times New Roman" pitchFamily="18" charset="0"/>
              </a:rPr>
              <a:t>Zhejiang University</a:t>
            </a:r>
            <a:endParaRPr lang="en-US" altLang="zh-CN" sz="2800" dirty="0">
              <a:solidFill>
                <a:schemeClr val="tx1"/>
              </a:solidFill>
              <a:latin typeface="Times New Roman" pitchFamily="18" charset="0"/>
              <a:ea typeface="+mn-ea"/>
              <a:cs typeface="Times New Roman" pitchFamily="18" charset="0"/>
            </a:endParaRPr>
          </a:p>
        </p:txBody>
      </p:sp>
      <p:sp>
        <p:nvSpPr>
          <p:cNvPr id="8" name="副标题 2"/>
          <p:cNvSpPr txBox="1">
            <a:spLocks/>
          </p:cNvSpPr>
          <p:nvPr/>
        </p:nvSpPr>
        <p:spPr bwMode="auto">
          <a:xfrm>
            <a:off x="5194892" y="4114800"/>
            <a:ext cx="385961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0" marR="64008" indent="0" algn="r" rtl="0" eaLnBrk="0" fontAlgn="base" hangingPunct="0">
              <a:spcBef>
                <a:spcPts val="400"/>
              </a:spcBef>
              <a:spcAft>
                <a:spcPct val="0"/>
              </a:spcAft>
              <a:buClr>
                <a:schemeClr val="accent1"/>
              </a:buClr>
              <a:buSzPct val="68000"/>
              <a:buFont typeface="Wingdings 3" pitchFamily="18" charset="2"/>
              <a:buNone/>
              <a:defRPr sz="2700" kern="1200">
                <a:solidFill>
                  <a:schemeClr val="tx2"/>
                </a:solidFill>
                <a:latin typeface="+mn-lt"/>
                <a:ea typeface="+mn-ea"/>
                <a:cs typeface="+mn-cs"/>
              </a:defRPr>
            </a:lvl1pPr>
            <a:lvl2pPr marL="457200" indent="0" algn="ctr" rtl="0" eaLnBrk="0" fontAlgn="base" hangingPunct="0">
              <a:spcBef>
                <a:spcPts val="325"/>
              </a:spcBef>
              <a:spcAft>
                <a:spcPct val="0"/>
              </a:spcAft>
              <a:buClr>
                <a:schemeClr val="accent1"/>
              </a:buClr>
              <a:buFont typeface="Verdana" pitchFamily="34" charset="0"/>
              <a:buNone/>
              <a:defRPr sz="2300" kern="1200">
                <a:solidFill>
                  <a:schemeClr val="tx1"/>
                </a:solidFill>
                <a:latin typeface="+mn-lt"/>
                <a:ea typeface="+mn-ea"/>
                <a:cs typeface="+mn-cs"/>
              </a:defRPr>
            </a:lvl2pPr>
            <a:lvl3pPr marL="914400" indent="0" algn="ctr" rtl="0" eaLnBrk="0" fontAlgn="base" hangingPunct="0">
              <a:spcBef>
                <a:spcPts val="350"/>
              </a:spcBef>
              <a:spcAft>
                <a:spcPct val="0"/>
              </a:spcAft>
              <a:buClr>
                <a:schemeClr val="accent2"/>
              </a:buClr>
              <a:buSzPct val="100000"/>
              <a:buFont typeface="Wingdings 2" pitchFamily="18" charset="2"/>
              <a:buNone/>
              <a:defRPr sz="2100" kern="1200">
                <a:solidFill>
                  <a:schemeClr val="tx1"/>
                </a:solidFill>
                <a:latin typeface="+mn-lt"/>
                <a:ea typeface="+mn-ea"/>
                <a:cs typeface="+mn-cs"/>
              </a:defRPr>
            </a:lvl3pPr>
            <a:lvl4pPr marL="1371600" indent="0" algn="ctr" rtl="0" eaLnBrk="0" fontAlgn="base" hangingPunct="0">
              <a:spcBef>
                <a:spcPts val="350"/>
              </a:spcBef>
              <a:spcAft>
                <a:spcPct val="0"/>
              </a:spcAft>
              <a:buClr>
                <a:schemeClr val="accent2"/>
              </a:buClr>
              <a:buFont typeface="Wingdings 2" pitchFamily="18" charset="2"/>
              <a:buNone/>
              <a:defRPr sz="1900" kern="1200">
                <a:solidFill>
                  <a:schemeClr val="tx1"/>
                </a:solidFill>
                <a:latin typeface="+mn-lt"/>
                <a:ea typeface="+mn-ea"/>
                <a:cs typeface="+mn-cs"/>
              </a:defRPr>
            </a:lvl4pPr>
            <a:lvl5pPr marL="1828800" indent="0" algn="ctr" rtl="0" eaLnBrk="0" fontAlgn="base" hangingPunct="0">
              <a:spcBef>
                <a:spcPts val="350"/>
              </a:spcBef>
              <a:spcAft>
                <a:spcPct val="0"/>
              </a:spcAft>
              <a:buClr>
                <a:schemeClr val="accent2"/>
              </a:buClr>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eaLnBrk="1" hangingPunct="1">
              <a:spcBef>
                <a:spcPct val="20000"/>
              </a:spcBef>
              <a:buSzPct val="85000"/>
            </a:pPr>
            <a:r>
              <a:rPr lang="en-US" altLang="zh-CN" sz="2800" dirty="0" smtClean="0">
                <a:solidFill>
                  <a:schemeClr val="tx1"/>
                </a:solidFill>
                <a:latin typeface="Times New Roman" pitchFamily="18" charset="0"/>
                <a:cs typeface="Times New Roman" pitchFamily="18" charset="0"/>
              </a:rPr>
              <a:t>University </a:t>
            </a:r>
            <a:r>
              <a:rPr lang="en-US" altLang="zh-CN" sz="2800" dirty="0">
                <a:solidFill>
                  <a:schemeClr val="tx1"/>
                </a:solidFill>
                <a:latin typeface="Times New Roman" pitchFamily="18" charset="0"/>
                <a:cs typeface="Times New Roman" pitchFamily="18" charset="0"/>
              </a:rPr>
              <a:t>of </a:t>
            </a:r>
            <a:r>
              <a:rPr lang="en-US" altLang="zh-CN" sz="2800" dirty="0" smtClean="0">
                <a:solidFill>
                  <a:schemeClr val="tx1"/>
                </a:solidFill>
                <a:latin typeface="Times New Roman" pitchFamily="18" charset="0"/>
                <a:cs typeface="Times New Roman" pitchFamily="18" charset="0"/>
              </a:rPr>
              <a:t>Rochester</a:t>
            </a:r>
            <a:endParaRPr lang="en-US" altLang="zh-CN" sz="2800" dirty="0">
              <a:solidFill>
                <a:schemeClr val="tx1"/>
              </a:solidFill>
              <a:latin typeface="Times New Roman" pitchFamily="18" charset="0"/>
              <a:cs typeface="Times New Roman" pitchFamily="18" charset="0"/>
            </a:endParaRPr>
          </a:p>
        </p:txBody>
      </p:sp>
      <p:sp>
        <p:nvSpPr>
          <p:cNvPr id="9" name="副标题 2"/>
          <p:cNvSpPr txBox="1">
            <a:spLocks/>
          </p:cNvSpPr>
          <p:nvPr/>
        </p:nvSpPr>
        <p:spPr bwMode="auto">
          <a:xfrm>
            <a:off x="5859899" y="4708882"/>
            <a:ext cx="25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0" marR="64008" indent="0" algn="r" rtl="0" eaLnBrk="0" fontAlgn="base" hangingPunct="0">
              <a:spcBef>
                <a:spcPts val="400"/>
              </a:spcBef>
              <a:spcAft>
                <a:spcPct val="0"/>
              </a:spcAft>
              <a:buClr>
                <a:schemeClr val="accent1"/>
              </a:buClr>
              <a:buSzPct val="68000"/>
              <a:buFont typeface="Wingdings 3" pitchFamily="18" charset="2"/>
              <a:buNone/>
              <a:defRPr sz="2700" kern="1200">
                <a:solidFill>
                  <a:schemeClr val="tx2"/>
                </a:solidFill>
                <a:latin typeface="+mn-lt"/>
                <a:ea typeface="+mn-ea"/>
                <a:cs typeface="+mn-cs"/>
              </a:defRPr>
            </a:lvl1pPr>
            <a:lvl2pPr marL="457200" indent="0" algn="ctr" rtl="0" eaLnBrk="0" fontAlgn="base" hangingPunct="0">
              <a:spcBef>
                <a:spcPts val="325"/>
              </a:spcBef>
              <a:spcAft>
                <a:spcPct val="0"/>
              </a:spcAft>
              <a:buClr>
                <a:schemeClr val="accent1"/>
              </a:buClr>
              <a:buFont typeface="Verdana" pitchFamily="34" charset="0"/>
              <a:buNone/>
              <a:defRPr sz="2300" kern="1200">
                <a:solidFill>
                  <a:schemeClr val="tx1"/>
                </a:solidFill>
                <a:latin typeface="+mn-lt"/>
                <a:ea typeface="+mn-ea"/>
                <a:cs typeface="+mn-cs"/>
              </a:defRPr>
            </a:lvl2pPr>
            <a:lvl3pPr marL="914400" indent="0" algn="ctr" rtl="0" eaLnBrk="0" fontAlgn="base" hangingPunct="0">
              <a:spcBef>
                <a:spcPts val="350"/>
              </a:spcBef>
              <a:spcAft>
                <a:spcPct val="0"/>
              </a:spcAft>
              <a:buClr>
                <a:schemeClr val="accent2"/>
              </a:buClr>
              <a:buSzPct val="100000"/>
              <a:buFont typeface="Wingdings 2" pitchFamily="18" charset="2"/>
              <a:buNone/>
              <a:defRPr sz="2100" kern="1200">
                <a:solidFill>
                  <a:schemeClr val="tx1"/>
                </a:solidFill>
                <a:latin typeface="+mn-lt"/>
                <a:ea typeface="+mn-ea"/>
                <a:cs typeface="+mn-cs"/>
              </a:defRPr>
            </a:lvl3pPr>
            <a:lvl4pPr marL="1371600" indent="0" algn="ctr" rtl="0" eaLnBrk="0" fontAlgn="base" hangingPunct="0">
              <a:spcBef>
                <a:spcPts val="350"/>
              </a:spcBef>
              <a:spcAft>
                <a:spcPct val="0"/>
              </a:spcAft>
              <a:buClr>
                <a:schemeClr val="accent2"/>
              </a:buClr>
              <a:buFont typeface="Wingdings 2" pitchFamily="18" charset="2"/>
              <a:buNone/>
              <a:defRPr sz="1900" kern="1200">
                <a:solidFill>
                  <a:schemeClr val="tx1"/>
                </a:solidFill>
                <a:latin typeface="+mn-lt"/>
                <a:ea typeface="+mn-ea"/>
                <a:cs typeface="+mn-cs"/>
              </a:defRPr>
            </a:lvl4pPr>
            <a:lvl5pPr marL="1828800" indent="0" algn="ctr" rtl="0" eaLnBrk="0" fontAlgn="base" hangingPunct="0">
              <a:spcBef>
                <a:spcPts val="350"/>
              </a:spcBef>
              <a:spcAft>
                <a:spcPct val="0"/>
              </a:spcAft>
              <a:buClr>
                <a:schemeClr val="accent2"/>
              </a:buClr>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eaLnBrk="1" hangingPunct="1">
              <a:spcBef>
                <a:spcPct val="20000"/>
              </a:spcBef>
              <a:buSzPct val="85000"/>
            </a:pPr>
            <a:r>
              <a:rPr lang="en-US" altLang="zh-CN" sz="2800" dirty="0" smtClean="0">
                <a:solidFill>
                  <a:schemeClr val="tx1"/>
                </a:solidFill>
                <a:latin typeface="Times New Roman" pitchFamily="18" charset="0"/>
                <a:cs typeface="Times New Roman" pitchFamily="18" charset="0"/>
              </a:rPr>
              <a:t>IBM</a:t>
            </a:r>
            <a:endParaRPr lang="en-US" altLang="zh-CN" sz="2800" dirty="0">
              <a:solidFill>
                <a:schemeClr val="tx1"/>
              </a:solidFill>
              <a:latin typeface="Times New Roman" pitchFamily="18" charset="0"/>
              <a:cs typeface="Times New Roman" pitchFamily="18" charset="0"/>
            </a:endParaRPr>
          </a:p>
        </p:txBody>
      </p:sp>
      <p:sp>
        <p:nvSpPr>
          <p:cNvPr id="3" name="灯片编号占位符 2"/>
          <p:cNvSpPr>
            <a:spLocks noGrp="1"/>
          </p:cNvSpPr>
          <p:nvPr>
            <p:ph type="sldNum" sz="quarter" idx="12"/>
          </p:nvPr>
        </p:nvSpPr>
        <p:spPr/>
        <p:txBody>
          <a:bodyPr/>
          <a:lstStyle/>
          <a:p>
            <a:pPr>
              <a:defRPr/>
            </a:pPr>
            <a:fld id="{2FAB0EE6-4D64-41F3-98B5-B3B8735D9AB8}" type="slidenum">
              <a:rPr lang="zh-CN" altLang="en-US" smtClean="0">
                <a:latin typeface="Times New Roman" pitchFamily="18" charset="0"/>
                <a:cs typeface="Times New Roman" pitchFamily="18" charset="0"/>
              </a:rPr>
              <a:pPr>
                <a:defRPr/>
              </a:pPr>
              <a:t>18</a:t>
            </a:fld>
            <a:endParaRPr lang="zh-CN" altLang="en-US">
              <a:latin typeface="Times New Roman" pitchFamily="18" charset="0"/>
              <a:cs typeface="Times New Roman" pitchFamily="18" charset="0"/>
            </a:endParaRPr>
          </a:p>
        </p:txBody>
      </p:sp>
      <p:sp>
        <p:nvSpPr>
          <p:cNvPr id="11" name="副标题 2"/>
          <p:cNvSpPr txBox="1">
            <a:spLocks/>
          </p:cNvSpPr>
          <p:nvPr/>
        </p:nvSpPr>
        <p:spPr bwMode="auto">
          <a:xfrm>
            <a:off x="540899" y="3567682"/>
            <a:ext cx="485021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0" marR="64008" indent="0" algn="r" rtl="0" eaLnBrk="0" fontAlgn="base" hangingPunct="0">
              <a:spcBef>
                <a:spcPts val="400"/>
              </a:spcBef>
              <a:spcAft>
                <a:spcPct val="0"/>
              </a:spcAft>
              <a:buClr>
                <a:schemeClr val="accent1"/>
              </a:buClr>
              <a:buSzPct val="68000"/>
              <a:buFont typeface="Wingdings 3" pitchFamily="18" charset="2"/>
              <a:buNone/>
              <a:defRPr sz="2700" kern="1200">
                <a:solidFill>
                  <a:schemeClr val="tx2"/>
                </a:solidFill>
                <a:latin typeface="+mn-lt"/>
                <a:ea typeface="+mn-ea"/>
                <a:cs typeface="+mn-cs"/>
              </a:defRPr>
            </a:lvl1pPr>
            <a:lvl2pPr marL="457200" indent="0" algn="ctr" rtl="0" eaLnBrk="0" fontAlgn="base" hangingPunct="0">
              <a:spcBef>
                <a:spcPts val="325"/>
              </a:spcBef>
              <a:spcAft>
                <a:spcPct val="0"/>
              </a:spcAft>
              <a:buClr>
                <a:schemeClr val="accent1"/>
              </a:buClr>
              <a:buFont typeface="Verdana" pitchFamily="34" charset="0"/>
              <a:buNone/>
              <a:defRPr sz="2300" kern="1200">
                <a:solidFill>
                  <a:schemeClr val="tx1"/>
                </a:solidFill>
                <a:latin typeface="+mn-lt"/>
                <a:ea typeface="+mn-ea"/>
                <a:cs typeface="+mn-cs"/>
              </a:defRPr>
            </a:lvl2pPr>
            <a:lvl3pPr marL="914400" indent="0" algn="ctr" rtl="0" eaLnBrk="0" fontAlgn="base" hangingPunct="0">
              <a:spcBef>
                <a:spcPts val="350"/>
              </a:spcBef>
              <a:spcAft>
                <a:spcPct val="0"/>
              </a:spcAft>
              <a:buClr>
                <a:schemeClr val="accent2"/>
              </a:buClr>
              <a:buSzPct val="100000"/>
              <a:buFont typeface="Wingdings 2" pitchFamily="18" charset="2"/>
              <a:buNone/>
              <a:defRPr sz="2100" kern="1200">
                <a:solidFill>
                  <a:schemeClr val="tx1"/>
                </a:solidFill>
                <a:latin typeface="+mn-lt"/>
                <a:ea typeface="+mn-ea"/>
                <a:cs typeface="+mn-cs"/>
              </a:defRPr>
            </a:lvl3pPr>
            <a:lvl4pPr marL="1371600" indent="0" algn="ctr" rtl="0" eaLnBrk="0" fontAlgn="base" hangingPunct="0">
              <a:spcBef>
                <a:spcPts val="350"/>
              </a:spcBef>
              <a:spcAft>
                <a:spcPct val="0"/>
              </a:spcAft>
              <a:buClr>
                <a:schemeClr val="accent2"/>
              </a:buClr>
              <a:buFont typeface="Wingdings 2" pitchFamily="18" charset="2"/>
              <a:buNone/>
              <a:defRPr sz="1900" kern="1200">
                <a:solidFill>
                  <a:schemeClr val="tx1"/>
                </a:solidFill>
                <a:latin typeface="+mn-lt"/>
                <a:ea typeface="+mn-ea"/>
                <a:cs typeface="+mn-cs"/>
              </a:defRPr>
            </a:lvl4pPr>
            <a:lvl5pPr marL="1828800" indent="0" algn="ctr" rtl="0" eaLnBrk="0" fontAlgn="base" hangingPunct="0">
              <a:spcBef>
                <a:spcPts val="350"/>
              </a:spcBef>
              <a:spcAft>
                <a:spcPct val="0"/>
              </a:spcAft>
              <a:buClr>
                <a:schemeClr val="accent2"/>
              </a:buClr>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n-US" altLang="zh-CN" sz="2800" b="1" dirty="0">
                <a:solidFill>
                  <a:schemeClr val="tx1"/>
                </a:solidFill>
                <a:latin typeface="Times New Roman" pitchFamily="18" charset="0"/>
                <a:cs typeface="Times New Roman" pitchFamily="18" charset="0"/>
              </a:rPr>
              <a:t>Lei Fang</a:t>
            </a:r>
            <a:r>
              <a:rPr lang="en-US" altLang="zh-CN" sz="2800" dirty="0">
                <a:solidFill>
                  <a:schemeClr val="tx1"/>
                </a:solidFill>
                <a:latin typeface="Times New Roman" pitchFamily="18" charset="0"/>
                <a:cs typeface="Times New Roman" pitchFamily="18" charset="0"/>
              </a:rPr>
              <a:t>, </a:t>
            </a:r>
            <a:r>
              <a:rPr lang="en-US" altLang="zh-CN" sz="2800" dirty="0" err="1">
                <a:solidFill>
                  <a:schemeClr val="tx1"/>
                </a:solidFill>
                <a:latin typeface="Times New Roman" pitchFamily="18" charset="0"/>
                <a:cs typeface="Times New Roman" pitchFamily="18" charset="0"/>
              </a:rPr>
              <a:t>Peng</a:t>
            </a:r>
            <a:r>
              <a:rPr lang="en-US" altLang="zh-CN" sz="2800" dirty="0">
                <a:solidFill>
                  <a:schemeClr val="tx1"/>
                </a:solidFill>
                <a:latin typeface="Times New Roman" pitchFamily="18" charset="0"/>
                <a:cs typeface="Times New Roman" pitchFamily="18" charset="0"/>
              </a:rPr>
              <a:t> Liu, and Qi Hu</a:t>
            </a:r>
          </a:p>
        </p:txBody>
      </p:sp>
      <p:grpSp>
        <p:nvGrpSpPr>
          <p:cNvPr id="15" name="组合 7"/>
          <p:cNvGrpSpPr>
            <a:grpSpLocks/>
          </p:cNvGrpSpPr>
          <p:nvPr/>
        </p:nvGrpSpPr>
        <p:grpSpPr bwMode="auto">
          <a:xfrm>
            <a:off x="304800" y="223838"/>
            <a:ext cx="2900363" cy="919162"/>
            <a:chOff x="6553200" y="76200"/>
            <a:chExt cx="2290186" cy="766762"/>
          </a:xfrm>
        </p:grpSpPr>
        <p:pic>
          <p:nvPicPr>
            <p:cNvPr id="16" name="图片 15" descr="200803071440087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76200"/>
              <a:ext cx="766762"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descr="07-1274169635-144563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90466"/>
              <a:ext cx="1375786" cy="49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直接连接符 11"/>
          <p:cNvCxnSpPr/>
          <p:nvPr/>
        </p:nvCxnSpPr>
        <p:spPr>
          <a:xfrm>
            <a:off x="457200" y="28956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193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a:defRPr/>
            </a:pPr>
            <a:r>
              <a:rPr lang="en-US" altLang="zh-CN" sz="4000" dirty="0" smtClean="0">
                <a:latin typeface="Times New Roman" pitchFamily="18" charset="0"/>
                <a:cs typeface="Times New Roman" pitchFamily="18" charset="0"/>
              </a:rPr>
              <a:t>Motivation</a:t>
            </a:r>
            <a:endParaRPr lang="zh-CN" altLang="en-US" dirty="0">
              <a:latin typeface="Times New Roman" pitchFamily="18" charset="0"/>
              <a:cs typeface="Times New Roman" pitchFamily="18" charset="0"/>
            </a:endParaRPr>
          </a:p>
        </p:txBody>
      </p:sp>
      <p:sp>
        <p:nvSpPr>
          <p:cNvPr id="2" name="灯片编号占位符 1"/>
          <p:cNvSpPr>
            <a:spLocks noGrp="1"/>
          </p:cNvSpPr>
          <p:nvPr>
            <p:ph type="sldNum" sz="quarter" idx="12"/>
          </p:nvPr>
        </p:nvSpPr>
        <p:spPr/>
        <p:txBody>
          <a:bodyPr/>
          <a:lstStyle/>
          <a:p>
            <a:fld id="{42B858DD-6001-4C1A-B4BD-39E73C0A8AD3}" type="slidenum">
              <a:rPr lang="zh-CN" altLang="en-US" smtClean="0">
                <a:latin typeface="Times New Roman" pitchFamily="18" charset="0"/>
                <a:cs typeface="Times New Roman" pitchFamily="18" charset="0"/>
              </a:rPr>
              <a:t>2</a:t>
            </a:fld>
            <a:endParaRPr lang="zh-CN" altLang="en-US">
              <a:latin typeface="Times New Roman" pitchFamily="18" charset="0"/>
              <a:cs typeface="Times New Roman" pitchFamily="18" charset="0"/>
            </a:endParaRPr>
          </a:p>
        </p:txBody>
      </p:sp>
      <p:sp>
        <p:nvSpPr>
          <p:cNvPr id="23554" name="内容占位符 1"/>
          <p:cNvSpPr>
            <a:spLocks noGrp="1"/>
          </p:cNvSpPr>
          <p:nvPr>
            <p:ph sz="quarter" idx="1"/>
          </p:nvPr>
        </p:nvSpPr>
        <p:spPr/>
        <p:txBody>
          <a:bodyPr>
            <a:normAutofit/>
          </a:bodyPr>
          <a:lstStyle/>
          <a:p>
            <a:r>
              <a:rPr lang="en-US" altLang="zh-CN" dirty="0">
                <a:latin typeface="Times New Roman" pitchFamily="18" charset="0"/>
                <a:cs typeface="Times New Roman" pitchFamily="18" charset="0"/>
              </a:rPr>
              <a:t>Technology scaling has steadily increased the number </a:t>
            </a:r>
            <a:r>
              <a:rPr lang="en-US" altLang="zh-CN" dirty="0" smtClean="0">
                <a:latin typeface="Times New Roman" pitchFamily="18" charset="0"/>
                <a:cs typeface="Times New Roman" pitchFamily="18" charset="0"/>
              </a:rPr>
              <a:t>of cores </a:t>
            </a:r>
            <a:r>
              <a:rPr lang="en-US" altLang="zh-CN" dirty="0">
                <a:latin typeface="Times New Roman" pitchFamily="18" charset="0"/>
                <a:cs typeface="Times New Roman" pitchFamily="18" charset="0"/>
              </a:rPr>
              <a:t>in a mainstream </a:t>
            </a:r>
            <a:r>
              <a:rPr lang="en-US" altLang="zh-CN" dirty="0" smtClean="0">
                <a:latin typeface="Times New Roman" pitchFamily="18" charset="0"/>
                <a:cs typeface="Times New Roman" pitchFamily="18" charset="0"/>
              </a:rPr>
              <a:t>CMP.</a:t>
            </a:r>
          </a:p>
          <a:p>
            <a:endParaRPr lang="en-US" altLang="zh-CN" sz="1200"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Snoop-based protocol generate too much traffic, which causes performance degradation.</a:t>
            </a:r>
          </a:p>
          <a:p>
            <a:endParaRPr lang="en-US" altLang="zh-CN" sz="1200"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A directory-based approach </a:t>
            </a:r>
            <a:r>
              <a:rPr lang="en-US" altLang="zh-CN" dirty="0">
                <a:latin typeface="Times New Roman" pitchFamily="18" charset="0"/>
                <a:cs typeface="Times New Roman" pitchFamily="18" charset="0"/>
              </a:rPr>
              <a:t>will be </a:t>
            </a:r>
            <a:r>
              <a:rPr lang="en-US" altLang="zh-CN" dirty="0" smtClean="0">
                <a:latin typeface="Times New Roman" pitchFamily="18" charset="0"/>
                <a:cs typeface="Times New Roman" pitchFamily="18" charset="0"/>
              </a:rPr>
              <a:t>increasingly </a:t>
            </a:r>
            <a:r>
              <a:rPr lang="en-US" altLang="zh-CN" dirty="0">
                <a:latin typeface="Times New Roman" pitchFamily="18" charset="0"/>
                <a:cs typeface="Times New Roman" pitchFamily="18" charset="0"/>
              </a:rPr>
              <a:t>seen as a serious candidate </a:t>
            </a:r>
            <a:r>
              <a:rPr lang="en-US" altLang="zh-CN" dirty="0" smtClean="0">
                <a:latin typeface="Times New Roman" pitchFamily="18" charset="0"/>
                <a:cs typeface="Times New Roman" pitchFamily="18" charset="0"/>
              </a:rPr>
              <a:t>for on-chip </a:t>
            </a:r>
            <a:r>
              <a:rPr lang="en-US" altLang="zh-CN" dirty="0">
                <a:latin typeface="Times New Roman" pitchFamily="18" charset="0"/>
                <a:cs typeface="Times New Roman" pitchFamily="18" charset="0"/>
              </a:rPr>
              <a:t>coherence solution</a:t>
            </a:r>
            <a:r>
              <a:rPr lang="en-US" altLang="zh-CN" dirty="0" smtClean="0">
                <a:latin typeface="Times New Roman" pitchFamily="18" charset="0"/>
                <a:cs typeface="Times New Roman" pitchFamily="18" charset="0"/>
              </a:rPr>
              <a:t>.</a:t>
            </a:r>
          </a:p>
          <a:p>
            <a:endParaRPr lang="en-US" altLang="zh-CN" sz="1200" dirty="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The directory occupies significant area, which grows </a:t>
            </a:r>
            <a:r>
              <a:rPr lang="en-US" altLang="zh-CN" dirty="0">
                <a:latin typeface="Times New Roman" pitchFamily="18" charset="0"/>
                <a:cs typeface="Times New Roman" pitchFamily="18" charset="0"/>
              </a:rPr>
              <a:t>as the </a:t>
            </a:r>
            <a:r>
              <a:rPr lang="en-US" altLang="zh-CN" dirty="0" smtClean="0">
                <a:latin typeface="Times New Roman" pitchFamily="18" charset="0"/>
                <a:cs typeface="Times New Roman" pitchFamily="18" charset="0"/>
              </a:rPr>
              <a:t>number </a:t>
            </a:r>
            <a:r>
              <a:rPr lang="en-US" altLang="zh-CN" dirty="0">
                <a:latin typeface="Times New Roman" pitchFamily="18" charset="0"/>
                <a:cs typeface="Times New Roman" pitchFamily="18" charset="0"/>
              </a:rPr>
              <a:t>of </a:t>
            </a:r>
            <a:r>
              <a:rPr lang="en-US" altLang="zh-CN" dirty="0" smtClean="0">
                <a:latin typeface="Times New Roman" pitchFamily="18" charset="0"/>
                <a:cs typeface="Times New Roman" pitchFamily="18" charset="0"/>
              </a:rPr>
              <a:t>processors increases.</a:t>
            </a:r>
            <a:endParaRPr lang="en-US" altLang="zh-CN" dirty="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638"/>
            <a:ext cx="8229600" cy="944562"/>
          </a:xfrm>
        </p:spPr>
        <p:txBody>
          <a:bodyPr/>
          <a:lstStyle/>
          <a:p>
            <a:r>
              <a:rPr lang="en-US" altLang="zh-CN" sz="4000" dirty="0" smtClean="0">
                <a:latin typeface="Times New Roman" pitchFamily="18" charset="0"/>
                <a:cs typeface="Times New Roman" pitchFamily="18" charset="0"/>
              </a:rPr>
              <a:t>2-D array</a:t>
            </a:r>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42B858DD-6001-4C1A-B4BD-39E73C0A8AD3}" type="slidenum">
              <a:rPr lang="zh-CN" altLang="en-US" smtClean="0">
                <a:latin typeface="Times New Roman" pitchFamily="18" charset="0"/>
                <a:cs typeface="Times New Roman" pitchFamily="18" charset="0"/>
              </a:rPr>
              <a:t>3</a:t>
            </a:fld>
            <a:endParaRPr lang="zh-CN" alt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内容占位符 1"/>
              <p:cNvSpPr>
                <a:spLocks noGrp="1"/>
              </p:cNvSpPr>
              <p:nvPr>
                <p:ph sz="quarter" idx="1"/>
              </p:nvPr>
            </p:nvSpPr>
            <p:spPr>
              <a:xfrm>
                <a:off x="457200" y="1219200"/>
                <a:ext cx="8153400" cy="3505200"/>
              </a:xfrm>
            </p:spPr>
            <p:txBody>
              <a:bodyPr>
                <a:noAutofit/>
              </a:bodyPr>
              <a:lstStyle/>
              <a:p>
                <a:r>
                  <a:rPr lang="en-US" altLang="zh-CN" dirty="0" smtClean="0">
                    <a:latin typeface="Times New Roman" pitchFamily="18" charset="0"/>
                    <a:cs typeface="Times New Roman" pitchFamily="18" charset="0"/>
                  </a:rPr>
                  <a:t>Area = Size </a:t>
                </a:r>
                <a14:m>
                  <m:oMath xmlns:m="http://schemas.openxmlformats.org/officeDocument/2006/math">
                    <m:r>
                      <a:rPr lang="en-US" altLang="zh-CN" i="1" smtClean="0">
                        <a:latin typeface="Cambria Math"/>
                        <a:ea typeface="Cambria Math"/>
                        <a:cs typeface="Times New Roman" pitchFamily="18" charset="0"/>
                      </a:rPr>
                      <m:t>×</m:t>
                    </m:r>
                  </m:oMath>
                </a14:m>
                <a:r>
                  <a:rPr lang="en-US" altLang="zh-CN" dirty="0" smtClean="0">
                    <a:latin typeface="Times New Roman" pitchFamily="18" charset="0"/>
                    <a:cs typeface="Times New Roman" pitchFamily="18" charset="0"/>
                  </a:rPr>
                  <a:t> Number.</a:t>
                </a:r>
              </a:p>
              <a:p>
                <a:endParaRPr lang="en-US" altLang="zh-CN" sz="1400" dirty="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pPr marL="0" indent="0">
                  <a:buNone/>
                </a:pPr>
                <a:endParaRPr lang="en-US" altLang="zh-CN" sz="700" dirty="0" smtClean="0">
                  <a:latin typeface="Times New Roman" pitchFamily="18" charset="0"/>
                  <a:cs typeface="Times New Roman" pitchFamily="18" charset="0"/>
                </a:endParaRPr>
              </a:p>
              <a:p>
                <a:pPr marL="0" indent="0">
                  <a:buNone/>
                </a:pPr>
                <a:endParaRPr lang="en-US" altLang="zh-CN" sz="700"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Related work</a:t>
                </a:r>
              </a:p>
              <a:p>
                <a:pPr lvl="1"/>
                <a:r>
                  <a:rPr lang="en-US" altLang="zh-CN" sz="2400" dirty="0" smtClean="0">
                    <a:solidFill>
                      <a:schemeClr val="tx1"/>
                    </a:solidFill>
                    <a:latin typeface="Times New Roman" pitchFamily="18" charset="0"/>
                    <a:cs typeface="Times New Roman" pitchFamily="18" charset="0"/>
                  </a:rPr>
                  <a:t>Size : limited pointer[1], coarse vector[2], SCD[3] and etc.</a:t>
                </a:r>
              </a:p>
              <a:p>
                <a:pPr lvl="1"/>
                <a:r>
                  <a:rPr lang="en-US" altLang="zh-CN" sz="2400" dirty="0" smtClean="0">
                    <a:solidFill>
                      <a:schemeClr val="tx1"/>
                    </a:solidFill>
                    <a:latin typeface="Times New Roman" pitchFamily="18" charset="0"/>
                    <a:cs typeface="Times New Roman" pitchFamily="18" charset="0"/>
                  </a:rPr>
                  <a:t>Number : page-bypassing[4], Region Scout[5] and etc.</a:t>
                </a:r>
              </a:p>
            </p:txBody>
          </p:sp>
        </mc:Choice>
        <mc:Fallback xmlns="">
          <p:sp>
            <p:nvSpPr>
              <p:cNvPr id="2" name="内容占位符 1"/>
              <p:cNvSpPr>
                <a:spLocks noGrp="1" noRot="1" noChangeAspect="1" noMove="1" noResize="1" noEditPoints="1" noAdjustHandles="1" noChangeArrowheads="1" noChangeShapeType="1" noTextEdit="1"/>
              </p:cNvSpPr>
              <p:nvPr>
                <p:ph sz="quarter" idx="1"/>
              </p:nvPr>
            </p:nvSpPr>
            <p:spPr>
              <a:xfrm>
                <a:off x="457200" y="1219200"/>
                <a:ext cx="8153400" cy="3505200"/>
              </a:xfrm>
              <a:blipFill rotWithShape="1">
                <a:blip r:embed="rId3"/>
                <a:stretch>
                  <a:fillRect l="-598" t="-1565" b="-1565"/>
                </a:stretch>
              </a:blipFill>
            </p:spPr>
            <p:txBody>
              <a:bodyPr/>
              <a:lstStyle/>
              <a:p>
                <a:r>
                  <a:rPr lang="zh-CN" altLang="en-US">
                    <a:noFill/>
                  </a:rPr>
                  <a:t> </a:t>
                </a:r>
              </a:p>
            </p:txBody>
          </p:sp>
        </mc:Fallback>
      </mc:AlternateContent>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371600"/>
            <a:ext cx="5180013"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281940" y="4724400"/>
            <a:ext cx="8534400" cy="1600438"/>
          </a:xfrm>
          <a:prstGeom prst="rect">
            <a:avLst/>
          </a:prstGeom>
        </p:spPr>
        <p:txBody>
          <a:bodyPr wrap="square">
            <a:spAutoFit/>
          </a:bodyPr>
          <a:lstStyle/>
          <a:p>
            <a:r>
              <a:rPr lang="en-US" altLang="zh-CN" sz="1400" dirty="0" smtClean="0"/>
              <a:t>[1] A. Agarwal “</a:t>
            </a:r>
            <a:r>
              <a:rPr lang="en-US" altLang="zh-CN" sz="1400" dirty="0"/>
              <a:t>An Evaluation of </a:t>
            </a:r>
            <a:r>
              <a:rPr lang="en-US" altLang="zh-CN" sz="1400" dirty="0" smtClean="0"/>
              <a:t>Directory Schemes </a:t>
            </a:r>
            <a:r>
              <a:rPr lang="en-US" altLang="zh-CN" sz="1400" dirty="0"/>
              <a:t>for Cache Coherence,” </a:t>
            </a:r>
            <a:r>
              <a:rPr lang="en-US" altLang="zh-CN" sz="1400" dirty="0" smtClean="0"/>
              <a:t>ISCA1988</a:t>
            </a:r>
          </a:p>
          <a:p>
            <a:r>
              <a:rPr lang="en-US" altLang="zh-CN" sz="1400" dirty="0" smtClean="0"/>
              <a:t>[2] </a:t>
            </a:r>
            <a:r>
              <a:rPr lang="en-US" altLang="zh-CN" sz="1400" dirty="0"/>
              <a:t>A. </a:t>
            </a:r>
            <a:r>
              <a:rPr lang="en-US" altLang="zh-CN" sz="1400" dirty="0" smtClean="0"/>
              <a:t>Gupta “</a:t>
            </a:r>
            <a:r>
              <a:rPr lang="en-US" altLang="zh-CN" sz="1400" dirty="0"/>
              <a:t>Reducing Memory and Traffic </a:t>
            </a:r>
            <a:r>
              <a:rPr lang="en-US" altLang="zh-CN" sz="1400" dirty="0" smtClean="0"/>
              <a:t>Requirements for </a:t>
            </a:r>
            <a:r>
              <a:rPr lang="en-US" altLang="zh-CN" sz="1400" dirty="0"/>
              <a:t>Scalable Directory-Based Cache Coherence Schemes</a:t>
            </a:r>
            <a:r>
              <a:rPr lang="en-US" altLang="zh-CN" sz="1400" dirty="0" smtClean="0"/>
              <a:t>,” ICPP1990</a:t>
            </a:r>
          </a:p>
          <a:p>
            <a:r>
              <a:rPr lang="en-US" altLang="zh-CN" sz="1400" dirty="0" smtClean="0"/>
              <a:t>[3] </a:t>
            </a:r>
            <a:r>
              <a:rPr lang="en-US" altLang="zh-CN" sz="1400" dirty="0"/>
              <a:t>D. Sanchez </a:t>
            </a:r>
            <a:r>
              <a:rPr lang="en-US" altLang="zh-CN" sz="1400" dirty="0" smtClean="0"/>
              <a:t>“</a:t>
            </a:r>
            <a:r>
              <a:rPr lang="en-US" altLang="zh-CN" sz="1400" dirty="0"/>
              <a:t>SCD: A Scalable Coherence </a:t>
            </a:r>
            <a:r>
              <a:rPr lang="en-US" altLang="zh-CN" sz="1400" dirty="0" smtClean="0"/>
              <a:t>Directory with </a:t>
            </a:r>
            <a:r>
              <a:rPr lang="en-US" altLang="zh-CN" sz="1400" dirty="0"/>
              <a:t>Flexible Sharer Set Encoding,” </a:t>
            </a:r>
            <a:r>
              <a:rPr lang="en-US" altLang="zh-CN" sz="1400" dirty="0" smtClean="0"/>
              <a:t>HPCA2012</a:t>
            </a:r>
            <a:endParaRPr lang="en-US" altLang="zh-CN" sz="1400" dirty="0"/>
          </a:p>
          <a:p>
            <a:r>
              <a:rPr lang="en-US" altLang="zh-CN" sz="1400" dirty="0" smtClean="0"/>
              <a:t>[4] </a:t>
            </a:r>
            <a:r>
              <a:rPr lang="en-US" altLang="zh-CN" sz="1400" dirty="0"/>
              <a:t>B. </a:t>
            </a:r>
            <a:r>
              <a:rPr lang="en-US" altLang="zh-CN" sz="1400" dirty="0" smtClean="0"/>
              <a:t>Cuesta</a:t>
            </a:r>
            <a:r>
              <a:rPr lang="en-US" altLang="zh-CN" sz="1400" dirty="0"/>
              <a:t> </a:t>
            </a:r>
            <a:r>
              <a:rPr lang="en-US" altLang="zh-CN" sz="1400" dirty="0" smtClean="0"/>
              <a:t>“Increasing the Effectiveness </a:t>
            </a:r>
            <a:r>
              <a:rPr lang="en-US" altLang="zh-CN" sz="1400" dirty="0"/>
              <a:t>of Directory Caches by Deactivating Coherence for </a:t>
            </a:r>
            <a:r>
              <a:rPr lang="en-US" altLang="zh-CN" sz="1400" dirty="0" smtClean="0"/>
              <a:t>Private Memory </a:t>
            </a:r>
            <a:r>
              <a:rPr lang="en-US" altLang="zh-CN" sz="1400" dirty="0"/>
              <a:t>Blocks,” </a:t>
            </a:r>
            <a:r>
              <a:rPr lang="en-US" altLang="zh-CN" sz="1400" dirty="0" smtClean="0"/>
              <a:t>ISCA2011</a:t>
            </a:r>
          </a:p>
          <a:p>
            <a:r>
              <a:rPr lang="en-US" altLang="zh-CN" sz="1400" dirty="0" smtClean="0"/>
              <a:t>[5] </a:t>
            </a:r>
            <a:r>
              <a:rPr lang="en-US" altLang="zh-CN" sz="1400" dirty="0"/>
              <a:t>A. </a:t>
            </a:r>
            <a:r>
              <a:rPr lang="en-US" altLang="zh-CN" sz="1400" dirty="0" err="1" smtClean="0"/>
              <a:t>Moshovos</a:t>
            </a:r>
            <a:r>
              <a:rPr lang="en-US" altLang="zh-CN" sz="1400" dirty="0" smtClean="0"/>
              <a:t> </a:t>
            </a:r>
            <a:r>
              <a:rPr lang="en-US" altLang="zh-CN" sz="1400" dirty="0"/>
              <a:t>“</a:t>
            </a:r>
            <a:r>
              <a:rPr lang="en-US" altLang="zh-CN" sz="1400" dirty="0" err="1"/>
              <a:t>RegionScout</a:t>
            </a:r>
            <a:r>
              <a:rPr lang="en-US" altLang="zh-CN" sz="1400" dirty="0"/>
              <a:t>: Exploiting Coarse Grain Sharing </a:t>
            </a:r>
            <a:r>
              <a:rPr lang="en-US" altLang="zh-CN" sz="1400" dirty="0" smtClean="0"/>
              <a:t>in Snoop-Based </a:t>
            </a:r>
            <a:r>
              <a:rPr lang="en-US" altLang="zh-CN" sz="1400" dirty="0"/>
              <a:t>Coherence,” </a:t>
            </a:r>
            <a:r>
              <a:rPr lang="en-US" altLang="zh-CN" sz="1400" dirty="0" smtClean="0"/>
              <a:t>ISCA2005</a:t>
            </a:r>
            <a:endParaRPr lang="en-US" altLang="zh-CN" sz="1400" dirty="0"/>
          </a:p>
        </p:txBody>
      </p:sp>
    </p:spTree>
    <p:extLst>
      <p:ext uri="{BB962C8B-B14F-4D97-AF65-F5344CB8AC3E}">
        <p14:creationId xmlns:p14="http://schemas.microsoft.com/office/powerpoint/2010/main" val="1697822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smtClean="0">
                <a:latin typeface="Times New Roman" pitchFamily="18" charset="0"/>
                <a:cs typeface="Times New Roman" pitchFamily="18" charset="0"/>
              </a:rPr>
              <a:t>Outline</a:t>
            </a:r>
            <a:endParaRPr lang="zh-CN" altLang="en-US" dirty="0">
              <a:latin typeface="Times New Roman" pitchFamily="18" charset="0"/>
              <a:cs typeface="Times New Roman" pitchFamily="18" charset="0"/>
            </a:endParaRPr>
          </a:p>
        </p:txBody>
      </p:sp>
      <p:sp>
        <p:nvSpPr>
          <p:cNvPr id="3" name="灯片编号占位符 2"/>
          <p:cNvSpPr>
            <a:spLocks noGrp="1"/>
          </p:cNvSpPr>
          <p:nvPr>
            <p:ph type="sldNum" sz="quarter" idx="12"/>
          </p:nvPr>
        </p:nvSpPr>
        <p:spPr/>
        <p:txBody>
          <a:bodyPr/>
          <a:lstStyle/>
          <a:p>
            <a:fld id="{42B858DD-6001-4C1A-B4BD-39E73C0A8AD3}" type="slidenum">
              <a:rPr lang="zh-CN" altLang="en-US" smtClean="0"/>
              <a:t>4</a:t>
            </a:fld>
            <a:endParaRPr lang="zh-CN" altLang="en-US"/>
          </a:p>
        </p:txBody>
      </p:sp>
      <p:sp>
        <p:nvSpPr>
          <p:cNvPr id="4" name="内容占位符 3"/>
          <p:cNvSpPr>
            <a:spLocks noGrp="1"/>
          </p:cNvSpPr>
          <p:nvPr>
            <p:ph sz="quarter" idx="1"/>
          </p:nvPr>
        </p:nvSpPr>
        <p:spPr/>
        <p:txBody>
          <a:bodyPr>
            <a:normAutofit/>
          </a:bodyPr>
          <a:lstStyle/>
          <a:p>
            <a:r>
              <a:rPr lang="en-US" altLang="zh-CN" sz="2800" dirty="0" smtClean="0">
                <a:solidFill>
                  <a:schemeClr val="bg1">
                    <a:lumMod val="75000"/>
                  </a:schemeClr>
                </a:solidFill>
                <a:latin typeface="Times New Roman" pitchFamily="18" charset="0"/>
                <a:cs typeface="Times New Roman" pitchFamily="18" charset="0"/>
              </a:rPr>
              <a:t>Motivation</a:t>
            </a:r>
          </a:p>
          <a:p>
            <a:endParaRPr lang="en-US" altLang="zh-CN" sz="1050" dirty="0" smtClean="0">
              <a:solidFill>
                <a:schemeClr val="bg1">
                  <a:lumMod val="75000"/>
                </a:schemeClr>
              </a:solidFill>
              <a:latin typeface="Times New Roman" pitchFamily="18" charset="0"/>
              <a:cs typeface="Times New Roman" pitchFamily="18" charset="0"/>
            </a:endParaRPr>
          </a:p>
          <a:p>
            <a:r>
              <a:rPr lang="en-US" altLang="zh-CN" sz="2800" dirty="0" smtClean="0">
                <a:latin typeface="Times New Roman" pitchFamily="18" charset="0"/>
                <a:cs typeface="Times New Roman" pitchFamily="18" charset="0"/>
              </a:rPr>
              <a:t>Hybrid representation (HR)</a:t>
            </a:r>
          </a:p>
          <a:p>
            <a:endParaRPr lang="en-US" altLang="zh-CN" sz="1050" dirty="0" smtClean="0">
              <a:latin typeface="Times New Roman" pitchFamily="18" charset="0"/>
              <a:cs typeface="Times New Roman" pitchFamily="18" charset="0"/>
            </a:endParaRPr>
          </a:p>
          <a:p>
            <a:r>
              <a:rPr lang="en-US" altLang="zh-CN" sz="2800" dirty="0" smtClean="0">
                <a:latin typeface="Times New Roman" pitchFamily="18" charset="0"/>
                <a:cs typeface="Times New Roman" pitchFamily="18" charset="0"/>
              </a:rPr>
              <a:t>Multi-granular tracking (MG)</a:t>
            </a:r>
          </a:p>
          <a:p>
            <a:endParaRPr lang="en-US" altLang="zh-CN" sz="1050" dirty="0" smtClean="0">
              <a:latin typeface="Times New Roman" pitchFamily="18" charset="0"/>
              <a:cs typeface="Times New Roman" pitchFamily="18" charset="0"/>
            </a:endParaRPr>
          </a:p>
          <a:p>
            <a:r>
              <a:rPr lang="en-US" altLang="zh-CN" sz="2800" dirty="0" smtClean="0">
                <a:latin typeface="Times New Roman" pitchFamily="18" charset="0"/>
                <a:cs typeface="Times New Roman" pitchFamily="18" charset="0"/>
              </a:rPr>
              <a:t>Experimental analysis</a:t>
            </a:r>
          </a:p>
          <a:p>
            <a:endParaRPr lang="en-US" altLang="zh-CN" sz="1050" dirty="0" smtClean="0">
              <a:latin typeface="Times New Roman" pitchFamily="18" charset="0"/>
              <a:cs typeface="Times New Roman" pitchFamily="18" charset="0"/>
            </a:endParaRPr>
          </a:p>
          <a:p>
            <a:r>
              <a:rPr lang="en-US" altLang="zh-CN" sz="2800" dirty="0" smtClean="0">
                <a:latin typeface="Times New Roman" pitchFamily="18" charset="0"/>
                <a:cs typeface="Times New Roman" pitchFamily="18" charset="0"/>
              </a:rPr>
              <a:t>Conclusion</a:t>
            </a:r>
            <a:endParaRPr lang="zh-CN"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786035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Hybrid representation</a:t>
            </a:r>
            <a:endParaRPr lang="zh-CN" altLang="en-US" sz="4000" dirty="0">
              <a:latin typeface="Times New Roman" pitchFamily="18" charset="0"/>
              <a:cs typeface="Times New Roman" pitchFamily="18" charset="0"/>
            </a:endParaRPr>
          </a:p>
        </p:txBody>
      </p:sp>
      <p:sp>
        <p:nvSpPr>
          <p:cNvPr id="2" name="灯片编号占位符 1"/>
          <p:cNvSpPr>
            <a:spLocks noGrp="1"/>
          </p:cNvSpPr>
          <p:nvPr>
            <p:ph type="sldNum" sz="quarter" idx="12"/>
          </p:nvPr>
        </p:nvSpPr>
        <p:spPr/>
        <p:txBody>
          <a:bodyPr/>
          <a:lstStyle/>
          <a:p>
            <a:fld id="{42B858DD-6001-4C1A-B4BD-39E73C0A8AD3}" type="slidenum">
              <a:rPr lang="zh-CN" altLang="en-US" smtClean="0">
                <a:latin typeface="Times New Roman" pitchFamily="18" charset="0"/>
                <a:cs typeface="Times New Roman" pitchFamily="18" charset="0"/>
              </a:rPr>
              <a:t>5</a:t>
            </a:fld>
            <a:endParaRPr lang="zh-CN" altLang="en-US" dirty="0">
              <a:latin typeface="Times New Roman" pitchFamily="18" charset="0"/>
              <a:cs typeface="Times New Roman" pitchFamily="18" charset="0"/>
            </a:endParaRPr>
          </a:p>
        </p:txBody>
      </p:sp>
      <p:sp>
        <p:nvSpPr>
          <p:cNvPr id="9" name="内容占位符 1"/>
          <p:cNvSpPr>
            <a:spLocks noGrp="1"/>
          </p:cNvSpPr>
          <p:nvPr>
            <p:ph sz="quarter" idx="1"/>
          </p:nvPr>
        </p:nvSpPr>
        <p:spPr>
          <a:xfrm>
            <a:off x="381000" y="1219200"/>
            <a:ext cx="8458200" cy="1828800"/>
          </a:xfrm>
        </p:spPr>
        <p:txBody>
          <a:bodyPr>
            <a:noAutofit/>
          </a:bodyPr>
          <a:lstStyle/>
          <a:p>
            <a:r>
              <a:rPr lang="en-US" altLang="zh-CN" sz="2400" dirty="0" smtClean="0">
                <a:latin typeface="Times New Roman" pitchFamily="18" charset="0"/>
                <a:cs typeface="Times New Roman" pitchFamily="18" charset="0"/>
              </a:rPr>
              <a:t>People have observed that most cache lines have a small number of sharers.</a:t>
            </a:r>
          </a:p>
          <a:p>
            <a:endParaRPr lang="en-US" altLang="zh-CN" sz="100" dirty="0">
              <a:latin typeface="Times New Roman" pitchFamily="18" charset="0"/>
              <a:cs typeface="Times New Roman" pitchFamily="18" charset="0"/>
            </a:endParaRPr>
          </a:p>
          <a:p>
            <a:r>
              <a:rPr lang="en-US" altLang="zh-CN" sz="2400" dirty="0" smtClean="0">
                <a:latin typeface="Times New Roman" pitchFamily="18" charset="0"/>
                <a:cs typeface="Times New Roman" pitchFamily="18" charset="0"/>
              </a:rPr>
              <a:t>A subtle but important difference: a lot of entries tracks only one sharer.</a:t>
            </a:r>
          </a:p>
          <a:p>
            <a:endParaRPr lang="en-US" altLang="zh-CN" sz="800" dirty="0" smtClean="0">
              <a:latin typeface="Times New Roman" pitchFamily="18" charset="0"/>
              <a:cs typeface="Times New Roman" pitchFamily="18" charset="0"/>
            </a:endParaRPr>
          </a:p>
        </p:txBody>
      </p:sp>
      <p:graphicFrame>
        <p:nvGraphicFramePr>
          <p:cNvPr id="8" name="图表 7"/>
          <p:cNvGraphicFramePr>
            <a:graphicFrameLocks/>
          </p:cNvGraphicFramePr>
          <p:nvPr>
            <p:extLst>
              <p:ext uri="{D42A27DB-BD31-4B8C-83A1-F6EECF244321}">
                <p14:modId xmlns:p14="http://schemas.microsoft.com/office/powerpoint/2010/main" val="219840406"/>
              </p:ext>
            </p:extLst>
          </p:nvPr>
        </p:nvGraphicFramePr>
        <p:xfrm>
          <a:off x="990600" y="3028717"/>
          <a:ext cx="6858000" cy="28302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696200" y="3733800"/>
            <a:ext cx="607859" cy="369332"/>
          </a:xfrm>
          <a:prstGeom prst="rect">
            <a:avLst/>
          </a:prstGeom>
          <a:noFill/>
        </p:spPr>
        <p:txBody>
          <a:bodyPr wrap="none" rtlCol="0">
            <a:spAutoFit/>
          </a:bodyPr>
          <a:lstStyle/>
          <a:p>
            <a:r>
              <a:rPr lang="en-US" altLang="zh-CN" dirty="0" smtClean="0">
                <a:latin typeface="Times New Roman" pitchFamily="18" charset="0"/>
                <a:cs typeface="Times New Roman" pitchFamily="18" charset="0"/>
              </a:rPr>
              <a:t>99%</a:t>
            </a:r>
          </a:p>
        </p:txBody>
      </p:sp>
      <p:sp>
        <p:nvSpPr>
          <p:cNvPr id="4" name="矩形 3"/>
          <p:cNvSpPr/>
          <p:nvPr/>
        </p:nvSpPr>
        <p:spPr>
          <a:xfrm>
            <a:off x="457200" y="5715000"/>
            <a:ext cx="8229600" cy="646331"/>
          </a:xfrm>
          <a:prstGeom prst="rect">
            <a:avLst/>
          </a:prstGeom>
        </p:spPr>
        <p:txBody>
          <a:bodyPr wrap="square">
            <a:spAutoFit/>
          </a:bodyPr>
          <a:lstStyle/>
          <a:p>
            <a:r>
              <a:rPr lang="en-US" altLang="zh-CN" dirty="0">
                <a:latin typeface="Times New Roman" pitchFamily="18" charset="0"/>
                <a:cs typeface="Times New Roman" pitchFamily="18" charset="0"/>
              </a:rPr>
              <a:t>The simulation is carried out in a 16-way CMP with 8-way associative directory cache. About 99% of sets have 2 or less entries tracking multiple sharers.</a:t>
            </a:r>
          </a:p>
        </p:txBody>
      </p:sp>
    </p:spTree>
    <p:extLst>
      <p:ext uri="{BB962C8B-B14F-4D97-AF65-F5344CB8AC3E}">
        <p14:creationId xmlns:p14="http://schemas.microsoft.com/office/powerpoint/2010/main" val="1872910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sz="4000" dirty="0" smtClean="0">
                <a:solidFill>
                  <a:schemeClr val="tx1"/>
                </a:solidFill>
                <a:latin typeface="Times New Roman" pitchFamily="18" charset="0"/>
                <a:cs typeface="Times New Roman" pitchFamily="18" charset="0"/>
              </a:rPr>
              <a:t>Implementation of hybrid representation</a:t>
            </a:r>
            <a:endParaRPr lang="zh-CN" altLang="en-US" sz="4000" dirty="0">
              <a:solidFill>
                <a:schemeClr val="tx1"/>
              </a:solidFill>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42B858DD-6001-4C1A-B4BD-39E73C0A8AD3}" type="slidenum">
              <a:rPr lang="zh-CN" altLang="en-US" smtClean="0">
                <a:solidFill>
                  <a:schemeClr val="tx1"/>
                </a:solidFill>
                <a:latin typeface="Times New Roman" pitchFamily="18" charset="0"/>
                <a:cs typeface="Times New Roman" pitchFamily="18" charset="0"/>
              </a:rPr>
              <a:t>6</a:t>
            </a:fld>
            <a:endParaRPr lang="zh-CN" altLang="en-US"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内容占位符 1"/>
              <p:cNvSpPr>
                <a:spLocks noGrp="1"/>
              </p:cNvSpPr>
              <p:nvPr>
                <p:ph sz="quarter" idx="1"/>
              </p:nvPr>
            </p:nvSpPr>
            <p:spPr>
              <a:xfrm>
                <a:off x="457200" y="1219200"/>
                <a:ext cx="8229600" cy="5105400"/>
              </a:xfrm>
            </p:spPr>
            <p:txBody>
              <a:bodyPr>
                <a:noAutofit/>
              </a:bodyPr>
              <a:lstStyle/>
              <a:p>
                <a:r>
                  <a:rPr lang="en-US" altLang="zh-CN" dirty="0" smtClean="0">
                    <a:solidFill>
                      <a:schemeClr val="tx1"/>
                    </a:solidFill>
                    <a:latin typeface="Times New Roman" pitchFamily="18" charset="0"/>
                    <a:cs typeface="Times New Roman" pitchFamily="18" charset="0"/>
                  </a:rPr>
                  <a:t>Hybrid representation: single pointer + vector.</a:t>
                </a:r>
              </a:p>
              <a:p>
                <a:endParaRPr lang="en-US" altLang="zh-CN" dirty="0">
                  <a:solidFill>
                    <a:schemeClr val="tx1"/>
                  </a:solidFill>
                  <a:latin typeface="Times New Roman" pitchFamily="18" charset="0"/>
                  <a:cs typeface="Times New Roman" pitchFamily="18" charset="0"/>
                </a:endParaRPr>
              </a:p>
              <a:p>
                <a:endParaRPr lang="en-US" altLang="zh-CN" dirty="0" smtClean="0">
                  <a:solidFill>
                    <a:schemeClr val="tx1"/>
                  </a:solidFill>
                  <a:latin typeface="Times New Roman" pitchFamily="18" charset="0"/>
                  <a:cs typeface="Times New Roman" pitchFamily="18" charset="0"/>
                </a:endParaRPr>
              </a:p>
              <a:p>
                <a:endParaRPr lang="en-US" altLang="zh-CN" dirty="0">
                  <a:solidFill>
                    <a:schemeClr val="tx1"/>
                  </a:solidFill>
                  <a:latin typeface="Times New Roman" pitchFamily="18" charset="0"/>
                  <a:cs typeface="Times New Roman" pitchFamily="18" charset="0"/>
                </a:endParaRPr>
              </a:p>
              <a:p>
                <a:endParaRPr lang="en-US" altLang="zh-CN" dirty="0" smtClean="0">
                  <a:solidFill>
                    <a:schemeClr val="tx1"/>
                  </a:solidFill>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i="1">
                          <a:solidFill>
                            <a:schemeClr val="tx1"/>
                          </a:solidFill>
                          <a:latin typeface="Cambria Math"/>
                          <a:cs typeface="Times New Roman" pitchFamily="18" charset="0"/>
                        </a:rPr>
                        <m:t>𝐸𝑛𝑡𝑟𝑦</m:t>
                      </m:r>
                      <m:r>
                        <a:rPr lang="en-US" altLang="zh-CN" i="1">
                          <a:solidFill>
                            <a:schemeClr val="tx1"/>
                          </a:solidFill>
                          <a:latin typeface="Cambria Math"/>
                          <a:cs typeface="Times New Roman" pitchFamily="18" charset="0"/>
                        </a:rPr>
                        <m:t> </m:t>
                      </m:r>
                      <m:r>
                        <a:rPr lang="en-US" altLang="zh-CN" i="1">
                          <a:solidFill>
                            <a:schemeClr val="tx1"/>
                          </a:solidFill>
                          <a:latin typeface="Cambria Math"/>
                          <a:cs typeface="Times New Roman" pitchFamily="18" charset="0"/>
                        </a:rPr>
                        <m:t>𝑠𝑖𝑧𝑒</m:t>
                      </m:r>
                      <m:r>
                        <a:rPr lang="en-US" altLang="zh-CN" i="1">
                          <a:solidFill>
                            <a:schemeClr val="tx1"/>
                          </a:solidFill>
                          <a:latin typeface="Cambria Math"/>
                          <a:cs typeface="Times New Roman" pitchFamily="18" charset="0"/>
                        </a:rPr>
                        <m:t>=</m:t>
                      </m:r>
                      <m:r>
                        <a:rPr lang="en-US" altLang="zh-CN" i="1">
                          <a:solidFill>
                            <a:schemeClr val="tx1"/>
                          </a:solidFill>
                          <a:latin typeface="Cambria Math"/>
                          <a:cs typeface="Times New Roman" pitchFamily="18" charset="0"/>
                        </a:rPr>
                        <m:t>𝑇𝑎𝑔𝑆𝑖𝑧𝑒</m:t>
                      </m:r>
                      <m:r>
                        <a:rPr lang="en-US" altLang="zh-CN" i="1">
                          <a:solidFill>
                            <a:schemeClr val="tx1"/>
                          </a:solidFill>
                          <a:latin typeface="Cambria Math"/>
                          <a:cs typeface="Times New Roman" pitchFamily="18" charset="0"/>
                        </a:rPr>
                        <m:t>+</m:t>
                      </m:r>
                      <m:f>
                        <m:fPr>
                          <m:ctrlPr>
                            <a:rPr lang="en-US" altLang="zh-CN" i="1">
                              <a:solidFill>
                                <a:schemeClr val="tx1"/>
                              </a:solidFill>
                              <a:latin typeface="Cambria Math"/>
                              <a:cs typeface="Times New Roman" pitchFamily="18" charset="0"/>
                            </a:rPr>
                          </m:ctrlPr>
                        </m:fPr>
                        <m:num>
                          <m:r>
                            <a:rPr lang="en-US" altLang="zh-CN" i="1">
                              <a:solidFill>
                                <a:schemeClr val="tx1"/>
                              </a:solidFill>
                              <a:latin typeface="Cambria Math"/>
                              <a:cs typeface="Times New Roman" pitchFamily="18" charset="0"/>
                            </a:rPr>
                            <m:t>𝑉</m:t>
                          </m:r>
                          <m:r>
                            <a:rPr lang="en-US" altLang="zh-CN" i="1">
                              <a:solidFill>
                                <a:schemeClr val="tx1"/>
                              </a:solidFill>
                              <a:latin typeface="Cambria Math"/>
                              <a:cs typeface="Times New Roman" pitchFamily="18" charset="0"/>
                            </a:rPr>
                            <m:t>∗</m:t>
                          </m:r>
                          <m:r>
                            <a:rPr lang="en-US" altLang="zh-CN" i="1">
                              <a:solidFill>
                                <a:schemeClr val="tx1"/>
                              </a:solidFill>
                              <a:latin typeface="Cambria Math"/>
                              <a:cs typeface="Times New Roman" pitchFamily="18" charset="0"/>
                            </a:rPr>
                            <m:t>𝑁</m:t>
                          </m:r>
                          <m:r>
                            <a:rPr lang="en-US" altLang="zh-CN" i="1">
                              <a:solidFill>
                                <a:schemeClr val="tx1"/>
                              </a:solidFill>
                              <a:latin typeface="Cambria Math"/>
                              <a:cs typeface="Times New Roman" pitchFamily="18" charset="0"/>
                            </a:rPr>
                            <m:t>+</m:t>
                          </m:r>
                          <m:d>
                            <m:dPr>
                              <m:ctrlPr>
                                <a:rPr lang="en-US" altLang="zh-CN" i="1">
                                  <a:solidFill>
                                    <a:schemeClr val="tx1"/>
                                  </a:solidFill>
                                  <a:latin typeface="Cambria Math"/>
                                  <a:cs typeface="Times New Roman" pitchFamily="18" charset="0"/>
                                </a:rPr>
                              </m:ctrlPr>
                            </m:dPr>
                            <m:e>
                              <m:r>
                                <a:rPr lang="en-US" altLang="zh-CN" i="1">
                                  <a:solidFill>
                                    <a:schemeClr val="tx1"/>
                                  </a:solidFill>
                                  <a:latin typeface="Cambria Math"/>
                                  <a:cs typeface="Times New Roman" pitchFamily="18" charset="0"/>
                                </a:rPr>
                                <m:t>𝐴</m:t>
                              </m:r>
                              <m:r>
                                <a:rPr lang="en-US" altLang="zh-CN" i="1">
                                  <a:solidFill>
                                    <a:schemeClr val="tx1"/>
                                  </a:solidFill>
                                  <a:latin typeface="Cambria Math"/>
                                  <a:cs typeface="Times New Roman" pitchFamily="18" charset="0"/>
                                </a:rPr>
                                <m:t>−</m:t>
                              </m:r>
                              <m:r>
                                <a:rPr lang="en-US" altLang="zh-CN" i="1">
                                  <a:solidFill>
                                    <a:schemeClr val="tx1"/>
                                  </a:solidFill>
                                  <a:latin typeface="Cambria Math"/>
                                  <a:cs typeface="Times New Roman" pitchFamily="18" charset="0"/>
                                </a:rPr>
                                <m:t>𝑉</m:t>
                              </m:r>
                            </m:e>
                          </m:d>
                          <m:r>
                            <a:rPr lang="en-US" altLang="zh-CN" i="1">
                              <a:solidFill>
                                <a:schemeClr val="tx1"/>
                              </a:solidFill>
                              <a:latin typeface="Cambria Math"/>
                              <a:cs typeface="Times New Roman" pitchFamily="18" charset="0"/>
                            </a:rPr>
                            <m:t>∗</m:t>
                          </m:r>
                          <m:func>
                            <m:funcPr>
                              <m:ctrlPr>
                                <a:rPr lang="en-US" altLang="zh-CN" i="1">
                                  <a:solidFill>
                                    <a:schemeClr val="tx1"/>
                                  </a:solidFill>
                                  <a:latin typeface="Cambria Math"/>
                                  <a:cs typeface="Times New Roman" pitchFamily="18" charset="0"/>
                                </a:rPr>
                              </m:ctrlPr>
                            </m:funcPr>
                            <m:fName>
                              <m:sSub>
                                <m:sSubPr>
                                  <m:ctrlPr>
                                    <a:rPr lang="en-US" altLang="zh-CN" i="1">
                                      <a:solidFill>
                                        <a:schemeClr val="tx1"/>
                                      </a:solidFill>
                                      <a:latin typeface="Cambria Math"/>
                                      <a:cs typeface="Times New Roman" pitchFamily="18" charset="0"/>
                                    </a:rPr>
                                  </m:ctrlPr>
                                </m:sSubPr>
                                <m:e>
                                  <m:r>
                                    <m:rPr>
                                      <m:sty m:val="p"/>
                                    </m:rPr>
                                    <a:rPr lang="en-US" altLang="zh-CN">
                                      <a:solidFill>
                                        <a:schemeClr val="tx1"/>
                                      </a:solidFill>
                                      <a:latin typeface="Cambria Math"/>
                                      <a:cs typeface="Times New Roman" pitchFamily="18" charset="0"/>
                                    </a:rPr>
                                    <m:t>log</m:t>
                                  </m:r>
                                </m:e>
                                <m:sub>
                                  <m:r>
                                    <a:rPr lang="en-US" altLang="zh-CN" i="1">
                                      <a:solidFill>
                                        <a:schemeClr val="tx1"/>
                                      </a:solidFill>
                                      <a:latin typeface="Cambria Math"/>
                                      <a:cs typeface="Times New Roman" pitchFamily="18" charset="0"/>
                                    </a:rPr>
                                    <m:t>2</m:t>
                                  </m:r>
                                </m:sub>
                              </m:sSub>
                            </m:fName>
                            <m:e>
                              <m:r>
                                <a:rPr lang="en-US" altLang="zh-CN" i="1">
                                  <a:solidFill>
                                    <a:schemeClr val="tx1"/>
                                  </a:solidFill>
                                  <a:latin typeface="Cambria Math"/>
                                  <a:cs typeface="Times New Roman" pitchFamily="18" charset="0"/>
                                </a:rPr>
                                <m:t>𝑁</m:t>
                              </m:r>
                            </m:e>
                          </m:func>
                        </m:num>
                        <m:den>
                          <m:r>
                            <a:rPr lang="en-US" altLang="zh-CN" i="1">
                              <a:solidFill>
                                <a:schemeClr val="tx1"/>
                              </a:solidFill>
                              <a:latin typeface="Cambria Math"/>
                              <a:cs typeface="Times New Roman" pitchFamily="18" charset="0"/>
                            </a:rPr>
                            <m:t>𝐴</m:t>
                          </m:r>
                        </m:den>
                      </m:f>
                    </m:oMath>
                  </m:oMathPara>
                </a14:m>
                <a:endParaRPr lang="en-US" altLang="zh-CN" dirty="0">
                  <a:solidFill>
                    <a:schemeClr val="tx1"/>
                  </a:solidFill>
                  <a:latin typeface="Times New Roman" pitchFamily="18" charset="0"/>
                  <a:cs typeface="Times New Roman" pitchFamily="18" charset="0"/>
                </a:endParaRPr>
              </a:p>
              <a:p>
                <a:r>
                  <a:rPr lang="en-US" altLang="zh-CN" dirty="0" smtClean="0">
                    <a:solidFill>
                      <a:schemeClr val="tx1"/>
                    </a:solidFill>
                    <a:latin typeface="Times New Roman" pitchFamily="18" charset="0"/>
                    <a:cs typeface="Times New Roman" pitchFamily="18" charset="0"/>
                  </a:rPr>
                  <a:t>Overflow</a:t>
                </a:r>
              </a:p>
              <a:p>
                <a:pPr lvl="1"/>
                <a:r>
                  <a:rPr lang="en-US" altLang="zh-CN" dirty="0" smtClean="0">
                    <a:solidFill>
                      <a:schemeClr val="tx1"/>
                    </a:solidFill>
                    <a:latin typeface="Times New Roman" pitchFamily="18" charset="0"/>
                    <a:cs typeface="Times New Roman" pitchFamily="18" charset="0"/>
                  </a:rPr>
                  <a:t>Definition: pointer entry to track multiple sharers.</a:t>
                </a:r>
              </a:p>
              <a:p>
                <a:pPr lvl="1"/>
                <a:r>
                  <a:rPr lang="en-US" altLang="zh-CN" dirty="0" smtClean="0">
                    <a:solidFill>
                      <a:schemeClr val="tx1"/>
                    </a:solidFill>
                    <a:latin typeface="Times New Roman" pitchFamily="18" charset="0"/>
                    <a:cs typeface="Times New Roman" pitchFamily="18" charset="0"/>
                  </a:rPr>
                  <a:t>Handler: A vector entry is swapped with the pointer entry.  The vector entry is converted down to one sharer or up to all sharers.</a:t>
                </a:r>
              </a:p>
              <a:p>
                <a:endParaRPr lang="en-US" altLang="zh-CN" dirty="0">
                  <a:solidFill>
                    <a:schemeClr val="tx1"/>
                  </a:solidFill>
                  <a:latin typeface="Times New Roman" pitchFamily="18" charset="0"/>
                  <a:cs typeface="Times New Roman" pitchFamily="18" charset="0"/>
                </a:endParaRPr>
              </a:p>
            </p:txBody>
          </p:sp>
        </mc:Choice>
        <mc:Fallback xmlns="">
          <p:sp>
            <p:nvSpPr>
              <p:cNvPr id="2" name="内容占位符 1"/>
              <p:cNvSpPr>
                <a:spLocks noGrp="1" noRot="1" noChangeAspect="1" noMove="1" noResize="1" noEditPoints="1" noAdjustHandles="1" noChangeArrowheads="1" noChangeShapeType="1" noTextEdit="1"/>
              </p:cNvSpPr>
              <p:nvPr>
                <p:ph sz="quarter" idx="1"/>
              </p:nvPr>
            </p:nvSpPr>
            <p:spPr>
              <a:xfrm>
                <a:off x="457200" y="1219200"/>
                <a:ext cx="8229600" cy="5105400"/>
              </a:xfrm>
              <a:blipFill rotWithShape="1">
                <a:blip r:embed="rId3"/>
                <a:stretch>
                  <a:fillRect l="-593" t="-1074" r="-1333"/>
                </a:stretch>
              </a:blipFill>
            </p:spPr>
            <p:txBody>
              <a:bodyPr/>
              <a:lstStyle/>
              <a:p>
                <a:r>
                  <a:rPr lang="zh-CN" altLang="en-US">
                    <a:noFill/>
                  </a:rPr>
                  <a:t> </a:t>
                </a:r>
              </a:p>
            </p:txBody>
          </p:sp>
        </mc:Fallback>
      </mc:AlternateContent>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35282"/>
            <a:ext cx="825503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543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Multi-granular tracking</a:t>
            </a:r>
            <a:endParaRPr lang="zh-CN" altLang="en-US" sz="4000" dirty="0">
              <a:latin typeface="Times New Roman" pitchFamily="18" charset="0"/>
              <a:cs typeface="Times New Roman" pitchFamily="18" charset="0"/>
            </a:endParaRPr>
          </a:p>
        </p:txBody>
      </p:sp>
      <p:sp>
        <p:nvSpPr>
          <p:cNvPr id="3" name="灯片编号占位符 2"/>
          <p:cNvSpPr>
            <a:spLocks noGrp="1"/>
          </p:cNvSpPr>
          <p:nvPr>
            <p:ph type="sldNum" sz="quarter" idx="12"/>
          </p:nvPr>
        </p:nvSpPr>
        <p:spPr/>
        <p:txBody>
          <a:bodyPr/>
          <a:lstStyle/>
          <a:p>
            <a:fld id="{42B858DD-6001-4C1A-B4BD-39E73C0A8AD3}" type="slidenum">
              <a:rPr lang="zh-CN" altLang="en-US" smtClean="0">
                <a:latin typeface="Times New Roman" pitchFamily="18" charset="0"/>
                <a:cs typeface="Times New Roman" pitchFamily="18" charset="0"/>
              </a:rPr>
              <a:t>7</a:t>
            </a:fld>
            <a:endParaRPr lang="zh-CN" altLang="en-US">
              <a:latin typeface="Times New Roman" pitchFamily="18" charset="0"/>
              <a:cs typeface="Times New Roman" pitchFamily="18" charset="0"/>
            </a:endParaRPr>
          </a:p>
        </p:txBody>
      </p:sp>
      <p:sp>
        <p:nvSpPr>
          <p:cNvPr id="4" name="内容占位符 3"/>
          <p:cNvSpPr>
            <a:spLocks noGrp="1"/>
          </p:cNvSpPr>
          <p:nvPr>
            <p:ph sz="quarter" idx="1"/>
          </p:nvPr>
        </p:nvSpPr>
        <p:spPr>
          <a:xfrm>
            <a:off x="457200" y="1219200"/>
            <a:ext cx="8229600" cy="5105400"/>
          </a:xfrm>
        </p:spPr>
        <p:txBody>
          <a:bodyPr>
            <a:noAutofit/>
          </a:bodyPr>
          <a:lstStyle/>
          <a:p>
            <a:r>
              <a:rPr lang="en-US" altLang="zh-CN" dirty="0" smtClean="0">
                <a:latin typeface="Times New Roman" pitchFamily="18" charset="0"/>
                <a:cs typeface="Times New Roman" pitchFamily="18" charset="0"/>
              </a:rPr>
              <a:t>People have proposed to identify the pattern of region and avoid tracking the private or read only regions.</a:t>
            </a:r>
          </a:p>
          <a:p>
            <a:endParaRPr lang="en-US" altLang="zh-CN" dirty="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endParaRPr lang="en-US" altLang="zh-CN" sz="800" dirty="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We exploit the consequence (of private pages </a:t>
            </a:r>
            <a:r>
              <a:rPr lang="en-US" altLang="zh-CN" dirty="0" err="1" smtClean="0">
                <a:latin typeface="Times New Roman" pitchFamily="18" charset="0"/>
                <a:cs typeface="Times New Roman" pitchFamily="18" charset="0"/>
              </a:rPr>
              <a:t>etc</a:t>
            </a:r>
            <a:r>
              <a:rPr lang="en-US" altLang="zh-CN" dirty="0" smtClean="0">
                <a:latin typeface="Times New Roman" pitchFamily="18" charset="0"/>
                <a:cs typeface="Times New Roman" pitchFamily="18" charset="0"/>
              </a:rPr>
              <a:t>) that </a:t>
            </a:r>
            <a:r>
              <a:rPr lang="en-US" altLang="zh-CN" dirty="0">
                <a:latin typeface="Times New Roman" pitchFamily="18" charset="0"/>
                <a:cs typeface="Times New Roman" pitchFamily="18" charset="0"/>
              </a:rPr>
              <a:t>consecutive blocks may have the same access pattern. </a:t>
            </a:r>
            <a:endParaRPr lang="en-US" altLang="zh-CN" dirty="0" smtClean="0">
              <a:latin typeface="Times New Roman" pitchFamily="18" charset="0"/>
              <a:cs typeface="Times New Roman" pitchFamily="18" charset="0"/>
            </a:endParaRPr>
          </a:p>
          <a:p>
            <a:endParaRPr lang="en-US" altLang="zh-CN" sz="1400" dirty="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We try to use a region entry to track the entire region.</a:t>
            </a:r>
            <a:endParaRPr lang="zh-CN" altLang="en-US"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57400"/>
            <a:ext cx="5410200" cy="245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942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dirty="0" smtClean="0">
                <a:solidFill>
                  <a:schemeClr val="tx1"/>
                </a:solidFill>
                <a:latin typeface="Times New Roman" pitchFamily="18" charset="0"/>
                <a:cs typeface="Times New Roman" pitchFamily="18" charset="0"/>
              </a:rPr>
              <a:t>Implementation of </a:t>
            </a:r>
            <a:r>
              <a:rPr lang="en-US" altLang="zh-CN" sz="4000" dirty="0">
                <a:latin typeface="Times New Roman" pitchFamily="18" charset="0"/>
                <a:cs typeface="Times New Roman" pitchFamily="18" charset="0"/>
              </a:rPr>
              <a:t>m</a:t>
            </a:r>
            <a:r>
              <a:rPr lang="en-US" altLang="zh-CN" sz="4000" dirty="0" smtClean="0">
                <a:latin typeface="Times New Roman" pitchFamily="18" charset="0"/>
                <a:cs typeface="Times New Roman" pitchFamily="18" charset="0"/>
              </a:rPr>
              <a:t>ulti-granular </a:t>
            </a:r>
            <a:r>
              <a:rPr lang="en-US" altLang="zh-CN" sz="4000" dirty="0">
                <a:latin typeface="Times New Roman" pitchFamily="18" charset="0"/>
                <a:cs typeface="Times New Roman" pitchFamily="18" charset="0"/>
              </a:rPr>
              <a:t>tracking</a:t>
            </a:r>
            <a:endParaRPr lang="zh-CN" altLang="en-US" sz="4000" dirty="0">
              <a:solidFill>
                <a:schemeClr val="tx1"/>
              </a:solidFill>
              <a:latin typeface="Times New Roman" pitchFamily="18" charset="0"/>
              <a:cs typeface="Times New Roman" pitchFamily="18" charset="0"/>
            </a:endParaRPr>
          </a:p>
        </p:txBody>
      </p:sp>
      <p:sp>
        <p:nvSpPr>
          <p:cNvPr id="3" name="灯片编号占位符 2"/>
          <p:cNvSpPr>
            <a:spLocks noGrp="1"/>
          </p:cNvSpPr>
          <p:nvPr>
            <p:ph type="sldNum" sz="quarter" idx="12"/>
          </p:nvPr>
        </p:nvSpPr>
        <p:spPr/>
        <p:txBody>
          <a:bodyPr/>
          <a:lstStyle/>
          <a:p>
            <a:fld id="{42B858DD-6001-4C1A-B4BD-39E73C0A8AD3}" type="slidenum">
              <a:rPr lang="zh-CN" altLang="en-US" smtClean="0">
                <a:solidFill>
                  <a:schemeClr val="tx1"/>
                </a:solidFill>
                <a:latin typeface="Times New Roman" pitchFamily="18" charset="0"/>
                <a:cs typeface="Times New Roman" pitchFamily="18" charset="0"/>
              </a:rPr>
              <a:t>8</a:t>
            </a:fld>
            <a:endParaRPr lang="zh-CN" altLang="en-US">
              <a:solidFill>
                <a:schemeClr val="tx1"/>
              </a:solidFill>
              <a:latin typeface="Times New Roman" pitchFamily="18" charset="0"/>
              <a:cs typeface="Times New Roman" pitchFamily="18" charset="0"/>
            </a:endParaRPr>
          </a:p>
        </p:txBody>
      </p:sp>
      <p:sp>
        <p:nvSpPr>
          <p:cNvPr id="4" name="内容占位符 3"/>
          <p:cNvSpPr>
            <a:spLocks noGrp="1"/>
          </p:cNvSpPr>
          <p:nvPr>
            <p:ph sz="quarter" idx="1"/>
          </p:nvPr>
        </p:nvSpPr>
        <p:spPr>
          <a:xfrm>
            <a:off x="457200" y="1219200"/>
            <a:ext cx="8229600" cy="5105400"/>
          </a:xfrm>
        </p:spPr>
        <p:txBody>
          <a:bodyPr>
            <a:normAutofit/>
          </a:bodyPr>
          <a:lstStyle/>
          <a:p>
            <a:r>
              <a:rPr lang="en-US" altLang="zh-CN" dirty="0" smtClean="0">
                <a:latin typeface="Times New Roman" pitchFamily="18" charset="0"/>
                <a:cs typeface="Times New Roman" pitchFamily="18" charset="0"/>
              </a:rPr>
              <a:t>Region entry: blocks with similar pattern.</a:t>
            </a:r>
          </a:p>
          <a:p>
            <a:r>
              <a:rPr lang="en-US" altLang="zh-CN" dirty="0" smtClean="0">
                <a:latin typeface="Times New Roman" pitchFamily="18" charset="0"/>
                <a:cs typeface="Times New Roman" pitchFamily="18" charset="0"/>
              </a:rPr>
              <a:t>Line entry: exceptional blocks.</a:t>
            </a:r>
          </a:p>
          <a:p>
            <a:endParaRPr lang="en-US" altLang="zh-CN" dirty="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Simple implementation</a:t>
            </a:r>
          </a:p>
          <a:p>
            <a:pPr lvl="1"/>
            <a:r>
              <a:rPr lang="en-US" altLang="zh-CN" dirty="0" smtClean="0">
                <a:solidFill>
                  <a:schemeClr val="tx1"/>
                </a:solidFill>
                <a:latin typeface="Times New Roman" pitchFamily="18" charset="0"/>
                <a:cs typeface="Times New Roman" pitchFamily="18" charset="0"/>
              </a:rPr>
              <a:t>Start with region entry;</a:t>
            </a:r>
          </a:p>
          <a:p>
            <a:pPr lvl="1"/>
            <a:r>
              <a:rPr lang="en-US" altLang="zh-CN" dirty="0" smtClean="0">
                <a:solidFill>
                  <a:schemeClr val="tx1"/>
                </a:solidFill>
                <a:latin typeface="Times New Roman" pitchFamily="18" charset="0"/>
                <a:cs typeface="Times New Roman" pitchFamily="18" charset="0"/>
              </a:rPr>
              <a:t>Use line entry for exceptional blocks.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971800"/>
            <a:ext cx="1471613"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971799"/>
            <a:ext cx="693737"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2087" y="2265361"/>
            <a:ext cx="1290637"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060" y="3765550"/>
            <a:ext cx="4297363"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5760" y="3141662"/>
            <a:ext cx="4284663"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32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500" fill="hold"/>
                                        <p:tgtEl>
                                          <p:spTgt spid="1032"/>
                                        </p:tgtEl>
                                        <p:attrNameLst>
                                          <p:attrName>ppt_x</p:attrName>
                                        </p:attrNameLst>
                                      </p:cBhvr>
                                      <p:tavLst>
                                        <p:tav tm="0">
                                          <p:val>
                                            <p:strVal val="#ppt_x"/>
                                          </p:val>
                                        </p:tav>
                                        <p:tav tm="100000">
                                          <p:val>
                                            <p:strVal val="#ppt_x"/>
                                          </p:val>
                                        </p:tav>
                                      </p:tavLst>
                                    </p:anim>
                                    <p:anim calcmode="lin" valueType="num">
                                      <p:cBhvr additive="base">
                                        <p:cTn id="2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1"/>
                                        </p:tgtEl>
                                        <p:attrNameLst>
                                          <p:attrName>style.visibility</p:attrName>
                                        </p:attrNameLst>
                                      </p:cBhvr>
                                      <p:to>
                                        <p:strVal val="visible"/>
                                      </p:to>
                                    </p:set>
                                    <p:anim calcmode="lin" valueType="num">
                                      <p:cBhvr additive="base">
                                        <p:cTn id="25" dur="500" fill="hold"/>
                                        <p:tgtEl>
                                          <p:spTgt spid="1031"/>
                                        </p:tgtEl>
                                        <p:attrNameLst>
                                          <p:attrName>ppt_x</p:attrName>
                                        </p:attrNameLst>
                                      </p:cBhvr>
                                      <p:tavLst>
                                        <p:tav tm="0">
                                          <p:val>
                                            <p:strVal val="#ppt_x"/>
                                          </p:val>
                                        </p:tav>
                                        <p:tav tm="100000">
                                          <p:val>
                                            <p:strVal val="#ppt_x"/>
                                          </p:val>
                                        </p:tav>
                                      </p:tavLst>
                                    </p:anim>
                                    <p:anim calcmode="lin" valueType="num">
                                      <p:cBhvr additive="base">
                                        <p:cTn id="26"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solidFill>
                  <a:schemeClr val="tx1"/>
                </a:solidFill>
                <a:latin typeface="Times New Roman" pitchFamily="18" charset="0"/>
                <a:cs typeface="Times New Roman" pitchFamily="18" charset="0"/>
              </a:rPr>
              <a:t>Hardware support</a:t>
            </a:r>
            <a:endParaRPr lang="zh-CN" altLang="en-US" sz="4000" dirty="0">
              <a:solidFill>
                <a:schemeClr val="tx1"/>
              </a:solidFill>
              <a:latin typeface="Times New Roman" pitchFamily="18" charset="0"/>
              <a:cs typeface="Times New Roman" pitchFamily="18" charset="0"/>
            </a:endParaRPr>
          </a:p>
        </p:txBody>
      </p:sp>
      <p:sp>
        <p:nvSpPr>
          <p:cNvPr id="3" name="灯片编号占位符 2"/>
          <p:cNvSpPr>
            <a:spLocks noGrp="1"/>
          </p:cNvSpPr>
          <p:nvPr>
            <p:ph type="sldNum" sz="quarter" idx="12"/>
          </p:nvPr>
        </p:nvSpPr>
        <p:spPr/>
        <p:txBody>
          <a:bodyPr/>
          <a:lstStyle/>
          <a:p>
            <a:fld id="{42B858DD-6001-4C1A-B4BD-39E73C0A8AD3}" type="slidenum">
              <a:rPr lang="zh-CN" altLang="en-US" smtClean="0">
                <a:solidFill>
                  <a:schemeClr val="tx1"/>
                </a:solidFill>
                <a:latin typeface="Times New Roman" pitchFamily="18" charset="0"/>
                <a:cs typeface="Times New Roman" pitchFamily="18" charset="0"/>
              </a:rPr>
              <a:t>9</a:t>
            </a:fld>
            <a:endParaRPr lang="zh-CN" altLang="en-US">
              <a:solidFill>
                <a:schemeClr val="tx1"/>
              </a:solidFill>
              <a:latin typeface="Times New Roman" pitchFamily="18" charset="0"/>
              <a:cs typeface="Times New Roman" pitchFamily="18" charset="0"/>
            </a:endParaRPr>
          </a:p>
        </p:txBody>
      </p:sp>
      <p:sp>
        <p:nvSpPr>
          <p:cNvPr id="4" name="内容占位符 3"/>
          <p:cNvSpPr>
            <a:spLocks noGrp="1"/>
          </p:cNvSpPr>
          <p:nvPr>
            <p:ph sz="quarter" idx="1"/>
          </p:nvPr>
        </p:nvSpPr>
        <p:spPr/>
        <p:txBody>
          <a:bodyPr/>
          <a:lstStyle/>
          <a:p>
            <a:r>
              <a:rPr lang="en-US" altLang="zh-CN" dirty="0" smtClean="0">
                <a:latin typeface="Times New Roman" pitchFamily="18" charset="0"/>
                <a:cs typeface="Times New Roman" pitchFamily="18" charset="0"/>
              </a:rPr>
              <a:t>Grain size bit for distinguish.</a:t>
            </a:r>
          </a:p>
          <a:p>
            <a:endParaRPr lang="en-US" altLang="zh-CN" sz="800"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Index of line entries align with region entry.</a:t>
            </a:r>
          </a:p>
          <a:p>
            <a:endParaRPr lang="en-US" altLang="zh-CN" dirty="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Region </a:t>
            </a:r>
            <a:r>
              <a:rPr lang="en-US" altLang="zh-CN" dirty="0">
                <a:latin typeface="Times New Roman" pitchFamily="18" charset="0"/>
                <a:cs typeface="Times New Roman" pitchFamily="18" charset="0"/>
              </a:rPr>
              <a:t>entry and line entries for the same region reside in the same set</a:t>
            </a:r>
            <a:r>
              <a:rPr lang="en-US" altLang="zh-CN" dirty="0" smtClean="0">
                <a:latin typeface="Times New Roman" pitchFamily="18" charset="0"/>
                <a:cs typeface="Times New Roman" pitchFamily="18" charset="0"/>
              </a:rPr>
              <a:t>.</a:t>
            </a:r>
          </a:p>
          <a:p>
            <a:endParaRPr lang="en-US" altLang="zh-CN" sz="800" dirty="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When both are found, the line entry takes priority.</a:t>
            </a:r>
          </a:p>
          <a:p>
            <a:endParaRPr lang="en-US" altLang="zh-CN" dirty="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667000"/>
            <a:ext cx="7931150"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9133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质朴">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12945</TotalTime>
  <Words>1433</Words>
  <Application>Microsoft Office PowerPoint</Application>
  <PresentationFormat>全屏显示(4:3)</PresentationFormat>
  <Paragraphs>265</Paragraphs>
  <Slides>18</Slides>
  <Notes>18</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质朴</vt:lpstr>
      <vt:lpstr>Building Expressive, Area-Efficient  Coherence Directories</vt:lpstr>
      <vt:lpstr>Motivation</vt:lpstr>
      <vt:lpstr>2-D array</vt:lpstr>
      <vt:lpstr>Outline</vt:lpstr>
      <vt:lpstr>Hybrid representation</vt:lpstr>
      <vt:lpstr>Implementation of hybrid representation</vt:lpstr>
      <vt:lpstr>Multi-granular tracking</vt:lpstr>
      <vt:lpstr>Implementation of multi-granular tracking</vt:lpstr>
      <vt:lpstr>Hardware support</vt:lpstr>
      <vt:lpstr>Sizing of regions</vt:lpstr>
      <vt:lpstr>System setup</vt:lpstr>
      <vt:lpstr>Experimental result of hybrid representation</vt:lpstr>
      <vt:lpstr>Comparison for hybrid representation </vt:lpstr>
      <vt:lpstr>Experimental result of multi-granular</vt:lpstr>
      <vt:lpstr>Comparison for multi-granular</vt:lpstr>
      <vt:lpstr>Combination of HR and MG</vt:lpstr>
      <vt:lpstr>Conclusion</vt:lpstr>
      <vt:lpstr>Building Expressive, Area-Efficient  Coherence Directories</vt:lpstr>
    </vt:vector>
  </TitlesOfParts>
  <Company>zju-isee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Cluster-Based multithreading extension for POLLUX</dc:title>
  <dc:creator>model</dc:creator>
  <cp:lastModifiedBy>THINK</cp:lastModifiedBy>
  <cp:revision>980</cp:revision>
  <dcterms:created xsi:type="dcterms:W3CDTF">2010-06-02T13:56:27Z</dcterms:created>
  <dcterms:modified xsi:type="dcterms:W3CDTF">2013-09-18T00:57:33Z</dcterms:modified>
</cp:coreProperties>
</file>