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41" r:id="rId2"/>
    <p:sldId id="468" r:id="rId3"/>
    <p:sldId id="478" r:id="rId4"/>
    <p:sldId id="489" r:id="rId5"/>
    <p:sldId id="418" r:id="rId6"/>
    <p:sldId id="485" r:id="rId7"/>
    <p:sldId id="486" r:id="rId8"/>
    <p:sldId id="494" r:id="rId9"/>
    <p:sldId id="488" r:id="rId10"/>
    <p:sldId id="470" r:id="rId11"/>
    <p:sldId id="499" r:id="rId12"/>
    <p:sldId id="424" r:id="rId13"/>
    <p:sldId id="498" r:id="rId14"/>
    <p:sldId id="490" r:id="rId15"/>
    <p:sldId id="495" r:id="rId16"/>
    <p:sldId id="487" r:id="rId17"/>
    <p:sldId id="476" r:id="rId18"/>
    <p:sldId id="469" r:id="rId19"/>
    <p:sldId id="429" r:id="rId20"/>
    <p:sldId id="434" r:id="rId21"/>
    <p:sldId id="473" r:id="rId22"/>
    <p:sldId id="440" r:id="rId23"/>
    <p:sldId id="4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84" autoAdjust="0"/>
    <p:restoredTop sz="85379" autoAdjust="0"/>
  </p:normalViewPr>
  <p:slideViewPr>
    <p:cSldViewPr>
      <p:cViewPr varScale="1">
        <p:scale>
          <a:sx n="79" d="100"/>
          <a:sy n="79" d="100"/>
        </p:scale>
        <p:origin x="-1056" y="-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he\Dropbox\hal-lab\he\McRou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he\Dropbox\hal-lab\he\McRout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:Dropbox:hal-lab:he:trunk:McRouter%20Drafts:Final%20Results%20and%20Figures:McRouter.PACT.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:Dropbox:hal-lab:he:trunk:McRouter%20Drafts:Final%20Results%20and%20Figures:McRouter.PACT.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:Dropbox:hal-lab:he:trunk:McRouter%20Drafts:Final%20Results%20and%20Figures:McRouter.PACT.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:Dropbox:hal-lab:he:trunk:McRouter%20Drafts:Final%20Results%20and%20Figures:McRouter.PACT.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72415544831103E-2"/>
          <c:y val="3.3214419626118201E-2"/>
          <c:w val="0.91222758445516905"/>
          <c:h val="0.58816942525041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Average Link Utilization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invertIfNegative val="0"/>
          <c:cat>
            <c:strRef>
              <c:f>Sheet1!$B$2:$B$14</c:f>
              <c:strCache>
                <c:ptCount val="13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5.5856400000000002E-3</c:v>
                </c:pt>
                <c:pt idx="1">
                  <c:v>1.6568200000000002E-2</c:v>
                </c:pt>
                <c:pt idx="2">
                  <c:v>1.22922E-2</c:v>
                </c:pt>
                <c:pt idx="3">
                  <c:v>1.6937199999999999E-2</c:v>
                </c:pt>
                <c:pt idx="4">
                  <c:v>2.87187E-2</c:v>
                </c:pt>
                <c:pt idx="5">
                  <c:v>1.1898199999999999E-2</c:v>
                </c:pt>
                <c:pt idx="6">
                  <c:v>1.35821E-2</c:v>
                </c:pt>
                <c:pt idx="7">
                  <c:v>5.9262200000000003E-3</c:v>
                </c:pt>
                <c:pt idx="8">
                  <c:v>4.8892800000000002E-3</c:v>
                </c:pt>
                <c:pt idx="9">
                  <c:v>1.8016999999999998E-2</c:v>
                </c:pt>
                <c:pt idx="10">
                  <c:v>3.1374600000000002E-2</c:v>
                </c:pt>
                <c:pt idx="11">
                  <c:v>2.36198E-2</c:v>
                </c:pt>
                <c:pt idx="12">
                  <c:v>3.0483E-2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104896"/>
        <c:axId val="90494016"/>
      </c:barChart>
      <c:catAx>
        <c:axId val="105104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90494016"/>
        <c:crosses val="autoZero"/>
        <c:auto val="1"/>
        <c:lblAlgn val="ctr"/>
        <c:lblOffset val="100"/>
        <c:noMultiLvlLbl val="0"/>
      </c:catAx>
      <c:valAx>
        <c:axId val="90494016"/>
        <c:scaling>
          <c:orientation val="minMax"/>
          <c:max val="0.05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105104896"/>
        <c:crosses val="autoZero"/>
        <c:crossBetween val="between"/>
        <c:majorUnit val="5.0000000000000001E-3"/>
        <c:minorUnit val="1E-3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60256735898099E-2"/>
          <c:y val="2.7856439521896301E-2"/>
          <c:w val="0.923939743264102"/>
          <c:h val="0.6539760003532080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Sheet2!$B$48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Sheet2!$C$47:$O$47</c:f>
              <c:strCache>
                <c:ptCount val="13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</c:strCache>
            </c:strRef>
          </c:cat>
          <c:val>
            <c:numRef>
              <c:f>Sheet2!$C$48:$O$48</c:f>
              <c:numCache>
                <c:formatCode>General</c:formatCode>
                <c:ptCount val="13"/>
                <c:pt idx="0">
                  <c:v>10797166647</c:v>
                </c:pt>
                <c:pt idx="1">
                  <c:v>491604238</c:v>
                </c:pt>
                <c:pt idx="2">
                  <c:v>3796685335</c:v>
                </c:pt>
                <c:pt idx="3">
                  <c:v>1286243002</c:v>
                </c:pt>
                <c:pt idx="4">
                  <c:v>1670634631</c:v>
                </c:pt>
                <c:pt idx="5">
                  <c:v>2533841991</c:v>
                </c:pt>
                <c:pt idx="6">
                  <c:v>1928584924</c:v>
                </c:pt>
                <c:pt idx="7">
                  <c:v>5989028321</c:v>
                </c:pt>
                <c:pt idx="8">
                  <c:v>5600278453</c:v>
                </c:pt>
                <c:pt idx="9">
                  <c:v>2574096833</c:v>
                </c:pt>
                <c:pt idx="10">
                  <c:v>3117278268</c:v>
                </c:pt>
                <c:pt idx="11">
                  <c:v>4276092102</c:v>
                </c:pt>
                <c:pt idx="12">
                  <c:v>1585532677</c:v>
                </c:pt>
              </c:numCache>
            </c:numRef>
          </c:val>
        </c:ser>
        <c:ser>
          <c:idx val="1"/>
          <c:order val="1"/>
          <c:tx>
            <c:strRef>
              <c:f>Sheet2!$B$49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Sheet2!$C$47:$O$47</c:f>
              <c:strCache>
                <c:ptCount val="13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</c:strCache>
            </c:strRef>
          </c:cat>
          <c:val>
            <c:numRef>
              <c:f>Sheet2!$C$49:$O$49</c:f>
              <c:numCache>
                <c:formatCode>General</c:formatCode>
                <c:ptCount val="13"/>
                <c:pt idx="0">
                  <c:v>354847857</c:v>
                </c:pt>
                <c:pt idx="1">
                  <c:v>46151605</c:v>
                </c:pt>
                <c:pt idx="2">
                  <c:v>267920536</c:v>
                </c:pt>
                <c:pt idx="3">
                  <c:v>129102171</c:v>
                </c:pt>
                <c:pt idx="4">
                  <c:v>277711429</c:v>
                </c:pt>
                <c:pt idx="5">
                  <c:v>180946671</c:v>
                </c:pt>
                <c:pt idx="6">
                  <c:v>150392850</c:v>
                </c:pt>
                <c:pt idx="7">
                  <c:v>203611434</c:v>
                </c:pt>
                <c:pt idx="8">
                  <c:v>162045209</c:v>
                </c:pt>
                <c:pt idx="9">
                  <c:v>271258597</c:v>
                </c:pt>
                <c:pt idx="10">
                  <c:v>557255880</c:v>
                </c:pt>
                <c:pt idx="11">
                  <c:v>599323146</c:v>
                </c:pt>
                <c:pt idx="12">
                  <c:v>290444068</c:v>
                </c:pt>
              </c:numCache>
            </c:numRef>
          </c:val>
        </c:ser>
        <c:ser>
          <c:idx val="2"/>
          <c:order val="2"/>
          <c:tx>
            <c:strRef>
              <c:f>Sheet2!$B$50</c:f>
              <c:strCache>
                <c:ptCount val="1"/>
                <c:pt idx="0">
                  <c:v>&gt;=2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Sheet2!$C$47:$O$47</c:f>
              <c:strCache>
                <c:ptCount val="13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</c:strCache>
            </c:strRef>
          </c:cat>
          <c:val>
            <c:numRef>
              <c:f>Sheet2!$C$50:$O$50</c:f>
              <c:numCache>
                <c:formatCode>General</c:formatCode>
                <c:ptCount val="13"/>
                <c:pt idx="0">
                  <c:v>5061106</c:v>
                </c:pt>
                <c:pt idx="1">
                  <c:v>3155511</c:v>
                </c:pt>
                <c:pt idx="2">
                  <c:v>13189065</c:v>
                </c:pt>
                <c:pt idx="3">
                  <c:v>6410839</c:v>
                </c:pt>
                <c:pt idx="4">
                  <c:v>27472630</c:v>
                </c:pt>
                <c:pt idx="5">
                  <c:v>5149762</c:v>
                </c:pt>
                <c:pt idx="6">
                  <c:v>7411073</c:v>
                </c:pt>
                <c:pt idx="7">
                  <c:v>3846893</c:v>
                </c:pt>
                <c:pt idx="8">
                  <c:v>1793726</c:v>
                </c:pt>
                <c:pt idx="9">
                  <c:v>15126061</c:v>
                </c:pt>
                <c:pt idx="10">
                  <c:v>59906690</c:v>
                </c:pt>
                <c:pt idx="11">
                  <c:v>41211697</c:v>
                </c:pt>
                <c:pt idx="12">
                  <c:v>25007750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41088"/>
        <c:axId val="90496320"/>
      </c:barChart>
      <c:catAx>
        <c:axId val="137241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96320"/>
        <c:crosses val="autoZero"/>
        <c:auto val="1"/>
        <c:lblAlgn val="ctr"/>
        <c:lblOffset val="100"/>
        <c:noMultiLvlLbl val="0"/>
      </c:catAx>
      <c:valAx>
        <c:axId val="90496320"/>
        <c:scaling>
          <c:orientation val="minMax"/>
          <c:min val="0.8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24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712243475768999"/>
          <c:y val="0.84594199475065601"/>
          <c:w val="0.28049815791374699"/>
          <c:h val="8.6568371588112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13741427482899"/>
          <c:y val="2.7127734033245799E-2"/>
          <c:w val="0.88158087924019002"/>
          <c:h val="0.82849851268591401"/>
        </c:manualLayout>
      </c:layout>
      <c:lineChart>
        <c:grouping val="standard"/>
        <c:varyColors val="0"/>
        <c:ser>
          <c:idx val="0"/>
          <c:order val="0"/>
          <c:tx>
            <c:strRef>
              <c:f>Sheet8!$D$1</c:f>
              <c:strCache>
                <c:ptCount val="1"/>
                <c:pt idx="0">
                  <c:v>Conventional Router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x"/>
            <c:size val="12"/>
            <c:spPr>
              <a:noFill/>
              <a:ln w="28575">
                <a:solidFill>
                  <a:schemeClr val="tx1"/>
                </a:solidFill>
              </a:ln>
            </c:spPr>
          </c:marker>
          <c:cat>
            <c:numRef>
              <c:f>Sheet8!$C$2:$C$14</c:f>
              <c:numCache>
                <c:formatCode>General</c:formatCode>
                <c:ptCount val="13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0.30499999999999999</c:v>
                </c:pt>
              </c:numCache>
            </c:numRef>
          </c:cat>
          <c:val>
            <c:numRef>
              <c:f>Sheet8!$D$2:$D$14</c:f>
              <c:numCache>
                <c:formatCode>General</c:formatCode>
                <c:ptCount val="13"/>
                <c:pt idx="0">
                  <c:v>38.810200000000002</c:v>
                </c:pt>
                <c:pt idx="1">
                  <c:v>39.174900000000001</c:v>
                </c:pt>
                <c:pt idx="2">
                  <c:v>39.415199999999999</c:v>
                </c:pt>
                <c:pt idx="3">
                  <c:v>39.772500000000001</c:v>
                </c:pt>
                <c:pt idx="4">
                  <c:v>40.356499999999997</c:v>
                </c:pt>
                <c:pt idx="5">
                  <c:v>40.807000000000002</c:v>
                </c:pt>
                <c:pt idx="6">
                  <c:v>41.7973</c:v>
                </c:pt>
                <c:pt idx="7">
                  <c:v>43.027700000000003</c:v>
                </c:pt>
                <c:pt idx="8">
                  <c:v>44.666699999999999</c:v>
                </c:pt>
                <c:pt idx="9">
                  <c:v>47.088299999999997</c:v>
                </c:pt>
                <c:pt idx="10">
                  <c:v>51.484900000000003</c:v>
                </c:pt>
                <c:pt idx="11">
                  <c:v>63.749099999999999</c:v>
                </c:pt>
                <c:pt idx="12">
                  <c:v>69.208600000000004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Sheet8!$F$1</c:f>
              <c:strCache>
                <c:ptCount val="1"/>
                <c:pt idx="0">
                  <c:v>Prediction Router (LPM)</c:v>
                </c:pt>
              </c:strCache>
            </c:strRef>
          </c:tx>
          <c:spPr>
            <a:ln>
              <a:solidFill>
                <a:srgbClr val="3366FF"/>
              </a:solidFill>
              <a:prstDash val="dash"/>
            </a:ln>
          </c:spPr>
          <c:marker>
            <c:symbol val="triangle"/>
            <c:size val="12"/>
            <c:spPr>
              <a:noFill/>
              <a:ln w="28575">
                <a:solidFill>
                  <a:srgbClr val="3366FF"/>
                </a:solidFill>
              </a:ln>
            </c:spPr>
          </c:marker>
          <c:cat>
            <c:numRef>
              <c:f>Sheet8!$C$2:$C$14</c:f>
              <c:numCache>
                <c:formatCode>General</c:formatCode>
                <c:ptCount val="13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0.30499999999999999</c:v>
                </c:pt>
              </c:numCache>
            </c:numRef>
          </c:cat>
          <c:val>
            <c:numRef>
              <c:f>Sheet8!$F$2:$F$14</c:f>
              <c:numCache>
                <c:formatCode>General</c:formatCode>
                <c:ptCount val="13"/>
                <c:pt idx="0">
                  <c:v>35.489400000000003</c:v>
                </c:pt>
                <c:pt idx="1">
                  <c:v>36.1265</c:v>
                </c:pt>
                <c:pt idx="2">
                  <c:v>36.441699999999997</c:v>
                </c:pt>
                <c:pt idx="3">
                  <c:v>37.070799999999998</c:v>
                </c:pt>
                <c:pt idx="4">
                  <c:v>38.043100000000003</c:v>
                </c:pt>
                <c:pt idx="5">
                  <c:v>38.6995</c:v>
                </c:pt>
                <c:pt idx="6">
                  <c:v>39.643300000000004</c:v>
                </c:pt>
                <c:pt idx="7">
                  <c:v>40.723799999999997</c:v>
                </c:pt>
                <c:pt idx="8">
                  <c:v>42.271999999999998</c:v>
                </c:pt>
                <c:pt idx="9">
                  <c:v>44.600200000000001</c:v>
                </c:pt>
                <c:pt idx="10">
                  <c:v>48.454700000000003</c:v>
                </c:pt>
                <c:pt idx="11">
                  <c:v>56.8718</c:v>
                </c:pt>
                <c:pt idx="12">
                  <c:v>62.8705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Sheet8!$G$1</c:f>
              <c:strCache>
                <c:ptCount val="1"/>
                <c:pt idx="0">
                  <c:v>Prediction Router (FCM)</c:v>
                </c:pt>
              </c:strCache>
            </c:strRef>
          </c:tx>
          <c:spPr>
            <a:ln>
              <a:solidFill>
                <a:srgbClr val="008000"/>
              </a:solidFill>
              <a:prstDash val="lgDash"/>
            </a:ln>
          </c:spPr>
          <c:marker>
            <c:symbol val="diamond"/>
            <c:size val="12"/>
            <c:spPr>
              <a:noFill/>
              <a:ln w="28575">
                <a:solidFill>
                  <a:srgbClr val="008000"/>
                </a:solidFill>
              </a:ln>
            </c:spPr>
          </c:marker>
          <c:cat>
            <c:numRef>
              <c:f>Sheet8!$C$2:$C$14</c:f>
              <c:numCache>
                <c:formatCode>General</c:formatCode>
                <c:ptCount val="13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0.30499999999999999</c:v>
                </c:pt>
              </c:numCache>
            </c:numRef>
          </c:cat>
          <c:val>
            <c:numRef>
              <c:f>Sheet8!$G$2:$G$14</c:f>
              <c:numCache>
                <c:formatCode>General</c:formatCode>
                <c:ptCount val="13"/>
                <c:pt idx="0">
                  <c:v>35.024799999999999</c:v>
                </c:pt>
                <c:pt idx="1">
                  <c:v>35.366599999999998</c:v>
                </c:pt>
                <c:pt idx="2">
                  <c:v>36.096800000000002</c:v>
                </c:pt>
                <c:pt idx="3">
                  <c:v>36.436599999999999</c:v>
                </c:pt>
                <c:pt idx="4">
                  <c:v>37.183799999999998</c:v>
                </c:pt>
                <c:pt idx="5">
                  <c:v>37.892400000000002</c:v>
                </c:pt>
                <c:pt idx="6">
                  <c:v>38.791400000000003</c:v>
                </c:pt>
                <c:pt idx="7">
                  <c:v>40.145000000000003</c:v>
                </c:pt>
                <c:pt idx="8">
                  <c:v>41.747999999999998</c:v>
                </c:pt>
                <c:pt idx="9">
                  <c:v>43.815199999999997</c:v>
                </c:pt>
                <c:pt idx="10">
                  <c:v>47.598100000000002</c:v>
                </c:pt>
                <c:pt idx="11">
                  <c:v>55.611400000000003</c:v>
                </c:pt>
                <c:pt idx="12">
                  <c:v>59.739600000000003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Sheet8!$H$1</c:f>
              <c:strCache>
                <c:ptCount val="1"/>
                <c:pt idx="0">
                  <c:v>McRouter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12"/>
            <c:spPr>
              <a:solidFill>
                <a:srgbClr val="FF0000"/>
              </a:solidFill>
              <a:ln w="0">
                <a:noFill/>
              </a:ln>
            </c:spPr>
          </c:marker>
          <c:cat>
            <c:numRef>
              <c:f>Sheet8!$C$2:$C$14</c:f>
              <c:numCache>
                <c:formatCode>General</c:formatCode>
                <c:ptCount val="13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0.30499999999999999</c:v>
                </c:pt>
              </c:numCache>
            </c:numRef>
          </c:cat>
          <c:val>
            <c:numRef>
              <c:f>Sheet8!$H$2:$H$14</c:f>
              <c:numCache>
                <c:formatCode>General</c:formatCode>
                <c:ptCount val="13"/>
                <c:pt idx="0">
                  <c:v>34.064999999999998</c:v>
                </c:pt>
                <c:pt idx="1">
                  <c:v>35.480800000000002</c:v>
                </c:pt>
                <c:pt idx="2">
                  <c:v>36.877600000000001</c:v>
                </c:pt>
                <c:pt idx="3">
                  <c:v>37.890900000000002</c:v>
                </c:pt>
                <c:pt idx="4">
                  <c:v>38.980699999999999</c:v>
                </c:pt>
                <c:pt idx="5">
                  <c:v>40.020200000000003</c:v>
                </c:pt>
                <c:pt idx="6">
                  <c:v>41.379100000000001</c:v>
                </c:pt>
                <c:pt idx="7">
                  <c:v>42.542299999999997</c:v>
                </c:pt>
                <c:pt idx="8">
                  <c:v>44.598799999999997</c:v>
                </c:pt>
                <c:pt idx="9">
                  <c:v>47.172600000000003</c:v>
                </c:pt>
                <c:pt idx="10">
                  <c:v>51.1571</c:v>
                </c:pt>
                <c:pt idx="11">
                  <c:v>62.758200000000002</c:v>
                </c:pt>
                <c:pt idx="12">
                  <c:v>71.284400000000005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69728"/>
        <c:axId val="136971968"/>
      </c:lineChart>
      <c:catAx>
        <c:axId val="10656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Injection Rate (flits/node/cycle)</a:t>
                </a:r>
              </a:p>
            </c:rich>
          </c:tx>
          <c:layout>
            <c:manualLayout>
              <c:xMode val="edge"/>
              <c:yMode val="edge"/>
              <c:x val="0.34634074915208701"/>
              <c:y val="0.9375888013998250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36971968"/>
        <c:crosses val="autoZero"/>
        <c:auto val="1"/>
        <c:lblAlgn val="ctr"/>
        <c:lblOffset val="100"/>
        <c:noMultiLvlLbl val="0"/>
      </c:catAx>
      <c:valAx>
        <c:axId val="136971968"/>
        <c:scaling>
          <c:orientation val="minMax"/>
          <c:max val="55"/>
          <c:min val="3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Per-Flit Latency (cycle)</a:t>
                </a:r>
              </a:p>
            </c:rich>
          </c:tx>
          <c:layout>
            <c:manualLayout>
              <c:xMode val="edge"/>
              <c:yMode val="edge"/>
              <c:x val="1.24151463989202E-3"/>
              <c:y val="0.22650673665791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n-US"/>
          </a:p>
        </c:txPr>
        <c:crossAx val="106569728"/>
        <c:crosses val="autoZero"/>
        <c:crossBetween val="between"/>
        <c:majorUnit val="5"/>
        <c:minorUnit val="0.5"/>
      </c:valAx>
    </c:plotArea>
    <c:legend>
      <c:legendPos val="tr"/>
      <c:layout>
        <c:manualLayout>
          <c:xMode val="edge"/>
          <c:yMode val="edge"/>
          <c:x val="0.111816340845325"/>
          <c:y val="0.04"/>
          <c:w val="0.37100235315413199"/>
          <c:h val="0.23492647323194199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03452317283502E-2"/>
          <c:y val="0.122111286089239"/>
          <c:w val="0.95724254226286198"/>
          <c:h val="0.6145171697287840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Sheet3!$P$1</c:f>
              <c:strCache>
                <c:ptCount val="1"/>
                <c:pt idx="0">
                  <c:v>Conventional Router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Sheet3!$B$2:$B$15</c:f>
              <c:strCache>
                <c:ptCount val="14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  <c:pt idx="13">
                  <c:v>Geometric Mean</c:v>
                </c:pt>
              </c:strCache>
            </c:strRef>
          </c:cat>
          <c:val>
            <c:numRef>
              <c:f>Sheet3!$P$2:$P$15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7"/>
          <c:order val="1"/>
          <c:tx>
            <c:strRef>
              <c:f>Sheet3!$R$1</c:f>
              <c:strCache>
                <c:ptCount val="1"/>
                <c:pt idx="0">
                  <c:v>Prediction Router (LPM)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strRef>
              <c:f>Sheet3!$B$2:$B$15</c:f>
              <c:strCache>
                <c:ptCount val="14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  <c:pt idx="13">
                  <c:v>Geometric Mean</c:v>
                </c:pt>
              </c:strCache>
            </c:strRef>
          </c:cat>
          <c:val>
            <c:numRef>
              <c:f>Sheet3!$R$2:$R$15</c:f>
              <c:numCache>
                <c:formatCode>General</c:formatCode>
                <c:ptCount val="14"/>
                <c:pt idx="0">
                  <c:v>1.3449728609271669</c:v>
                </c:pt>
                <c:pt idx="1">
                  <c:v>1.070269955396306</c:v>
                </c:pt>
                <c:pt idx="2">
                  <c:v>1.198457269800957</c:v>
                </c:pt>
                <c:pt idx="3">
                  <c:v>1.1693510177702371</c:v>
                </c:pt>
                <c:pt idx="4">
                  <c:v>1.1174308148163239</c:v>
                </c:pt>
                <c:pt idx="5">
                  <c:v>1.316395108798168</c:v>
                </c:pt>
                <c:pt idx="6">
                  <c:v>1.20042477469488</c:v>
                </c:pt>
                <c:pt idx="7">
                  <c:v>1.2989588728295809</c:v>
                </c:pt>
                <c:pt idx="8">
                  <c:v>1.3634810191581661</c:v>
                </c:pt>
                <c:pt idx="9">
                  <c:v>1.1639162009790389</c:v>
                </c:pt>
                <c:pt idx="10">
                  <c:v>1.183697526230552</c:v>
                </c:pt>
                <c:pt idx="11">
                  <c:v>1.098444550064992</c:v>
                </c:pt>
                <c:pt idx="12">
                  <c:v>1.14100174485702</c:v>
                </c:pt>
                <c:pt idx="13">
                  <c:v>1.201665681667728</c:v>
                </c:pt>
              </c:numCache>
            </c:numRef>
          </c:val>
        </c:ser>
        <c:ser>
          <c:idx val="8"/>
          <c:order val="2"/>
          <c:tx>
            <c:strRef>
              <c:f>Sheet3!$S$1</c:f>
              <c:strCache>
                <c:ptCount val="1"/>
                <c:pt idx="0">
                  <c:v>Prediction Router (FCM)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Sheet3!$B$2:$B$15</c:f>
              <c:strCache>
                <c:ptCount val="14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  <c:pt idx="13">
                  <c:v>Geometric Mean</c:v>
                </c:pt>
              </c:strCache>
            </c:strRef>
          </c:cat>
          <c:val>
            <c:numRef>
              <c:f>Sheet3!$S$2:$S$15</c:f>
              <c:numCache>
                <c:formatCode>General</c:formatCode>
                <c:ptCount val="14"/>
                <c:pt idx="0">
                  <c:v>1.3860829277721249</c:v>
                </c:pt>
                <c:pt idx="1">
                  <c:v>1.0401388587412601</c:v>
                </c:pt>
                <c:pt idx="2">
                  <c:v>1.202946020500764</c:v>
                </c:pt>
                <c:pt idx="3">
                  <c:v>1.172707977511328</c:v>
                </c:pt>
                <c:pt idx="4">
                  <c:v>1.1439500911743981</c:v>
                </c:pt>
                <c:pt idx="5">
                  <c:v>1.336979800969208</c:v>
                </c:pt>
                <c:pt idx="6">
                  <c:v>1.2391221622054731</c:v>
                </c:pt>
                <c:pt idx="7">
                  <c:v>1.3490768550952259</c:v>
                </c:pt>
                <c:pt idx="8">
                  <c:v>1.4017974115654139</c:v>
                </c:pt>
                <c:pt idx="9">
                  <c:v>1.15544308977264</c:v>
                </c:pt>
                <c:pt idx="10">
                  <c:v>1.1318734084389419</c:v>
                </c:pt>
                <c:pt idx="11">
                  <c:v>1.109837663270606</c:v>
                </c:pt>
                <c:pt idx="12">
                  <c:v>1.161544594608493</c:v>
                </c:pt>
                <c:pt idx="13">
                  <c:v>1.212857327380561</c:v>
                </c:pt>
              </c:numCache>
            </c:numRef>
          </c:val>
        </c:ser>
        <c:ser>
          <c:idx val="9"/>
          <c:order val="3"/>
          <c:tx>
            <c:strRef>
              <c:f>Sheet3!$T$1</c:f>
              <c:strCache>
                <c:ptCount val="1"/>
                <c:pt idx="0">
                  <c:v>McRouter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Sheet3!$B$2:$B$15</c:f>
              <c:strCache>
                <c:ptCount val="14"/>
                <c:pt idx="0">
                  <c:v>barnes</c:v>
                </c:pt>
                <c:pt idx="1">
                  <c:v>cholesky </c:v>
                </c:pt>
                <c:pt idx="2">
                  <c:v>fmm </c:v>
                </c:pt>
                <c:pt idx="3">
                  <c:v>ocean (cont.) </c:v>
                </c:pt>
                <c:pt idx="4">
                  <c:v>ocean (non-cont.) </c:v>
                </c:pt>
                <c:pt idx="5">
                  <c:v>raytrace</c:v>
                </c:pt>
                <c:pt idx="6">
                  <c:v>volrend </c:v>
                </c:pt>
                <c:pt idx="7">
                  <c:v>water (nsquared) </c:v>
                </c:pt>
                <c:pt idx="8">
                  <c:v>water (spatial) </c:v>
                </c:pt>
                <c:pt idx="9">
                  <c:v>EP</c:v>
                </c:pt>
                <c:pt idx="10">
                  <c:v>FT</c:v>
                </c:pt>
                <c:pt idx="11">
                  <c:v>IS</c:v>
                </c:pt>
                <c:pt idx="12">
                  <c:v>LU</c:v>
                </c:pt>
                <c:pt idx="13">
                  <c:v>Geometric Mean</c:v>
                </c:pt>
              </c:strCache>
            </c:strRef>
          </c:cat>
          <c:val>
            <c:numRef>
              <c:f>Sheet3!$T$2:$T$15</c:f>
              <c:numCache>
                <c:formatCode>General</c:formatCode>
                <c:ptCount val="14"/>
                <c:pt idx="0">
                  <c:v>1.4756444342911319</c:v>
                </c:pt>
                <c:pt idx="1">
                  <c:v>1.0597883175259679</c:v>
                </c:pt>
                <c:pt idx="2">
                  <c:v>1.2659239627044669</c:v>
                </c:pt>
                <c:pt idx="3">
                  <c:v>1.2451121116686199</c:v>
                </c:pt>
                <c:pt idx="4">
                  <c:v>1.2180623395311769</c:v>
                </c:pt>
                <c:pt idx="5">
                  <c:v>1.448192151004924</c:v>
                </c:pt>
                <c:pt idx="6">
                  <c:v>1.31190136920987</c:v>
                </c:pt>
                <c:pt idx="7">
                  <c:v>1.429531270603281</c:v>
                </c:pt>
                <c:pt idx="8">
                  <c:v>1.4812218902843191</c:v>
                </c:pt>
                <c:pt idx="9">
                  <c:v>1.2011063730550851</c:v>
                </c:pt>
                <c:pt idx="10">
                  <c:v>1.213946788914775</c:v>
                </c:pt>
                <c:pt idx="11">
                  <c:v>1.132614187081511</c:v>
                </c:pt>
                <c:pt idx="12">
                  <c:v>1.208246021797853</c:v>
                </c:pt>
                <c:pt idx="13">
                  <c:v>1.2773538993967499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323520"/>
        <c:axId val="136977152"/>
      </c:barChart>
      <c:catAx>
        <c:axId val="13732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977152"/>
        <c:crosses val="autoZero"/>
        <c:auto val="1"/>
        <c:lblAlgn val="ctr"/>
        <c:lblOffset val="100"/>
        <c:noMultiLvlLbl val="0"/>
      </c:catAx>
      <c:valAx>
        <c:axId val="136977152"/>
        <c:scaling>
          <c:orientation val="minMax"/>
          <c:max val="1.5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23520"/>
        <c:crosses val="autoZero"/>
        <c:crossBetween val="between"/>
        <c:majorUnit val="0.1"/>
        <c:minorUnit val="0.0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4.1512782432444597E-3"/>
          <c:w val="1"/>
          <c:h val="8.9561651768617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923545847092"/>
          <c:y val="0.197766339315505"/>
          <c:w val="0.82207645415290798"/>
          <c:h val="0.692227445950520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Sheet6!$B$9</c:f>
              <c:strCache>
                <c:ptCount val="1"/>
                <c:pt idx="0">
                  <c:v>CR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Sheet6!$A$10:$A$12</c:f>
              <c:strCache>
                <c:ptCount val="3"/>
                <c:pt idx="0">
                  <c:v>128-bit, 4 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Sheet6!$B$10:$B$12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3"/>
          <c:order val="1"/>
          <c:tx>
            <c:strRef>
              <c:f>Sheet6!$D$9</c:f>
              <c:strCache>
                <c:ptCount val="1"/>
                <c:pt idx="0">
                  <c:v>PR(LPM)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strRef>
              <c:f>Sheet6!$A$10:$A$12</c:f>
              <c:strCache>
                <c:ptCount val="3"/>
                <c:pt idx="0">
                  <c:v>128-bit, 4 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Sheet6!$D$10:$D$12</c:f>
              <c:numCache>
                <c:formatCode>General</c:formatCode>
                <c:ptCount val="3"/>
                <c:pt idx="0">
                  <c:v>1.316395108798168</c:v>
                </c:pt>
                <c:pt idx="1">
                  <c:v>1.3111221408542379</c:v>
                </c:pt>
                <c:pt idx="2">
                  <c:v>1.295785851764282</c:v>
                </c:pt>
              </c:numCache>
            </c:numRef>
          </c:val>
        </c:ser>
        <c:ser>
          <c:idx val="4"/>
          <c:order val="2"/>
          <c:tx>
            <c:strRef>
              <c:f>Sheet6!$E$9</c:f>
              <c:strCache>
                <c:ptCount val="1"/>
                <c:pt idx="0">
                  <c:v>PR(FCM)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Sheet6!$A$10:$A$12</c:f>
              <c:strCache>
                <c:ptCount val="3"/>
                <c:pt idx="0">
                  <c:v>128-bit, 4 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Sheet6!$E$10:$E$12</c:f>
              <c:numCache>
                <c:formatCode>General</c:formatCode>
                <c:ptCount val="3"/>
                <c:pt idx="0">
                  <c:v>1.336979800969208</c:v>
                </c:pt>
                <c:pt idx="1">
                  <c:v>1.3348233051906899</c:v>
                </c:pt>
                <c:pt idx="2">
                  <c:v>1.3073841505026851</c:v>
                </c:pt>
              </c:numCache>
            </c:numRef>
          </c:val>
        </c:ser>
        <c:ser>
          <c:idx val="0"/>
          <c:order val="3"/>
          <c:tx>
            <c:strRef>
              <c:f>Sheet6!$F$9</c:f>
              <c:strCache>
                <c:ptCount val="1"/>
                <c:pt idx="0">
                  <c:v>McRouter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Sheet6!$A$10:$A$12</c:f>
              <c:strCache>
                <c:ptCount val="3"/>
                <c:pt idx="0">
                  <c:v>128-bit, 4 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Sheet6!$F$10:$F$12</c:f>
              <c:numCache>
                <c:formatCode>General</c:formatCode>
                <c:ptCount val="3"/>
                <c:pt idx="0">
                  <c:v>1.448192151004924</c:v>
                </c:pt>
                <c:pt idx="1">
                  <c:v>1.424217473716515</c:v>
                </c:pt>
                <c:pt idx="2">
                  <c:v>1.443394778610132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16192"/>
        <c:axId val="90457216"/>
      </c:barChart>
      <c:catAx>
        <c:axId val="13741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57216"/>
        <c:crosses val="autoZero"/>
        <c:auto val="1"/>
        <c:lblAlgn val="ctr"/>
        <c:lblOffset val="100"/>
        <c:noMultiLvlLbl val="0"/>
      </c:catAx>
      <c:valAx>
        <c:axId val="90457216"/>
        <c:scaling>
          <c:orientation val="minMax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Normalized System Speed-up</a:t>
                </a:r>
              </a:p>
            </c:rich>
          </c:tx>
          <c:layout>
            <c:manualLayout>
              <c:xMode val="edge"/>
              <c:yMode val="edge"/>
              <c:x val="0"/>
              <c:y val="0.187963396807789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1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1805459927103603E-2"/>
          <c:w val="1"/>
          <c:h val="9.5495703577525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857616715233403E-2"/>
          <c:y val="0.197766339315505"/>
          <c:w val="0.92414238328476705"/>
          <c:h val="0.6922274459505209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Sheet6!$P$9</c:f>
              <c:strCache>
                <c:ptCount val="1"/>
                <c:pt idx="0">
                  <c:v>CR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Sheet6!$O$10:$O$12</c:f>
              <c:strCache>
                <c:ptCount val="3"/>
                <c:pt idx="0">
                  <c:v>128-bit, 4VCs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Sheet6!$P$10:$P$12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6"/>
          <c:order val="1"/>
          <c:tx>
            <c:strRef>
              <c:f>Sheet6!$R$9</c:f>
              <c:strCache>
                <c:ptCount val="1"/>
                <c:pt idx="0">
                  <c:v>PR(LPM)</c:v>
                </c:pt>
              </c:strCache>
            </c:strRef>
          </c:tx>
          <c:spPr>
            <a:solidFill>
              <a:srgbClr val="3366FF"/>
            </a:solidFill>
            <a:ln>
              <a:noFill/>
            </a:ln>
            <a:effectLst/>
          </c:spPr>
          <c:invertIfNegative val="0"/>
          <c:cat>
            <c:strRef>
              <c:f>Sheet6!$O$10:$O$12</c:f>
              <c:strCache>
                <c:ptCount val="3"/>
                <c:pt idx="0">
                  <c:v>128-bit, 4VCs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Sheet6!$R$10:$R$12</c:f>
              <c:numCache>
                <c:formatCode>General</c:formatCode>
                <c:ptCount val="3"/>
                <c:pt idx="0">
                  <c:v>1.183697526230552</c:v>
                </c:pt>
                <c:pt idx="1">
                  <c:v>1.1886627526379929</c:v>
                </c:pt>
                <c:pt idx="2">
                  <c:v>1.1770422784078629</c:v>
                </c:pt>
              </c:numCache>
            </c:numRef>
          </c:val>
        </c:ser>
        <c:ser>
          <c:idx val="7"/>
          <c:order val="2"/>
          <c:tx>
            <c:strRef>
              <c:f>Sheet6!$S$9</c:f>
              <c:strCache>
                <c:ptCount val="1"/>
                <c:pt idx="0">
                  <c:v>PR(FCM)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cat>
            <c:strRef>
              <c:f>Sheet6!$O$10:$O$12</c:f>
              <c:strCache>
                <c:ptCount val="3"/>
                <c:pt idx="0">
                  <c:v>128-bit, 4VCs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Sheet6!$S$10:$S$12</c:f>
              <c:numCache>
                <c:formatCode>General</c:formatCode>
                <c:ptCount val="3"/>
                <c:pt idx="0">
                  <c:v>1.1318734084389419</c:v>
                </c:pt>
                <c:pt idx="1">
                  <c:v>1.1557115869902179</c:v>
                </c:pt>
                <c:pt idx="2">
                  <c:v>1.15137961006001</c:v>
                </c:pt>
              </c:numCache>
            </c:numRef>
          </c:val>
        </c:ser>
        <c:ser>
          <c:idx val="8"/>
          <c:order val="3"/>
          <c:tx>
            <c:strRef>
              <c:f>Sheet6!$T$9</c:f>
              <c:strCache>
                <c:ptCount val="1"/>
                <c:pt idx="0">
                  <c:v>McRouter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Sheet6!$O$10:$O$12</c:f>
              <c:strCache>
                <c:ptCount val="3"/>
                <c:pt idx="0">
                  <c:v>128-bit, 4VCs</c:v>
                </c:pt>
                <c:pt idx="1">
                  <c:v>64-bit, 4 VCs</c:v>
                </c:pt>
                <c:pt idx="2">
                  <c:v>128-bit, 1 VC</c:v>
                </c:pt>
              </c:strCache>
            </c:strRef>
          </c:cat>
          <c:val>
            <c:numRef>
              <c:f>Sheet6!$T$10:$T$12</c:f>
              <c:numCache>
                <c:formatCode>General</c:formatCode>
                <c:ptCount val="3"/>
                <c:pt idx="0">
                  <c:v>1.213946788914775</c:v>
                </c:pt>
                <c:pt idx="1">
                  <c:v>1.243352666564655</c:v>
                </c:pt>
                <c:pt idx="2">
                  <c:v>1.2862658701247529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37184"/>
        <c:axId val="90458944"/>
      </c:barChart>
      <c:catAx>
        <c:axId val="13743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458944"/>
        <c:crosses val="autoZero"/>
        <c:auto val="1"/>
        <c:lblAlgn val="ctr"/>
        <c:lblOffset val="100"/>
        <c:noMultiLvlLbl val="0"/>
      </c:catAx>
      <c:valAx>
        <c:axId val="90458944"/>
        <c:scaling>
          <c:orientation val="minMax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3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3.1805459927103603E-2"/>
          <c:w val="1"/>
          <c:h val="9.5495703577525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4F4FB-2741-4C07-8034-FE371B1D04F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FD2D5-4EBC-48C1-85A6-1F6A5800E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5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31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33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9091F-DD5F-480B-936B-CFA559BE0E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5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9091F-DD5F-480B-936B-CFA559BE0E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5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76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9091F-DD5F-480B-936B-CFA559BE0E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25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1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40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8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75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8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9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90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9091F-DD5F-480B-936B-CFA559BE0E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24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FD2D5-4EBC-48C1-85A6-1F6A5800E82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AF70F-8775-40F6-84D0-1F3B35340140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87DD-C1E3-4580-A019-BB49A5620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McRouter</a:t>
            </a:r>
            <a:r>
              <a:rPr lang="en-US" dirty="0" smtClean="0"/>
              <a:t>: Multicast within a Router for High Performance </a:t>
            </a:r>
            <a:r>
              <a:rPr lang="en-US" dirty="0" err="1" smtClean="0"/>
              <a:t>NoCs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324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Yuan He</a:t>
            </a:r>
            <a:r>
              <a:rPr lang="en-US" dirty="0" smtClean="0">
                <a:solidFill>
                  <a:schemeClr val="tx1"/>
                </a:solidFill>
              </a:rPr>
              <a:t>, Hiroshi Sasaki*,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Shinobu</a:t>
            </a:r>
            <a:r>
              <a:rPr lang="en-US" dirty="0" smtClean="0">
                <a:solidFill>
                  <a:schemeClr val="tx1"/>
                </a:solidFill>
              </a:rPr>
              <a:t> Miwa, Hiroshi Nakamura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University of Tokyo and *Kyushu University</a:t>
            </a:r>
          </a:p>
        </p:txBody>
      </p:sp>
      <p:pic>
        <p:nvPicPr>
          <p:cNvPr id="3" name="Picture 2" descr="Edinburgh-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2875"/>
            <a:ext cx="80010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2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Observation 1: </a:t>
            </a:r>
            <a:r>
              <a:rPr lang="en-US" sz="4000" dirty="0" err="1" smtClean="0"/>
              <a:t>Avearge</a:t>
            </a:r>
            <a:r>
              <a:rPr lang="en-US" sz="4000" dirty="0" smtClean="0"/>
              <a:t> Link Utilization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840143"/>
              </p:ext>
            </p:extLst>
          </p:nvPr>
        </p:nvGraphicFramePr>
        <p:xfrm>
          <a:off x="838200" y="1417637"/>
          <a:ext cx="784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887343" y="251149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Average Link Utilization (flits/link/cycle)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315200" y="1874837"/>
            <a:ext cx="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93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143000"/>
            <a:ext cx="5913540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Observation 1: </a:t>
            </a:r>
            <a:r>
              <a:rPr lang="en-US" dirty="0" err="1"/>
              <a:t>Avearge</a:t>
            </a:r>
            <a:r>
              <a:rPr lang="en-US" dirty="0"/>
              <a:t> Link Utilization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24400" y="1219200"/>
            <a:ext cx="1748928" cy="38100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5287172"/>
            <a:ext cx="8229600" cy="1418428"/>
          </a:xfrm>
        </p:spPr>
        <p:txBody>
          <a:bodyPr>
            <a:noAutofit/>
          </a:bodyPr>
          <a:lstStyle/>
          <a:p>
            <a:r>
              <a:rPr lang="en-US" sz="2800" dirty="0" smtClean="0"/>
              <a:t>0.031 flits/link/cycle for the worst case - FT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0.2 flits / crossbar / cycle</a:t>
            </a:r>
            <a:r>
              <a:rPr lang="en-US" dirty="0" smtClean="0"/>
              <a:t> assuming a radix-6 router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09800" y="6172200"/>
            <a:ext cx="472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Little contention </a:t>
            </a:r>
            <a:r>
              <a:rPr lang="en-US" dirty="0" smtClean="0">
                <a:solidFill>
                  <a:srgbClr val="FF0000"/>
                </a:solidFill>
              </a:rPr>
              <a:t>internally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950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Observation 2: Concurrent Flits to a Router</a:t>
            </a:r>
            <a:endParaRPr lang="en-US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520177"/>
              </p:ext>
            </p:extLst>
          </p:nvPr>
        </p:nvGraphicFramePr>
        <p:xfrm>
          <a:off x="925443" y="1636546"/>
          <a:ext cx="7620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1079490" y="2732157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Fraction of Numbers of Concurrent Flits</a:t>
            </a:r>
            <a:endParaRPr lang="en-US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162800" y="4724400"/>
            <a:ext cx="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70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219200"/>
            <a:ext cx="5913540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Observation 2: Concurrent Flits to a Router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1242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65313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14400" y="3048000"/>
            <a:ext cx="1520328" cy="19812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5287172"/>
            <a:ext cx="8229600" cy="1418428"/>
          </a:xfrm>
        </p:spPr>
        <p:txBody>
          <a:bodyPr>
            <a:noAutofit/>
          </a:bodyPr>
          <a:lstStyle/>
          <a:p>
            <a:r>
              <a:rPr lang="en-US" sz="2000" dirty="0" smtClean="0"/>
              <a:t>Taking the worst case workload – FT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83% </a:t>
            </a:r>
            <a:r>
              <a:rPr lang="en-US" sz="2000" dirty="0" smtClean="0"/>
              <a:t>of the time -&gt; no incoming flits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15% </a:t>
            </a:r>
            <a:r>
              <a:rPr lang="en-US" sz="2000" dirty="0" smtClean="0">
                <a:solidFill>
                  <a:srgbClr val="000000"/>
                </a:solidFill>
              </a:rPr>
              <a:t>of the time -&gt; 1 flit only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2 % </a:t>
            </a:r>
            <a:r>
              <a:rPr lang="en-US" sz="2000" dirty="0" smtClean="0">
                <a:solidFill>
                  <a:srgbClr val="000000"/>
                </a:solidFill>
              </a:rPr>
              <a:t>of the time -&gt; 2+ flits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95400" y="4267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95400" y="4495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95400" y="4724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0" y="5486400"/>
            <a:ext cx="3657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Very few chances of encountering concurrent flits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536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 animBg="1"/>
      <p:bldP spid="24" grpId="0" animBg="1"/>
      <p:bldP spid="25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Proposal: Multicast within a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3171825"/>
          </a:xfrm>
        </p:spPr>
        <p:txBody>
          <a:bodyPr>
            <a:normAutofit/>
          </a:bodyPr>
          <a:lstStyle/>
          <a:p>
            <a:r>
              <a:rPr lang="en-US" dirty="0" smtClean="0"/>
              <a:t>Or </a:t>
            </a:r>
            <a:r>
              <a:rPr lang="en-US" dirty="0" err="1" smtClean="0"/>
              <a:t>McRouter</a:t>
            </a:r>
            <a:r>
              <a:rPr lang="en-US" dirty="0" smtClean="0"/>
              <a:t> for short</a:t>
            </a:r>
            <a:endParaRPr lang="en-US" dirty="0"/>
          </a:p>
          <a:p>
            <a:pPr lvl="1"/>
            <a:r>
              <a:rPr lang="en-US" dirty="0"/>
              <a:t>Single-cycle </a:t>
            </a:r>
            <a:r>
              <a:rPr lang="en-US" dirty="0" smtClean="0"/>
              <a:t>router when having enough bandwidth</a:t>
            </a:r>
            <a:endParaRPr lang="en-US" dirty="0"/>
          </a:p>
          <a:p>
            <a:pPr lvl="1"/>
            <a:r>
              <a:rPr lang="en-US" dirty="0" smtClean="0"/>
              <a:t>Is </a:t>
            </a:r>
            <a:r>
              <a:rPr lang="en-US" dirty="0"/>
              <a:t>based on multicast operation inside a router</a:t>
            </a:r>
          </a:p>
          <a:p>
            <a:pPr lvl="1"/>
            <a:r>
              <a:rPr lang="en-US" dirty="0" smtClean="0"/>
              <a:t>A multicast is like a always-correct prediction</a:t>
            </a:r>
          </a:p>
          <a:p>
            <a:pPr lvl="2"/>
            <a:r>
              <a:rPr lang="en-US" dirty="0" smtClean="0"/>
              <a:t>No predictors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5252188"/>
            <a:ext cx="838200" cy="6096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914400" y="4947388"/>
            <a:ext cx="304800" cy="304800"/>
          </a:xfrm>
          <a:prstGeom prst="flowChart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2209800" y="5861788"/>
            <a:ext cx="304800" cy="304800"/>
          </a:xfrm>
          <a:prstGeom prst="flowChartConnector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24600" y="5518150"/>
            <a:ext cx="838200" cy="533400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Connector 15"/>
          <p:cNvSpPr/>
          <p:nvPr/>
        </p:nvSpPr>
        <p:spPr>
          <a:xfrm>
            <a:off x="5943600" y="5137150"/>
            <a:ext cx="304800" cy="304800"/>
          </a:xfrm>
          <a:prstGeom prst="flowChart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7239000" y="6051550"/>
            <a:ext cx="304800" cy="304800"/>
          </a:xfrm>
          <a:prstGeom prst="flowChartConnector">
            <a:avLst/>
          </a:prstGeom>
          <a:noFill/>
          <a:ln w="254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7239000" y="5670550"/>
            <a:ext cx="304800" cy="304800"/>
          </a:xfrm>
          <a:prstGeom prst="flowChartConnector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7239000" y="5213350"/>
            <a:ext cx="304800" cy="304800"/>
          </a:xfrm>
          <a:prstGeom prst="flowChartConnector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7239000" y="4756150"/>
            <a:ext cx="304800" cy="304800"/>
          </a:xfrm>
          <a:prstGeom prst="flowChartConnector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324600" y="5365750"/>
            <a:ext cx="838200" cy="381000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24600" y="5289550"/>
            <a:ext cx="838200" cy="76200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324600" y="4984750"/>
            <a:ext cx="838200" cy="152400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924300" y="5480788"/>
            <a:ext cx="838200" cy="533400"/>
          </a:xfrm>
          <a:prstGeom prst="straightConnector1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Connector 23"/>
          <p:cNvSpPr/>
          <p:nvPr/>
        </p:nvSpPr>
        <p:spPr>
          <a:xfrm>
            <a:off x="3543300" y="5099788"/>
            <a:ext cx="304800" cy="304800"/>
          </a:xfrm>
          <a:prstGeom prst="flowChart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4838700" y="6014188"/>
            <a:ext cx="304800" cy="304800"/>
          </a:xfrm>
          <a:prstGeom prst="flowChartConnector">
            <a:avLst/>
          </a:prstGeom>
          <a:noFill/>
          <a:ln w="254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0076" y="6335498"/>
            <a:ext cx="21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Conventional Router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00400" y="6356350"/>
            <a:ext cx="182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Prediction Router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25425" y="6324600"/>
            <a:ext cx="111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McRouter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err="1"/>
              <a:t>McRouter</a:t>
            </a:r>
            <a:r>
              <a:rPr lang="en-US" sz="3200" dirty="0"/>
              <a:t>: Conditions to Invoke A Multicasting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143000"/>
            <a:ext cx="5734555" cy="38778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020867"/>
            <a:ext cx="8229600" cy="141842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Only 1 flit arrives at </a:t>
            </a:r>
            <a:r>
              <a:rPr lang="en-US" dirty="0" smtClean="0"/>
              <a:t>the </a:t>
            </a:r>
            <a:r>
              <a:rPr lang="en-US" dirty="0"/>
              <a:t>router (which means no concurrent flits)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Within this router, no flit is waiting to undertake ST (switch </a:t>
            </a:r>
            <a:r>
              <a:rPr lang="en-US" dirty="0" smtClean="0"/>
              <a:t>traversal</a:t>
            </a:r>
            <a:r>
              <a:rPr lang="en-US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28194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00600" y="2667000"/>
            <a:ext cx="1520328" cy="21336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Multicasting Operation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845" y="1760933"/>
            <a:ext cx="5734555" cy="3877867"/>
          </a:xfrm>
          <a:prstGeom prst="rect">
            <a:avLst/>
          </a:prstGeom>
        </p:spPr>
      </p:pic>
      <p:sp>
        <p:nvSpPr>
          <p:cNvPr id="3" name="Curved Up Arrow 2"/>
          <p:cNvSpPr/>
          <p:nvPr/>
        </p:nvSpPr>
        <p:spPr>
          <a:xfrm>
            <a:off x="2190245" y="3970733"/>
            <a:ext cx="4114800" cy="3810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762245" y="3318866"/>
            <a:ext cx="381000" cy="381000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ross 6"/>
          <p:cNvSpPr/>
          <p:nvPr/>
        </p:nvSpPr>
        <p:spPr>
          <a:xfrm rot="2683498">
            <a:off x="6720311" y="3933159"/>
            <a:ext cx="533400" cy="533400"/>
          </a:xfrm>
          <a:prstGeom prst="plus">
            <a:avLst>
              <a:gd name="adj" fmla="val 4919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/>
          <p:cNvSpPr/>
          <p:nvPr/>
        </p:nvSpPr>
        <p:spPr>
          <a:xfrm rot="2683498">
            <a:off x="6720312" y="4546066"/>
            <a:ext cx="533400" cy="533400"/>
          </a:xfrm>
          <a:prstGeom prst="plus">
            <a:avLst>
              <a:gd name="adj" fmla="val 4919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99645" y="3509068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2726" y="3280468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2726" y="3966268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92726" y="4575868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28645" y="1865593"/>
            <a:ext cx="1295400" cy="58114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6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10" grpId="0" animBg="1"/>
      <p:bldP spid="11" grpId="0"/>
      <p:bldP spid="12" grpId="0"/>
      <p:bldP spid="13" grpId="0"/>
      <p:bldP spid="14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A Summary on </a:t>
            </a:r>
            <a:r>
              <a:rPr lang="en-US" sz="4000" dirty="0" err="1" smtClean="0"/>
              <a:t>McRouter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sz="3200" dirty="0" smtClean="0"/>
              <a:t>A single cycle router when internal bandwidth allows</a:t>
            </a:r>
          </a:p>
          <a:p>
            <a:pPr lvl="1"/>
            <a:r>
              <a:rPr lang="en-US" sz="3200" dirty="0" smtClean="0"/>
              <a:t>No predictors</a:t>
            </a:r>
          </a:p>
          <a:p>
            <a:pPr lvl="1"/>
            <a:endParaRPr lang="en-US" sz="3200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sz="3200" dirty="0" smtClean="0"/>
              <a:t>More complex control over the crossbar switch</a:t>
            </a:r>
          </a:p>
          <a:p>
            <a:pPr lvl="1"/>
            <a:r>
              <a:rPr lang="en-US" sz="3200" dirty="0" smtClean="0"/>
              <a:t>Killing of more miss-routed flits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770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Evaluation Methodology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CPU Model: </a:t>
            </a:r>
            <a:r>
              <a:rPr lang="en-US" sz="2200" b="1" dirty="0" err="1" smtClean="0"/>
              <a:t>Simics</a:t>
            </a:r>
            <a:r>
              <a:rPr lang="en-US" sz="2200" b="1" dirty="0" smtClean="0"/>
              <a:t> 3.0.31</a:t>
            </a:r>
          </a:p>
          <a:p>
            <a:pPr lvl="1"/>
            <a:r>
              <a:rPr lang="en-US" sz="2200" b="1" dirty="0" smtClean="0"/>
              <a:t>16 cores, in-order</a:t>
            </a:r>
          </a:p>
          <a:p>
            <a:r>
              <a:rPr lang="en-US" sz="2200" b="1" dirty="0" smtClean="0"/>
              <a:t>Memory Model: GEMS 2.1.1</a:t>
            </a:r>
          </a:p>
          <a:p>
            <a:pPr lvl="1"/>
            <a:r>
              <a:rPr lang="en-US" sz="2200" b="1" dirty="0" smtClean="0"/>
              <a:t>32KB L1 I/D Caches</a:t>
            </a:r>
          </a:p>
          <a:p>
            <a:pPr lvl="1"/>
            <a:r>
              <a:rPr lang="en-US" sz="2200" b="1" dirty="0" smtClean="0"/>
              <a:t>256KB L2 Cache X 16 Banks</a:t>
            </a:r>
          </a:p>
          <a:p>
            <a:pPr lvl="1"/>
            <a:r>
              <a:rPr lang="en-US" sz="2200" b="1" dirty="0" smtClean="0"/>
              <a:t>4 Memory Controllers, 4GB main memory</a:t>
            </a:r>
          </a:p>
          <a:p>
            <a:r>
              <a:rPr lang="en-US" sz="2200" b="1" dirty="0" smtClean="0"/>
              <a:t>NoC Model:  GARNET</a:t>
            </a:r>
          </a:p>
          <a:p>
            <a:pPr lvl="1"/>
            <a:r>
              <a:rPr lang="en-US" sz="2200" b="1" dirty="0" smtClean="0"/>
              <a:t>4 X 4 Mesh with virtual channel routers</a:t>
            </a:r>
          </a:p>
          <a:p>
            <a:r>
              <a:rPr lang="en-US" sz="2200" b="1" dirty="0" smtClean="0"/>
              <a:t>NoC Power Model: Orion 2</a:t>
            </a:r>
          </a:p>
          <a:p>
            <a:pPr lvl="1"/>
            <a:r>
              <a:rPr lang="en-US" sz="2200" b="1" dirty="0" smtClean="0"/>
              <a:t>32nm process and 1V </a:t>
            </a:r>
            <a:r>
              <a:rPr lang="en-US" sz="2200" b="1" dirty="0" err="1" smtClean="0"/>
              <a:t>Vdd</a:t>
            </a:r>
            <a:endParaRPr lang="en-US" sz="2200" b="1" dirty="0" smtClean="0"/>
          </a:p>
          <a:p>
            <a:r>
              <a:rPr lang="en-US" sz="2200" b="1" dirty="0" smtClean="0"/>
              <a:t>Synthetic Traffic: Uniform Radom</a:t>
            </a:r>
          </a:p>
          <a:p>
            <a:r>
              <a:rPr lang="en-US" sz="2200" b="1" dirty="0" smtClean="0"/>
              <a:t>Benchmarks: 13 workloads</a:t>
            </a:r>
          </a:p>
          <a:p>
            <a:pPr lvl="1"/>
            <a:r>
              <a:rPr lang="en-US" sz="2200" b="1" dirty="0"/>
              <a:t>F</a:t>
            </a:r>
            <a:r>
              <a:rPr lang="en-US" sz="2200" b="1" dirty="0" smtClean="0"/>
              <a:t>rom SPLASH-2 and NPB-3</a:t>
            </a:r>
            <a:endParaRPr lang="en-US" sz="2200" b="1" dirty="0"/>
          </a:p>
          <a:p>
            <a:r>
              <a:rPr lang="en-US" sz="2200" b="1" dirty="0" smtClean="0"/>
              <a:t>Counterparts: CR</a:t>
            </a:r>
            <a:r>
              <a:rPr lang="en-US" sz="2200" b="1" dirty="0"/>
              <a:t> </a:t>
            </a:r>
            <a:r>
              <a:rPr lang="en-US" sz="2200" b="1" dirty="0" smtClean="0"/>
              <a:t>and PR</a:t>
            </a:r>
          </a:p>
        </p:txBody>
      </p:sp>
      <p:sp>
        <p:nvSpPr>
          <p:cNvPr id="5" name="Rectangle 4"/>
          <p:cNvSpPr/>
          <p:nvPr/>
        </p:nvSpPr>
        <p:spPr>
          <a:xfrm>
            <a:off x="8305800" y="3200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43800" y="3200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3200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2438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43800" y="2438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800" y="2438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05800" y="1676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43800" y="1676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81800" y="1676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19800" y="3200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19800" y="2438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1676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05800" y="914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43800" y="914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81800" y="914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19800" y="914400"/>
            <a:ext cx="6858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6553200" y="1447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15200" y="1447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077200" y="1447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1524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2286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553200" y="3048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15200" y="1524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315200" y="2286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15200" y="3048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77200" y="1524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077200" y="2286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77200" y="3048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839200" y="1524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839200" y="2286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839200" y="3048000"/>
            <a:ext cx="0" cy="6096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553200" y="2209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15200" y="2209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077200" y="2209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53200" y="2971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15200" y="2971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77200" y="2971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553200" y="3733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15200" y="3733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077200" y="3733800"/>
            <a:ext cx="6858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477000" y="1371600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477000" y="2149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2911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77000" y="3673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239000" y="3657600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239000" y="2911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239000" y="2149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239000" y="1371600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8001000" y="1371600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001000" y="2149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001000" y="2911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001000" y="3673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763000" y="1371600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763000" y="2149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763000" y="2911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763000" y="3673503"/>
            <a:ext cx="152400" cy="1364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172200" y="990600"/>
            <a:ext cx="818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125428" y="10668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410978" y="4840069"/>
            <a:ext cx="1524000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563378" y="4992469"/>
            <a:ext cx="533400" cy="3047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639578" y="5068669"/>
            <a:ext cx="91440" cy="137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791978" y="5068669"/>
            <a:ext cx="91440" cy="1371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8" idx="3"/>
          </p:cNvCxnSpPr>
          <p:nvPr/>
        </p:nvCxnSpPr>
        <p:spPr>
          <a:xfrm>
            <a:off x="7868178" y="5983069"/>
            <a:ext cx="8382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563378" y="5906869"/>
            <a:ext cx="3048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7911607" y="5602070"/>
            <a:ext cx="775193" cy="795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020578" y="5221069"/>
            <a:ext cx="762000" cy="79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7563378" y="5473524"/>
            <a:ext cx="381000" cy="20474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72" name="TextBox 71"/>
          <p:cNvSpPr txBox="1"/>
          <p:nvPr/>
        </p:nvSpPr>
        <p:spPr>
          <a:xfrm>
            <a:off x="7334778" y="4699337"/>
            <a:ext cx="113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Core/L1$s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086600" y="5373469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L2$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199172" y="5983069"/>
            <a:ext cx="1126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</a:p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401578" y="5994737"/>
            <a:ext cx="818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8552905" y="4906541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8686800" y="5602070"/>
            <a:ext cx="0" cy="34687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782578" y="5229020"/>
            <a:ext cx="0" cy="69375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8630178" y="5838621"/>
            <a:ext cx="228600" cy="22064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229599" y="3099136"/>
            <a:ext cx="838202" cy="859941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8677013" y="3958165"/>
            <a:ext cx="3408" cy="71977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72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267063"/>
              </p:ext>
            </p:extLst>
          </p:nvPr>
        </p:nvGraphicFramePr>
        <p:xfrm>
          <a:off x="152400" y="11430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Evaluations with Synthetic Traffic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81200" y="3733800"/>
            <a:ext cx="0" cy="1752600"/>
          </a:xfrm>
          <a:prstGeom prst="line">
            <a:avLst/>
          </a:prstGeom>
          <a:ln w="444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2819400"/>
            <a:ext cx="0" cy="1752600"/>
          </a:xfrm>
          <a:prstGeom prst="line">
            <a:avLst/>
          </a:prstGeom>
          <a:ln w="444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3288268"/>
            <a:ext cx="196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0.07 flits/link/cycle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2450068"/>
            <a:ext cx="196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0.34 flits/link/cycle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ouble Brace 3"/>
          <p:cNvSpPr/>
          <p:nvPr/>
        </p:nvSpPr>
        <p:spPr>
          <a:xfrm rot="16200000">
            <a:off x="762000" y="4419600"/>
            <a:ext cx="1524000" cy="609600"/>
          </a:xfrm>
          <a:prstGeom prst="bracePair">
            <a:avLst/>
          </a:prstGeom>
          <a:noFill/>
          <a:ln w="38100" cmpd="sng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5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Like other networks, </a:t>
            </a:r>
            <a:r>
              <a:rPr lang="en-US" dirty="0" err="1" smtClean="0"/>
              <a:t>NoCs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latency critical</a:t>
            </a:r>
            <a:r>
              <a:rPr lang="en-US" dirty="0" smtClean="0"/>
              <a:t>. But through evaluations, we also observed that they can be quite </a:t>
            </a:r>
            <a:r>
              <a:rPr lang="en-US" dirty="0" smtClean="0">
                <a:solidFill>
                  <a:srgbClr val="FF0000"/>
                </a:solidFill>
              </a:rPr>
              <a:t>bandwidth plentiful</a:t>
            </a:r>
            <a:r>
              <a:rPr lang="en-US" dirty="0" smtClean="0"/>
              <a:t> (within the routers)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propose to have packets </a:t>
            </a:r>
            <a:r>
              <a:rPr lang="en-US" dirty="0" smtClean="0">
                <a:solidFill>
                  <a:srgbClr val="FF0000"/>
                </a:solidFill>
              </a:rPr>
              <a:t>multicast within a router</a:t>
            </a:r>
            <a:r>
              <a:rPr lang="en-US" dirty="0" smtClean="0"/>
              <a:t> (routed to all possible outputs), so that route computation is completely hidden and is only required to acknowledge the ONE correctly routed packet in a multicasting</a:t>
            </a:r>
          </a:p>
          <a:p>
            <a:pPr lvl="1"/>
            <a:endParaRPr lang="en-US" dirty="0"/>
          </a:p>
          <a:p>
            <a:r>
              <a:rPr lang="en-US" dirty="0" smtClean="0"/>
              <a:t>Results show that</a:t>
            </a:r>
          </a:p>
          <a:p>
            <a:pPr lvl="1"/>
            <a:r>
              <a:rPr lang="en-US" dirty="0" err="1" smtClean="0"/>
              <a:t>McRouter</a:t>
            </a:r>
            <a:r>
              <a:rPr lang="en-US" dirty="0" smtClean="0"/>
              <a:t> incurs more productive use of its internal bandwidth</a:t>
            </a:r>
          </a:p>
          <a:p>
            <a:pPr lvl="1"/>
            <a:r>
              <a:rPr lang="en-US" dirty="0" smtClean="0"/>
              <a:t>It outperforms the Prediction Router (the best router so far) with nearly all application traffic we evaluated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3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756633"/>
              </p:ext>
            </p:extLst>
          </p:nvPr>
        </p:nvGraphicFramePr>
        <p:xfrm>
          <a:off x="152400" y="11430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Evaluations with Application Traffic:</a:t>
            </a:r>
            <a:br>
              <a:rPr lang="en-US" sz="3200" dirty="0" smtClean="0"/>
            </a:br>
            <a:r>
              <a:rPr lang="en-US" sz="3200" dirty="0" smtClean="0"/>
              <a:t>Normalized System Speed-up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763000" y="2362200"/>
            <a:ext cx="0" cy="5334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91200" y="1295400"/>
            <a:ext cx="0" cy="53340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62400" y="1524000"/>
            <a:ext cx="0" cy="533400"/>
          </a:xfrm>
          <a:prstGeom prst="straightConnector1">
            <a:avLst/>
          </a:prstGeom>
          <a:ln w="57150">
            <a:solidFill>
              <a:srgbClr val="F796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714510"/>
              </p:ext>
            </p:extLst>
          </p:nvPr>
        </p:nvGraphicFramePr>
        <p:xfrm>
          <a:off x="0" y="914400"/>
          <a:ext cx="4495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518038"/>
              </p:ext>
            </p:extLst>
          </p:nvPr>
        </p:nvGraphicFramePr>
        <p:xfrm>
          <a:off x="4572000" y="914400"/>
          <a:ext cx="4419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Sensitivity Study with Network Parameter Downscaling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4495800"/>
            <a:ext cx="8806226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Parameters downscaled</a:t>
            </a:r>
          </a:p>
          <a:p>
            <a:pPr lvl="1"/>
            <a:r>
              <a:rPr lang="en-US" dirty="0" smtClean="0"/>
              <a:t>Link width halved</a:t>
            </a:r>
            <a:endParaRPr lang="en-US" dirty="0"/>
          </a:p>
          <a:p>
            <a:pPr lvl="1"/>
            <a:r>
              <a:rPr lang="en-US" dirty="0" smtClean="0"/>
              <a:t># of VCs minimized</a:t>
            </a:r>
          </a:p>
          <a:p>
            <a:r>
              <a:rPr lang="en-US" dirty="0" err="1" smtClean="0"/>
              <a:t>McRouter</a:t>
            </a:r>
            <a:r>
              <a:rPr lang="en-US" dirty="0" smtClean="0"/>
              <a:t> still works with thinned bandwidth</a:t>
            </a:r>
          </a:p>
          <a:p>
            <a:pPr lvl="1"/>
            <a:r>
              <a:rPr lang="en-US" dirty="0" smtClean="0"/>
              <a:t>Its advantages over CR/PR is not from over-designing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47800" y="4114800"/>
            <a:ext cx="1972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Workload: </a:t>
            </a:r>
            <a:r>
              <a:rPr lang="en-US" dirty="0" err="1" smtClean="0"/>
              <a:t>raytrace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75919" y="4126468"/>
            <a:ext cx="1426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Workload: FT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38200" y="1524000"/>
            <a:ext cx="1143000" cy="22860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105400" y="1524000"/>
            <a:ext cx="1143000" cy="22860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133600" y="1524000"/>
            <a:ext cx="1143000" cy="22860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429000" y="1524000"/>
            <a:ext cx="1143000" cy="22860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400800" y="1524000"/>
            <a:ext cx="1143000" cy="22860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772400" y="1524000"/>
            <a:ext cx="1143000" cy="228600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2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new low-latency router</a:t>
            </a:r>
          </a:p>
          <a:p>
            <a:pPr lvl="1"/>
            <a:r>
              <a:rPr lang="en-US" dirty="0" smtClean="0"/>
              <a:t>It successfully hides route computation and arbitration delays while still being a standalone design</a:t>
            </a:r>
          </a:p>
          <a:p>
            <a:pPr lvl="1"/>
            <a:r>
              <a:rPr lang="en-US" dirty="0" smtClean="0"/>
              <a:t>It outperforms PR (best router so far) in practice</a:t>
            </a:r>
          </a:p>
          <a:p>
            <a:pPr lvl="1"/>
            <a:r>
              <a:rPr lang="en-US" dirty="0" smtClean="0"/>
              <a:t>We uncover an insight that with more aggressive utilization of remaining internal bandwidth, a router can have its latency dramatically shortened with simple architectural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9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Thank you so much for attention!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346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of the Work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Proposal: Multicast within a Router</a:t>
            </a:r>
          </a:p>
          <a:p>
            <a:r>
              <a:rPr lang="en-US" dirty="0" smtClean="0"/>
              <a:t>Evaluations and 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3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On-chip routers</a:t>
            </a:r>
          </a:p>
          <a:p>
            <a:endParaRPr lang="en-US" dirty="0" smtClean="0"/>
          </a:p>
          <a:p>
            <a:r>
              <a:rPr lang="en-US" dirty="0" smtClean="0"/>
              <a:t>Standalone router designs</a:t>
            </a:r>
          </a:p>
          <a:p>
            <a:pPr lvl="1"/>
            <a:r>
              <a:rPr lang="en-US" dirty="0" smtClean="0"/>
              <a:t>So not based on look-ahead routing</a:t>
            </a:r>
          </a:p>
          <a:p>
            <a:pPr lvl="1"/>
            <a:r>
              <a:rPr lang="en-US" dirty="0" smtClean="0"/>
              <a:t>Conventional Router</a:t>
            </a:r>
          </a:p>
          <a:p>
            <a:pPr lvl="1"/>
            <a:r>
              <a:rPr lang="en-US" dirty="0" smtClean="0"/>
              <a:t>Prediction Router (HPCA 2009, </a:t>
            </a:r>
            <a:r>
              <a:rPr lang="en-US" dirty="0" err="1" smtClean="0"/>
              <a:t>Matsutani</a:t>
            </a:r>
            <a:r>
              <a:rPr lang="en-US" dirty="0" smtClean="0"/>
              <a:t> et al)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Mesh topology</a:t>
            </a:r>
          </a:p>
          <a:p>
            <a:pPr lvl="1"/>
            <a:r>
              <a:rPr lang="en-US" dirty="0" smtClean="0"/>
              <a:t>But the idea should be able to other topologies as well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1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On-chip Networks</a:t>
            </a:r>
          </a:p>
          <a:p>
            <a:pPr lvl="1"/>
            <a:r>
              <a:rPr lang="en-US" dirty="0" smtClean="0"/>
              <a:t>Latency Critical</a:t>
            </a:r>
          </a:p>
          <a:p>
            <a:pPr lvl="2"/>
            <a:r>
              <a:rPr lang="en-US" dirty="0" err="1" smtClean="0"/>
              <a:t>NoCs</a:t>
            </a:r>
            <a:r>
              <a:rPr lang="en-US" dirty="0" smtClean="0"/>
              <a:t> affects cache/memory access latency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Let us look at two router designs</a:t>
            </a:r>
          </a:p>
          <a:p>
            <a:pPr lvl="2"/>
            <a:r>
              <a:rPr lang="en-US" dirty="0" smtClean="0"/>
              <a:t>Conventional Router (4-cycle)</a:t>
            </a:r>
          </a:p>
          <a:p>
            <a:pPr lvl="2"/>
            <a:r>
              <a:rPr lang="en-US" dirty="0" smtClean="0"/>
              <a:t>Prediction Router (1-cycle when prediction succeeds)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838200"/>
            <a:ext cx="5913540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Conventional Router (CR)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6168528" cy="1828800"/>
          </a:xfrm>
        </p:spPr>
        <p:txBody>
          <a:bodyPr>
            <a:noAutofit/>
          </a:bodyPr>
          <a:lstStyle/>
          <a:p>
            <a:r>
              <a:rPr lang="en-US" sz="2800" dirty="0"/>
              <a:t>Conventional Virtual Channel Router</a:t>
            </a:r>
          </a:p>
          <a:p>
            <a:pPr lvl="1"/>
            <a:r>
              <a:rPr lang="en-US" dirty="0"/>
              <a:t>BW/RC -&gt; VA -&gt; SA -&gt; </a:t>
            </a:r>
            <a:r>
              <a:rPr lang="en-US" dirty="0" smtClean="0"/>
              <a:t>ST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Problem -&gt; </a:t>
            </a:r>
            <a:r>
              <a:rPr lang="en-US" sz="3600" dirty="0" smtClean="0">
                <a:solidFill>
                  <a:srgbClr val="FF0000"/>
                </a:solidFill>
              </a:rPr>
              <a:t>4 cycles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2081" y="273873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7432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89113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2281" y="411033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2200" y="1981200"/>
            <a:ext cx="990600" cy="533400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28072" y="1024110"/>
            <a:ext cx="1748928" cy="576090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724400" y="2049889"/>
            <a:ext cx="1748928" cy="464711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001000" y="98613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00" y="9906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01000" y="9906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01000" y="9906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4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5351383"/>
            <a:ext cx="27725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BW: Buffer Write</a:t>
            </a:r>
          </a:p>
          <a:p>
            <a:r>
              <a:rPr lang="en-US" sz="1600" b="1" dirty="0" smtClean="0"/>
              <a:t>RC: Route Computation</a:t>
            </a:r>
          </a:p>
          <a:p>
            <a:r>
              <a:rPr lang="en-US" sz="1600" b="1" dirty="0" smtClean="0"/>
              <a:t>VA: Virtual Channel Allocation</a:t>
            </a:r>
          </a:p>
          <a:p>
            <a:r>
              <a:rPr lang="en-US" sz="1600" b="1" dirty="0" smtClean="0"/>
              <a:t>SA: Switch Allocation</a:t>
            </a:r>
          </a:p>
          <a:p>
            <a:r>
              <a:rPr lang="en-US" sz="1600" b="1" dirty="0" smtClean="0"/>
              <a:t>ST: Switch Traversal</a:t>
            </a:r>
            <a:endParaRPr lang="en-US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52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8" grpId="0"/>
      <p:bldP spid="8" grpId="1"/>
      <p:bldP spid="9" grpId="0"/>
      <p:bldP spid="9" grpId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Prediction Router (PR, Hit)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724400"/>
            <a:ext cx="8534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Router (HPCA 2009, </a:t>
            </a:r>
            <a:r>
              <a:rPr lang="en-US" dirty="0" err="1" smtClean="0"/>
              <a:t>Matsutani</a:t>
            </a:r>
            <a:r>
              <a:rPr lang="en-US" dirty="0" smtClean="0"/>
              <a:t> et al)</a:t>
            </a:r>
          </a:p>
          <a:p>
            <a:pPr lvl="1"/>
            <a:r>
              <a:rPr lang="en-US" sz="3200" dirty="0" smtClean="0"/>
              <a:t>If prediction hits (and VA/SA succeeds with this predicted RC), only ST is needed (</a:t>
            </a:r>
            <a:r>
              <a:rPr lang="en-US" sz="3200" dirty="0" smtClean="0">
                <a:solidFill>
                  <a:srgbClr val="FF0000"/>
                </a:solidFill>
              </a:rPr>
              <a:t>1-cycle</a:t>
            </a:r>
            <a:r>
              <a:rPr lang="en-US" sz="3200" dirty="0" smtClean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1066800"/>
            <a:ext cx="5181600" cy="36579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590800" y="2514600"/>
            <a:ext cx="1371600" cy="247880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01378" y="1095260"/>
            <a:ext cx="1723222" cy="58114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37183" y="1795103"/>
            <a:ext cx="1723222" cy="338497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25908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477000" y="3962400"/>
            <a:ext cx="457200" cy="457200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76984" y="271945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14989" y="1552335"/>
            <a:ext cx="937811" cy="50506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qual 11"/>
          <p:cNvSpPr/>
          <p:nvPr/>
        </p:nvSpPr>
        <p:spPr>
          <a:xfrm rot="16200000">
            <a:off x="2703112" y="2169712"/>
            <a:ext cx="457200" cy="232576"/>
          </a:xfrm>
          <a:prstGeom prst="mathEqual">
            <a:avLst/>
          </a:prstGeom>
          <a:solidFill>
            <a:srgbClr val="FF0000"/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8281" y="287185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77000" y="3962400"/>
            <a:ext cx="457200" cy="457200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95793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9906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28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8" grpId="0" animBg="1"/>
      <p:bldP spid="8" grpId="1" animBg="1"/>
      <p:bldP spid="9" grpId="0"/>
      <p:bldP spid="9" grpId="1"/>
      <p:bldP spid="4" grpId="0" animBg="1"/>
      <p:bldP spid="4" grpId="1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4" grpId="0"/>
      <p:bldP spid="14" grpId="1"/>
      <p:bldP spid="15" grpId="0" animBg="1"/>
      <p:bldP spid="16" grpId="0"/>
      <p:bldP spid="16" grpId="1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Prediction Router (PR, Miss)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Prediction Router</a:t>
            </a:r>
          </a:p>
          <a:p>
            <a:pPr lvl="1"/>
            <a:r>
              <a:rPr lang="en-US" dirty="0" smtClean="0"/>
              <a:t>If prediction misses, </a:t>
            </a:r>
            <a:r>
              <a:rPr lang="en-US" dirty="0"/>
              <a:t>m</a:t>
            </a:r>
            <a:r>
              <a:rPr lang="en-US" dirty="0" smtClean="0"/>
              <a:t>iss-routed packets get killed and the conventional data path is then used</a:t>
            </a:r>
          </a:p>
          <a:p>
            <a:pPr lvl="1"/>
            <a:r>
              <a:rPr lang="en-US" dirty="0" smtClean="0"/>
              <a:t>Problem -&gt; prediction accuracy is around </a:t>
            </a:r>
            <a:r>
              <a:rPr lang="en-US" dirty="0" smtClean="0">
                <a:solidFill>
                  <a:srgbClr val="FF0000"/>
                </a:solidFill>
              </a:rPr>
              <a:t>65%</a:t>
            </a:r>
            <a:r>
              <a:rPr lang="en-US" dirty="0" smtClean="0"/>
              <a:t> in our evaluation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1066800"/>
            <a:ext cx="5181600" cy="36579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590800" y="2514600"/>
            <a:ext cx="1371600" cy="247880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01378" y="1095260"/>
            <a:ext cx="1723222" cy="581140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37183" y="1795103"/>
            <a:ext cx="1723222" cy="338497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25908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6984" y="271945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14989" y="1552335"/>
            <a:ext cx="937811" cy="50506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88281" y="287185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957935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P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990600"/>
            <a:ext cx="426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  <a:endParaRPr lang="en-US" sz="2400" b="1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Not Equal 12"/>
          <p:cNvSpPr/>
          <p:nvPr/>
        </p:nvSpPr>
        <p:spPr>
          <a:xfrm rot="16200000">
            <a:off x="2781300" y="2095500"/>
            <a:ext cx="457200" cy="381000"/>
          </a:xfrm>
          <a:prstGeom prst="mathNotEqual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6477000" y="3886200"/>
            <a:ext cx="533400" cy="609600"/>
          </a:xfrm>
          <a:prstGeom prst="mathMultiply">
            <a:avLst>
              <a:gd name="adj1" fmla="val 12869"/>
            </a:avLst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53200" y="3962400"/>
            <a:ext cx="457200" cy="457200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17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8" grpId="0" animBg="1"/>
      <p:bldP spid="8" grpId="1" animBg="1"/>
      <p:bldP spid="9" grpId="0"/>
      <p:bldP spid="9" grpId="1"/>
      <p:bldP spid="10" grpId="0"/>
      <p:bldP spid="10" grpId="1"/>
      <p:bldP spid="11" grpId="0" animBg="1"/>
      <p:bldP spid="11" grpId="1" animBg="1"/>
      <p:bldP spid="14" grpId="0"/>
      <p:bldP spid="14" grpId="1"/>
      <p:bldP spid="16" grpId="0"/>
      <p:bldP spid="17" grpId="0"/>
      <p:bldP spid="17" grpId="1"/>
      <p:bldP spid="13" grpId="0" animBg="1"/>
      <p:bldP spid="13" grpId="1" animBg="1"/>
      <p:bldP spid="18" grpId="0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Motivation (</a:t>
            </a:r>
            <a:r>
              <a:rPr lang="en-US" dirty="0" err="1" smtClean="0"/>
              <a:t>cont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On-chip Networks</a:t>
            </a:r>
          </a:p>
          <a:p>
            <a:pPr lvl="1"/>
            <a:r>
              <a:rPr lang="en-US" dirty="0" smtClean="0"/>
              <a:t>Bandwidth Plentiful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4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.9|16.9|20.9|15|4.5|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36.2|3.7|5.8|2.4|10.8|15.8|1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36.2|3.7|5.8|2.4|10.8|15.8|1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.9|16.9|20.9|15|4.5|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.9|16.9|20.9|15|4.5|8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9968</TotalTime>
  <Words>797</Words>
  <Application>Microsoft Office PowerPoint</Application>
  <PresentationFormat>On-screen Show (4:3)</PresentationFormat>
  <Paragraphs>186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McRouter: Multicast within a Router for High Performance NoCs</vt:lpstr>
      <vt:lpstr>Executive Summary</vt:lpstr>
      <vt:lpstr>Outline</vt:lpstr>
      <vt:lpstr>Scope</vt:lpstr>
      <vt:lpstr>Motivation</vt:lpstr>
      <vt:lpstr>Conventional Router (CR)</vt:lpstr>
      <vt:lpstr>Prediction Router (PR, Hit)</vt:lpstr>
      <vt:lpstr>Prediction Router (PR, Miss)</vt:lpstr>
      <vt:lpstr>Motivation (cont…)</vt:lpstr>
      <vt:lpstr>Observation 1: Avearge Link Utilization</vt:lpstr>
      <vt:lpstr>Observation 1: Avearge Link Utilization</vt:lpstr>
      <vt:lpstr>Observation 2: Concurrent Flits to a Router</vt:lpstr>
      <vt:lpstr>Observation 2: Concurrent Flits to a Router</vt:lpstr>
      <vt:lpstr>Proposal: Multicast within a Router</vt:lpstr>
      <vt:lpstr>McRouter: Conditions to Invoke A Multicasting</vt:lpstr>
      <vt:lpstr>Multicasting Operation</vt:lpstr>
      <vt:lpstr>A Summary on McRouter</vt:lpstr>
      <vt:lpstr>Evaluation Methodology</vt:lpstr>
      <vt:lpstr>Evaluations with Synthetic Traffic</vt:lpstr>
      <vt:lpstr>Evaluations with Application Traffic: Normalized System Speed-up</vt:lpstr>
      <vt:lpstr>Sensitivity Study with Network Parameter Downscaling</vt:lpstr>
      <vt:lpstr>Conclusion</vt:lpstr>
      <vt:lpstr>Thank you so much for attention!</vt:lpstr>
    </vt:vector>
  </TitlesOfParts>
  <Company>UoT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Isaac Y. He</dc:creator>
  <cp:lastModifiedBy>Isaac Y. He</cp:lastModifiedBy>
  <cp:revision>1389</cp:revision>
  <dcterms:created xsi:type="dcterms:W3CDTF">2012-03-24T20:06:46Z</dcterms:created>
  <dcterms:modified xsi:type="dcterms:W3CDTF">2013-09-18T02:34:56Z</dcterms:modified>
</cp:coreProperties>
</file>