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tags/tag1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5.xml" ContentType="application/vnd.openxmlformats-officedocument.presentationml.tags+xml"/>
  <Override PartName="/ppt/notesSlides/notesSlide26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6.xml" ContentType="application/vnd.openxmlformats-officedocument.presentationml.tags+xml"/>
  <Override PartName="/ppt/notesSlides/notesSlide28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31.xml" ContentType="application/vnd.openxmlformats-officedocument.presentationml.notesSlide+xml"/>
  <Override PartName="/ppt/charts/chart8.xml" ContentType="application/vnd.openxmlformats-officedocument.drawingml.chart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8" r:id="rId10"/>
    <p:sldId id="271" r:id="rId11"/>
    <p:sldId id="272" r:id="rId12"/>
    <p:sldId id="273" r:id="rId13"/>
    <p:sldId id="275" r:id="rId14"/>
    <p:sldId id="276" r:id="rId15"/>
    <p:sldId id="278" r:id="rId16"/>
    <p:sldId id="280" r:id="rId17"/>
    <p:sldId id="284" r:id="rId18"/>
    <p:sldId id="285" r:id="rId19"/>
    <p:sldId id="287" r:id="rId20"/>
    <p:sldId id="266" r:id="rId21"/>
    <p:sldId id="305" r:id="rId22"/>
    <p:sldId id="306" r:id="rId23"/>
    <p:sldId id="308" r:id="rId24"/>
    <p:sldId id="309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288" r:id="rId34"/>
    <p:sldId id="320" r:id="rId35"/>
    <p:sldId id="26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28425"/>
    <a:srgbClr val="558926"/>
    <a:srgbClr val="09710A"/>
    <a:srgbClr val="216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9849" autoAdjust="0"/>
  </p:normalViewPr>
  <p:slideViewPr>
    <p:cSldViewPr snapToGrid="0" snapToObjects="1">
      <p:cViewPr varScale="1">
        <p:scale>
          <a:sx n="115" d="100"/>
          <a:sy n="115" d="100"/>
        </p:scale>
        <p:origin x="-1088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angwoo:DaumCloud:changwoo:01.Research:GPU:DANBI:PACT%202013:experiment-summary:danbi-performance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angwoo:DaumCloud:changwoo:01.Research:GPU:DANBI:PACT%202013:experiment-summary:danbi-performance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angwoo:DaumCloud:changwoo:01.Research:GPU:DANBI:PACT%202013:experiment-summary:danbi-performance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yVal>
            <c:numRef>
              <c:f>Sheet1!$B$3:$C$3</c:f>
              <c:numCache>
                <c:formatCode>General</c:formatCode>
                <c:ptCount val="2"/>
                <c:pt idx="0">
                  <c:v>20.0</c:v>
                </c:pt>
                <c:pt idx="1">
                  <c:v>20.0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0949944"/>
        <c:axId val="-2090944488"/>
      </c:scatterChart>
      <c:valAx>
        <c:axId val="-2090949944"/>
        <c:scaling>
          <c:orientation val="minMax"/>
          <c:max val="18.0"/>
          <c:min val="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090944488"/>
        <c:crosses val="autoZero"/>
        <c:crossBetween val="midCat"/>
        <c:majorUnit val="1.0"/>
      </c:valAx>
      <c:valAx>
        <c:axId val="-2090944488"/>
        <c:scaling>
          <c:orientation val="minMax"/>
          <c:max val="40.0"/>
          <c:min val="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core</a:t>
                </a:r>
                <a:endParaRPr lang="ko-K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094994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yVal>
            <c:numRef>
              <c:f>Sheet1!$B$3:$C$3</c:f>
              <c:numCache>
                <c:formatCode>General</c:formatCode>
                <c:ptCount val="2"/>
                <c:pt idx="0">
                  <c:v>20.0</c:v>
                </c:pt>
                <c:pt idx="1">
                  <c:v>20.0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1830536"/>
        <c:axId val="-2091835992"/>
      </c:scatterChart>
      <c:valAx>
        <c:axId val="-2091830536"/>
        <c:scaling>
          <c:orientation val="minMax"/>
          <c:max val="18.0"/>
          <c:min val="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091835992"/>
        <c:crosses val="autoZero"/>
        <c:crossBetween val="midCat"/>
        <c:majorUnit val="1.0"/>
      </c:valAx>
      <c:valAx>
        <c:axId val="-2091835992"/>
        <c:scaling>
          <c:orientation val="minMax"/>
          <c:max val="40.0"/>
          <c:min val="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core</a:t>
                </a:r>
                <a:endParaRPr lang="ko-K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183053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yVal>
            <c:numRef>
              <c:f>Sheet1!$B$3:$C$3</c:f>
              <c:numCache>
                <c:formatCode>General</c:formatCode>
                <c:ptCount val="2"/>
                <c:pt idx="0">
                  <c:v>20.0</c:v>
                </c:pt>
                <c:pt idx="1">
                  <c:v>20.0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5655192"/>
        <c:axId val="-2095649736"/>
      </c:scatterChart>
      <c:valAx>
        <c:axId val="-2095655192"/>
        <c:scaling>
          <c:orientation val="minMax"/>
          <c:max val="18.0"/>
          <c:min val="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095649736"/>
        <c:crosses val="autoZero"/>
        <c:crossBetween val="midCat"/>
        <c:majorUnit val="1.0"/>
      </c:valAx>
      <c:valAx>
        <c:axId val="-2095649736"/>
        <c:scaling>
          <c:orientation val="minMax"/>
          <c:max val="40.0"/>
          <c:min val="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core</a:t>
                </a:r>
                <a:endParaRPr lang="ko-K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565519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yVal>
            <c:numRef>
              <c:f>Sheet1!$B$3:$C$3</c:f>
              <c:numCache>
                <c:formatCode>General</c:formatCode>
                <c:ptCount val="2"/>
                <c:pt idx="0">
                  <c:v>20.0</c:v>
                </c:pt>
                <c:pt idx="1">
                  <c:v>20.0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5618824"/>
        <c:axId val="-2095613384"/>
      </c:scatterChart>
      <c:valAx>
        <c:axId val="-2095618824"/>
        <c:scaling>
          <c:orientation val="minMax"/>
          <c:max val="18.0"/>
          <c:min val="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095613384"/>
        <c:crosses val="autoZero"/>
        <c:crossBetween val="midCat"/>
        <c:majorUnit val="1.0"/>
      </c:valAx>
      <c:valAx>
        <c:axId val="-2095613384"/>
        <c:scaling>
          <c:orientation val="minMax"/>
          <c:max val="40.0"/>
          <c:min val="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core</a:t>
                </a:r>
                <a:endParaRPr lang="ko-K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561882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yVal>
            <c:numRef>
              <c:f>Sheet1!$B$3:$C$3</c:f>
              <c:numCache>
                <c:formatCode>General</c:formatCode>
                <c:ptCount val="2"/>
                <c:pt idx="0">
                  <c:v>20.0</c:v>
                </c:pt>
                <c:pt idx="1">
                  <c:v>20.0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382504"/>
        <c:axId val="-2079219944"/>
      </c:scatterChart>
      <c:valAx>
        <c:axId val="-2093382504"/>
        <c:scaling>
          <c:orientation val="minMax"/>
          <c:max val="18.0"/>
          <c:min val="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079219944"/>
        <c:crosses val="autoZero"/>
        <c:crossBetween val="midCat"/>
        <c:majorUnit val="1.0"/>
      </c:valAx>
      <c:valAx>
        <c:axId val="-2079219944"/>
        <c:scaling>
          <c:orientation val="minMax"/>
          <c:max val="40.0"/>
          <c:min val="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core</a:t>
                </a:r>
                <a:endParaRPr lang="ko-K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338250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yVal>
            <c:numRef>
              <c:f>Sheet1!$B$3:$C$3</c:f>
              <c:numCache>
                <c:formatCode>General</c:formatCode>
                <c:ptCount val="2"/>
                <c:pt idx="0">
                  <c:v>20.0</c:v>
                </c:pt>
                <c:pt idx="1">
                  <c:v>20.0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617832"/>
        <c:axId val="-2093694824"/>
      </c:scatterChart>
      <c:valAx>
        <c:axId val="-2093617832"/>
        <c:scaling>
          <c:orientation val="minMax"/>
          <c:max val="18.0"/>
          <c:min val="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093694824"/>
        <c:crosses val="autoZero"/>
        <c:crossBetween val="midCat"/>
        <c:majorUnit val="1.0"/>
      </c:valAx>
      <c:valAx>
        <c:axId val="-2093694824"/>
        <c:scaling>
          <c:orientation val="minMax"/>
          <c:max val="40.0"/>
          <c:min val="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core</a:t>
                </a:r>
                <a:endParaRPr lang="ko-K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361783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34732778793"/>
          <c:y val="0.129015673122989"/>
          <c:w val="0.809455821818368"/>
          <c:h val="0.5293092434173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'Other-Breakdown'!$D$2</c:f>
              <c:strCache>
                <c:ptCount val="1"/>
                <c:pt idx="0">
                  <c:v>Application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multiLvlStrRef>
              <c:f>'Other-Breakdown'!$B$3:$C$16</c:f>
              <c:multiLvlStrCache>
                <c:ptCount val="14"/>
                <c:lvl>
                  <c:pt idx="0">
                    <c:v>DANBI</c:v>
                  </c:pt>
                  <c:pt idx="1">
                    <c:v>StreamIt</c:v>
                  </c:pt>
                  <c:pt idx="2">
                    <c:v>DANBI</c:v>
                  </c:pt>
                  <c:pt idx="3">
                    <c:v>StreamIt</c:v>
                  </c:pt>
                  <c:pt idx="4">
                    <c:v>DANBI</c:v>
                  </c:pt>
                  <c:pt idx="5">
                    <c:v>StreamIt</c:v>
                  </c:pt>
                  <c:pt idx="6">
                    <c:v>DANBI</c:v>
                  </c:pt>
                  <c:pt idx="7">
                    <c:v>StreamIt</c:v>
                  </c:pt>
                  <c:pt idx="8">
                    <c:v>DANBI</c:v>
                  </c:pt>
                  <c:pt idx="9">
                    <c:v>Cilk</c:v>
                  </c:pt>
                  <c:pt idx="10">
                    <c:v>DANBI</c:v>
                  </c:pt>
                  <c:pt idx="11">
                    <c:v>OpenCL</c:v>
                  </c:pt>
                  <c:pt idx="12">
                    <c:v>DANBI</c:v>
                  </c:pt>
                  <c:pt idx="13">
                    <c:v>OpenCL</c:v>
                  </c:pt>
                </c:lvl>
                <c:lvl>
                  <c:pt idx="0">
                    <c:v>FilterBank</c:v>
                  </c:pt>
                  <c:pt idx="2">
                    <c:v>FMRadio</c:v>
                  </c:pt>
                  <c:pt idx="4">
                    <c:v>FFT2</c:v>
                  </c:pt>
                  <c:pt idx="6">
                    <c:v>TDE</c:v>
                  </c:pt>
                  <c:pt idx="8">
                    <c:v>MergeSort</c:v>
                  </c:pt>
                  <c:pt idx="10">
                    <c:v>RG</c:v>
                  </c:pt>
                  <c:pt idx="12">
                    <c:v>SRAD</c:v>
                  </c:pt>
                </c:lvl>
              </c:multiLvlStrCache>
            </c:multiLvlStrRef>
          </c:cat>
          <c:val>
            <c:numRef>
              <c:f>'Other-Breakdown'!$D$3:$D$16</c:f>
              <c:numCache>
                <c:formatCode>0.00</c:formatCode>
                <c:ptCount val="14"/>
                <c:pt idx="0">
                  <c:v>98.5</c:v>
                </c:pt>
                <c:pt idx="1">
                  <c:v>86.05</c:v>
                </c:pt>
                <c:pt idx="2">
                  <c:v>97.36</c:v>
                </c:pt>
                <c:pt idx="3">
                  <c:v>72.62</c:v>
                </c:pt>
                <c:pt idx="4">
                  <c:v>95.4</c:v>
                </c:pt>
                <c:pt idx="5">
                  <c:v>5.739999999999994</c:v>
                </c:pt>
                <c:pt idx="6">
                  <c:v>94.92</c:v>
                </c:pt>
                <c:pt idx="7">
                  <c:v>14.42</c:v>
                </c:pt>
                <c:pt idx="8">
                  <c:v>62.24</c:v>
                </c:pt>
                <c:pt idx="9">
                  <c:v>8.790000000000003</c:v>
                </c:pt>
                <c:pt idx="10">
                  <c:v>89.29</c:v>
                </c:pt>
                <c:pt idx="11">
                  <c:v>41.76</c:v>
                </c:pt>
                <c:pt idx="12">
                  <c:v>98.25</c:v>
                </c:pt>
                <c:pt idx="13">
                  <c:v>53.44</c:v>
                </c:pt>
              </c:numCache>
            </c:numRef>
          </c:val>
        </c:ser>
        <c:ser>
          <c:idx val="1"/>
          <c:order val="1"/>
          <c:tx>
            <c:strRef>
              <c:f>'Other-Breakdown'!$E$2</c:f>
              <c:strCache>
                <c:ptCount val="1"/>
                <c:pt idx="0">
                  <c:v>Runtime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multiLvlStrRef>
              <c:f>'Other-Breakdown'!$B$3:$C$16</c:f>
              <c:multiLvlStrCache>
                <c:ptCount val="14"/>
                <c:lvl>
                  <c:pt idx="0">
                    <c:v>DANBI</c:v>
                  </c:pt>
                  <c:pt idx="1">
                    <c:v>StreamIt</c:v>
                  </c:pt>
                  <c:pt idx="2">
                    <c:v>DANBI</c:v>
                  </c:pt>
                  <c:pt idx="3">
                    <c:v>StreamIt</c:v>
                  </c:pt>
                  <c:pt idx="4">
                    <c:v>DANBI</c:v>
                  </c:pt>
                  <c:pt idx="5">
                    <c:v>StreamIt</c:v>
                  </c:pt>
                  <c:pt idx="6">
                    <c:v>DANBI</c:v>
                  </c:pt>
                  <c:pt idx="7">
                    <c:v>StreamIt</c:v>
                  </c:pt>
                  <c:pt idx="8">
                    <c:v>DANBI</c:v>
                  </c:pt>
                  <c:pt idx="9">
                    <c:v>Cilk</c:v>
                  </c:pt>
                  <c:pt idx="10">
                    <c:v>DANBI</c:v>
                  </c:pt>
                  <c:pt idx="11">
                    <c:v>OpenCL</c:v>
                  </c:pt>
                  <c:pt idx="12">
                    <c:v>DANBI</c:v>
                  </c:pt>
                  <c:pt idx="13">
                    <c:v>OpenCL</c:v>
                  </c:pt>
                </c:lvl>
                <c:lvl>
                  <c:pt idx="0">
                    <c:v>FilterBank</c:v>
                  </c:pt>
                  <c:pt idx="2">
                    <c:v>FMRadio</c:v>
                  </c:pt>
                  <c:pt idx="4">
                    <c:v>FFT2</c:v>
                  </c:pt>
                  <c:pt idx="6">
                    <c:v>TDE</c:v>
                  </c:pt>
                  <c:pt idx="8">
                    <c:v>MergeSort</c:v>
                  </c:pt>
                  <c:pt idx="10">
                    <c:v>RG</c:v>
                  </c:pt>
                  <c:pt idx="12">
                    <c:v>SRAD</c:v>
                  </c:pt>
                </c:lvl>
              </c:multiLvlStrCache>
            </c:multiLvlStrRef>
          </c:cat>
          <c:val>
            <c:numRef>
              <c:f>'Other-Breakdown'!$E$3:$E$16</c:f>
              <c:numCache>
                <c:formatCode>0.00</c:formatCode>
                <c:ptCount val="14"/>
                <c:pt idx="0">
                  <c:v>0.39</c:v>
                </c:pt>
                <c:pt idx="1">
                  <c:v>13.68</c:v>
                </c:pt>
                <c:pt idx="2">
                  <c:v>0.88</c:v>
                </c:pt>
                <c:pt idx="3">
                  <c:v>27.13</c:v>
                </c:pt>
                <c:pt idx="4">
                  <c:v>3.829999999999999</c:v>
                </c:pt>
                <c:pt idx="5">
                  <c:v>94.03</c:v>
                </c:pt>
                <c:pt idx="6">
                  <c:v>3.909999999999999</c:v>
                </c:pt>
                <c:pt idx="7">
                  <c:v>85.3</c:v>
                </c:pt>
                <c:pt idx="8">
                  <c:v>37.15</c:v>
                </c:pt>
                <c:pt idx="9">
                  <c:v>2.49</c:v>
                </c:pt>
                <c:pt idx="10">
                  <c:v>9.980000000000002</c:v>
                </c:pt>
                <c:pt idx="11">
                  <c:v>41.05</c:v>
                </c:pt>
                <c:pt idx="12">
                  <c:v>0.62</c:v>
                </c:pt>
                <c:pt idx="13">
                  <c:v>38.34</c:v>
                </c:pt>
              </c:numCache>
            </c:numRef>
          </c:val>
        </c:ser>
        <c:ser>
          <c:idx val="2"/>
          <c:order val="2"/>
          <c:tx>
            <c:strRef>
              <c:f>'Other-Breakdown'!$F$2</c:f>
              <c:strCache>
                <c:ptCount val="1"/>
                <c:pt idx="0">
                  <c:v>OS Kernel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multiLvlStrRef>
              <c:f>'Other-Breakdown'!$B$3:$C$16</c:f>
              <c:multiLvlStrCache>
                <c:ptCount val="14"/>
                <c:lvl>
                  <c:pt idx="0">
                    <c:v>DANBI</c:v>
                  </c:pt>
                  <c:pt idx="1">
                    <c:v>StreamIt</c:v>
                  </c:pt>
                  <c:pt idx="2">
                    <c:v>DANBI</c:v>
                  </c:pt>
                  <c:pt idx="3">
                    <c:v>StreamIt</c:v>
                  </c:pt>
                  <c:pt idx="4">
                    <c:v>DANBI</c:v>
                  </c:pt>
                  <c:pt idx="5">
                    <c:v>StreamIt</c:v>
                  </c:pt>
                  <c:pt idx="6">
                    <c:v>DANBI</c:v>
                  </c:pt>
                  <c:pt idx="7">
                    <c:v>StreamIt</c:v>
                  </c:pt>
                  <c:pt idx="8">
                    <c:v>DANBI</c:v>
                  </c:pt>
                  <c:pt idx="9">
                    <c:v>Cilk</c:v>
                  </c:pt>
                  <c:pt idx="10">
                    <c:v>DANBI</c:v>
                  </c:pt>
                  <c:pt idx="11">
                    <c:v>OpenCL</c:v>
                  </c:pt>
                  <c:pt idx="12">
                    <c:v>DANBI</c:v>
                  </c:pt>
                  <c:pt idx="13">
                    <c:v>OpenCL</c:v>
                  </c:pt>
                </c:lvl>
                <c:lvl>
                  <c:pt idx="0">
                    <c:v>FilterBank</c:v>
                  </c:pt>
                  <c:pt idx="2">
                    <c:v>FMRadio</c:v>
                  </c:pt>
                  <c:pt idx="4">
                    <c:v>FFT2</c:v>
                  </c:pt>
                  <c:pt idx="6">
                    <c:v>TDE</c:v>
                  </c:pt>
                  <c:pt idx="8">
                    <c:v>MergeSort</c:v>
                  </c:pt>
                  <c:pt idx="10">
                    <c:v>RG</c:v>
                  </c:pt>
                  <c:pt idx="12">
                    <c:v>SRAD</c:v>
                  </c:pt>
                </c:lvl>
              </c:multiLvlStrCache>
            </c:multiLvlStrRef>
          </c:cat>
          <c:val>
            <c:numRef>
              <c:f>'Other-Breakdown'!$F$3:$F$16</c:f>
              <c:numCache>
                <c:formatCode>0.00</c:formatCode>
                <c:ptCount val="14"/>
                <c:pt idx="0">
                  <c:v>1.11</c:v>
                </c:pt>
                <c:pt idx="1">
                  <c:v>0.27</c:v>
                </c:pt>
                <c:pt idx="2">
                  <c:v>1.76</c:v>
                </c:pt>
                <c:pt idx="3">
                  <c:v>0.25</c:v>
                </c:pt>
                <c:pt idx="4">
                  <c:v>0.77</c:v>
                </c:pt>
                <c:pt idx="5">
                  <c:v>0.23</c:v>
                </c:pt>
                <c:pt idx="6">
                  <c:v>1.17</c:v>
                </c:pt>
                <c:pt idx="7">
                  <c:v>0.28</c:v>
                </c:pt>
                <c:pt idx="8">
                  <c:v>0.61</c:v>
                </c:pt>
                <c:pt idx="9">
                  <c:v>88.72</c:v>
                </c:pt>
                <c:pt idx="10">
                  <c:v>0.73</c:v>
                </c:pt>
                <c:pt idx="11">
                  <c:v>17.19</c:v>
                </c:pt>
                <c:pt idx="12">
                  <c:v>1.13</c:v>
                </c:pt>
                <c:pt idx="13">
                  <c:v>17.19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3487144"/>
        <c:axId val="-2093724040"/>
      </c:barChart>
      <c:catAx>
        <c:axId val="-2093487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-2093724040"/>
        <c:crosses val="autoZero"/>
        <c:auto val="1"/>
        <c:lblAlgn val="ctr"/>
        <c:lblOffset val="100"/>
        <c:noMultiLvlLbl val="0"/>
      </c:catAx>
      <c:valAx>
        <c:axId val="-2093724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Exec. Time Breakdown</a:t>
                </a:r>
                <a:endParaRPr lang="ko-KR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-2093487144"/>
        <c:crosses val="autoZero"/>
        <c:crossBetween val="between"/>
        <c:majorUnit val="0.2"/>
      </c:valAx>
      <c:spPr>
        <a:noFill/>
      </c:spPr>
    </c:plotArea>
    <c:legend>
      <c:legendPos val="t"/>
      <c:layout>
        <c:manualLayout>
          <c:xMode val="edge"/>
          <c:yMode val="edge"/>
          <c:x val="0.214249309102898"/>
          <c:y val="0.0141610892665262"/>
          <c:w val="0.652920771789876"/>
          <c:h val="0.106107815323042"/>
        </c:manualLayout>
      </c:layout>
      <c:overlay val="1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34732778793"/>
          <c:y val="0.129015673122989"/>
          <c:w val="0.809455821818368"/>
          <c:h val="0.5293092434173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'Other-Breakdown'!$D$2</c:f>
              <c:strCache>
                <c:ptCount val="1"/>
                <c:pt idx="0">
                  <c:v>Application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multiLvlStrRef>
              <c:f>'Other-Breakdown'!$B$3:$C$16</c:f>
              <c:multiLvlStrCache>
                <c:ptCount val="14"/>
                <c:lvl>
                  <c:pt idx="0">
                    <c:v>DANBI</c:v>
                  </c:pt>
                  <c:pt idx="1">
                    <c:v>StreamIt</c:v>
                  </c:pt>
                  <c:pt idx="2">
                    <c:v>DANBI</c:v>
                  </c:pt>
                  <c:pt idx="3">
                    <c:v>StreamIt</c:v>
                  </c:pt>
                  <c:pt idx="4">
                    <c:v>DANBI</c:v>
                  </c:pt>
                  <c:pt idx="5">
                    <c:v>StreamIt</c:v>
                  </c:pt>
                  <c:pt idx="6">
                    <c:v>DANBI</c:v>
                  </c:pt>
                  <c:pt idx="7">
                    <c:v>StreamIt</c:v>
                  </c:pt>
                  <c:pt idx="8">
                    <c:v>DANBI</c:v>
                  </c:pt>
                  <c:pt idx="9">
                    <c:v>Cilk</c:v>
                  </c:pt>
                  <c:pt idx="10">
                    <c:v>DANBI</c:v>
                  </c:pt>
                  <c:pt idx="11">
                    <c:v>OpenCL</c:v>
                  </c:pt>
                  <c:pt idx="12">
                    <c:v>DANBI</c:v>
                  </c:pt>
                  <c:pt idx="13">
                    <c:v>OpenCL</c:v>
                  </c:pt>
                </c:lvl>
                <c:lvl>
                  <c:pt idx="0">
                    <c:v>FilterBank</c:v>
                  </c:pt>
                  <c:pt idx="2">
                    <c:v>FMRadio</c:v>
                  </c:pt>
                  <c:pt idx="4">
                    <c:v>FFT2</c:v>
                  </c:pt>
                  <c:pt idx="6">
                    <c:v>TDE</c:v>
                  </c:pt>
                  <c:pt idx="8">
                    <c:v>MergeSort</c:v>
                  </c:pt>
                  <c:pt idx="10">
                    <c:v>RG</c:v>
                  </c:pt>
                  <c:pt idx="12">
                    <c:v>SRAD</c:v>
                  </c:pt>
                </c:lvl>
              </c:multiLvlStrCache>
            </c:multiLvlStrRef>
          </c:cat>
          <c:val>
            <c:numRef>
              <c:f>'Other-Breakdown'!$D$3:$D$16</c:f>
              <c:numCache>
                <c:formatCode>0.00</c:formatCode>
                <c:ptCount val="14"/>
                <c:pt idx="0">
                  <c:v>98.5</c:v>
                </c:pt>
                <c:pt idx="1">
                  <c:v>86.05</c:v>
                </c:pt>
                <c:pt idx="2">
                  <c:v>97.36</c:v>
                </c:pt>
                <c:pt idx="3">
                  <c:v>72.62</c:v>
                </c:pt>
                <c:pt idx="4">
                  <c:v>95.4</c:v>
                </c:pt>
                <c:pt idx="5">
                  <c:v>5.739999999999994</c:v>
                </c:pt>
                <c:pt idx="6">
                  <c:v>94.92</c:v>
                </c:pt>
                <c:pt idx="7">
                  <c:v>14.42</c:v>
                </c:pt>
                <c:pt idx="8">
                  <c:v>62.24</c:v>
                </c:pt>
                <c:pt idx="9">
                  <c:v>8.790000000000003</c:v>
                </c:pt>
                <c:pt idx="10">
                  <c:v>89.29</c:v>
                </c:pt>
                <c:pt idx="11">
                  <c:v>41.76</c:v>
                </c:pt>
                <c:pt idx="12">
                  <c:v>98.25</c:v>
                </c:pt>
                <c:pt idx="13">
                  <c:v>53.44</c:v>
                </c:pt>
              </c:numCache>
            </c:numRef>
          </c:val>
        </c:ser>
        <c:ser>
          <c:idx val="1"/>
          <c:order val="1"/>
          <c:tx>
            <c:strRef>
              <c:f>'Other-Breakdown'!$E$2</c:f>
              <c:strCache>
                <c:ptCount val="1"/>
                <c:pt idx="0">
                  <c:v>Runtime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multiLvlStrRef>
              <c:f>'Other-Breakdown'!$B$3:$C$16</c:f>
              <c:multiLvlStrCache>
                <c:ptCount val="14"/>
                <c:lvl>
                  <c:pt idx="0">
                    <c:v>DANBI</c:v>
                  </c:pt>
                  <c:pt idx="1">
                    <c:v>StreamIt</c:v>
                  </c:pt>
                  <c:pt idx="2">
                    <c:v>DANBI</c:v>
                  </c:pt>
                  <c:pt idx="3">
                    <c:v>StreamIt</c:v>
                  </c:pt>
                  <c:pt idx="4">
                    <c:v>DANBI</c:v>
                  </c:pt>
                  <c:pt idx="5">
                    <c:v>StreamIt</c:v>
                  </c:pt>
                  <c:pt idx="6">
                    <c:v>DANBI</c:v>
                  </c:pt>
                  <c:pt idx="7">
                    <c:v>StreamIt</c:v>
                  </c:pt>
                  <c:pt idx="8">
                    <c:v>DANBI</c:v>
                  </c:pt>
                  <c:pt idx="9">
                    <c:v>Cilk</c:v>
                  </c:pt>
                  <c:pt idx="10">
                    <c:v>DANBI</c:v>
                  </c:pt>
                  <c:pt idx="11">
                    <c:v>OpenCL</c:v>
                  </c:pt>
                  <c:pt idx="12">
                    <c:v>DANBI</c:v>
                  </c:pt>
                  <c:pt idx="13">
                    <c:v>OpenCL</c:v>
                  </c:pt>
                </c:lvl>
                <c:lvl>
                  <c:pt idx="0">
                    <c:v>FilterBank</c:v>
                  </c:pt>
                  <c:pt idx="2">
                    <c:v>FMRadio</c:v>
                  </c:pt>
                  <c:pt idx="4">
                    <c:v>FFT2</c:v>
                  </c:pt>
                  <c:pt idx="6">
                    <c:v>TDE</c:v>
                  </c:pt>
                  <c:pt idx="8">
                    <c:v>MergeSort</c:v>
                  </c:pt>
                  <c:pt idx="10">
                    <c:v>RG</c:v>
                  </c:pt>
                  <c:pt idx="12">
                    <c:v>SRAD</c:v>
                  </c:pt>
                </c:lvl>
              </c:multiLvlStrCache>
            </c:multiLvlStrRef>
          </c:cat>
          <c:val>
            <c:numRef>
              <c:f>'Other-Breakdown'!$E$3:$E$16</c:f>
              <c:numCache>
                <c:formatCode>0.00</c:formatCode>
                <c:ptCount val="14"/>
                <c:pt idx="0">
                  <c:v>0.39</c:v>
                </c:pt>
                <c:pt idx="1">
                  <c:v>13.68</c:v>
                </c:pt>
                <c:pt idx="2">
                  <c:v>0.88</c:v>
                </c:pt>
                <c:pt idx="3">
                  <c:v>27.13</c:v>
                </c:pt>
                <c:pt idx="4">
                  <c:v>3.829999999999999</c:v>
                </c:pt>
                <c:pt idx="5">
                  <c:v>94.03</c:v>
                </c:pt>
                <c:pt idx="6">
                  <c:v>3.909999999999999</c:v>
                </c:pt>
                <c:pt idx="7">
                  <c:v>85.3</c:v>
                </c:pt>
                <c:pt idx="8">
                  <c:v>37.15</c:v>
                </c:pt>
                <c:pt idx="9">
                  <c:v>2.49</c:v>
                </c:pt>
                <c:pt idx="10">
                  <c:v>9.980000000000002</c:v>
                </c:pt>
                <c:pt idx="11">
                  <c:v>41.05</c:v>
                </c:pt>
                <c:pt idx="12">
                  <c:v>0.62</c:v>
                </c:pt>
                <c:pt idx="13">
                  <c:v>38.34</c:v>
                </c:pt>
              </c:numCache>
            </c:numRef>
          </c:val>
        </c:ser>
        <c:ser>
          <c:idx val="2"/>
          <c:order val="2"/>
          <c:tx>
            <c:strRef>
              <c:f>'Other-Breakdown'!$F$2</c:f>
              <c:strCache>
                <c:ptCount val="1"/>
                <c:pt idx="0">
                  <c:v>OS Kernel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multiLvlStrRef>
              <c:f>'Other-Breakdown'!$B$3:$C$16</c:f>
              <c:multiLvlStrCache>
                <c:ptCount val="14"/>
                <c:lvl>
                  <c:pt idx="0">
                    <c:v>DANBI</c:v>
                  </c:pt>
                  <c:pt idx="1">
                    <c:v>StreamIt</c:v>
                  </c:pt>
                  <c:pt idx="2">
                    <c:v>DANBI</c:v>
                  </c:pt>
                  <c:pt idx="3">
                    <c:v>StreamIt</c:v>
                  </c:pt>
                  <c:pt idx="4">
                    <c:v>DANBI</c:v>
                  </c:pt>
                  <c:pt idx="5">
                    <c:v>StreamIt</c:v>
                  </c:pt>
                  <c:pt idx="6">
                    <c:v>DANBI</c:v>
                  </c:pt>
                  <c:pt idx="7">
                    <c:v>StreamIt</c:v>
                  </c:pt>
                  <c:pt idx="8">
                    <c:v>DANBI</c:v>
                  </c:pt>
                  <c:pt idx="9">
                    <c:v>Cilk</c:v>
                  </c:pt>
                  <c:pt idx="10">
                    <c:v>DANBI</c:v>
                  </c:pt>
                  <c:pt idx="11">
                    <c:v>OpenCL</c:v>
                  </c:pt>
                  <c:pt idx="12">
                    <c:v>DANBI</c:v>
                  </c:pt>
                  <c:pt idx="13">
                    <c:v>OpenCL</c:v>
                  </c:pt>
                </c:lvl>
                <c:lvl>
                  <c:pt idx="0">
                    <c:v>FilterBank</c:v>
                  </c:pt>
                  <c:pt idx="2">
                    <c:v>FMRadio</c:v>
                  </c:pt>
                  <c:pt idx="4">
                    <c:v>FFT2</c:v>
                  </c:pt>
                  <c:pt idx="6">
                    <c:v>TDE</c:v>
                  </c:pt>
                  <c:pt idx="8">
                    <c:v>MergeSort</c:v>
                  </c:pt>
                  <c:pt idx="10">
                    <c:v>RG</c:v>
                  </c:pt>
                  <c:pt idx="12">
                    <c:v>SRAD</c:v>
                  </c:pt>
                </c:lvl>
              </c:multiLvlStrCache>
            </c:multiLvlStrRef>
          </c:cat>
          <c:val>
            <c:numRef>
              <c:f>'Other-Breakdown'!$F$3:$F$16</c:f>
              <c:numCache>
                <c:formatCode>0.00</c:formatCode>
                <c:ptCount val="14"/>
                <c:pt idx="0">
                  <c:v>1.11</c:v>
                </c:pt>
                <c:pt idx="1">
                  <c:v>0.27</c:v>
                </c:pt>
                <c:pt idx="2">
                  <c:v>1.76</c:v>
                </c:pt>
                <c:pt idx="3">
                  <c:v>0.25</c:v>
                </c:pt>
                <c:pt idx="4">
                  <c:v>0.77</c:v>
                </c:pt>
                <c:pt idx="5">
                  <c:v>0.23</c:v>
                </c:pt>
                <c:pt idx="6">
                  <c:v>1.17</c:v>
                </c:pt>
                <c:pt idx="7">
                  <c:v>0.28</c:v>
                </c:pt>
                <c:pt idx="8">
                  <c:v>0.61</c:v>
                </c:pt>
                <c:pt idx="9">
                  <c:v>88.72</c:v>
                </c:pt>
                <c:pt idx="10">
                  <c:v>0.73</c:v>
                </c:pt>
                <c:pt idx="11">
                  <c:v>17.19</c:v>
                </c:pt>
                <c:pt idx="12">
                  <c:v>1.13</c:v>
                </c:pt>
                <c:pt idx="13">
                  <c:v>17.19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3228328"/>
        <c:axId val="-2079035528"/>
      </c:barChart>
      <c:catAx>
        <c:axId val="-2093228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-2079035528"/>
        <c:crosses val="autoZero"/>
        <c:auto val="1"/>
        <c:lblAlgn val="ctr"/>
        <c:lblOffset val="100"/>
        <c:noMultiLvlLbl val="0"/>
      </c:catAx>
      <c:valAx>
        <c:axId val="-2079035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Exec. Time Breakdown</a:t>
                </a:r>
                <a:endParaRPr lang="ko-KR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-2093228328"/>
        <c:crosses val="autoZero"/>
        <c:crossBetween val="between"/>
        <c:majorUnit val="0.2"/>
      </c:valAx>
      <c:spPr>
        <a:noFill/>
      </c:spPr>
    </c:plotArea>
    <c:legend>
      <c:legendPos val="t"/>
      <c:layout>
        <c:manualLayout>
          <c:xMode val="edge"/>
          <c:yMode val="edge"/>
          <c:x val="0.214249309102898"/>
          <c:y val="0.0141610892665262"/>
          <c:w val="0.652920771789876"/>
          <c:h val="0.106107815323042"/>
        </c:manualLayout>
      </c:layout>
      <c:overlay val="1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34732778793"/>
          <c:y val="0.129015673122989"/>
          <c:w val="0.809455821818368"/>
          <c:h val="0.5293092434173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'Other-Breakdown'!$D$2</c:f>
              <c:strCache>
                <c:ptCount val="1"/>
                <c:pt idx="0">
                  <c:v>Application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multiLvlStrRef>
              <c:f>'Other-Breakdown'!$B$3:$C$16</c:f>
              <c:multiLvlStrCache>
                <c:ptCount val="14"/>
                <c:lvl>
                  <c:pt idx="0">
                    <c:v>DANBI</c:v>
                  </c:pt>
                  <c:pt idx="1">
                    <c:v>StreamIt</c:v>
                  </c:pt>
                  <c:pt idx="2">
                    <c:v>DANBI</c:v>
                  </c:pt>
                  <c:pt idx="3">
                    <c:v>StreamIt</c:v>
                  </c:pt>
                  <c:pt idx="4">
                    <c:v>DANBI</c:v>
                  </c:pt>
                  <c:pt idx="5">
                    <c:v>StreamIt</c:v>
                  </c:pt>
                  <c:pt idx="6">
                    <c:v>DANBI</c:v>
                  </c:pt>
                  <c:pt idx="7">
                    <c:v>StreamIt</c:v>
                  </c:pt>
                  <c:pt idx="8">
                    <c:v>DANBI</c:v>
                  </c:pt>
                  <c:pt idx="9">
                    <c:v>Cilk</c:v>
                  </c:pt>
                  <c:pt idx="10">
                    <c:v>DANBI</c:v>
                  </c:pt>
                  <c:pt idx="11">
                    <c:v>OpenCL</c:v>
                  </c:pt>
                  <c:pt idx="12">
                    <c:v>DANBI</c:v>
                  </c:pt>
                  <c:pt idx="13">
                    <c:v>OpenCL</c:v>
                  </c:pt>
                </c:lvl>
                <c:lvl>
                  <c:pt idx="0">
                    <c:v>FilterBank</c:v>
                  </c:pt>
                  <c:pt idx="2">
                    <c:v>FMRadio</c:v>
                  </c:pt>
                  <c:pt idx="4">
                    <c:v>FFT2</c:v>
                  </c:pt>
                  <c:pt idx="6">
                    <c:v>TDE</c:v>
                  </c:pt>
                  <c:pt idx="8">
                    <c:v>MergeSort</c:v>
                  </c:pt>
                  <c:pt idx="10">
                    <c:v>RG</c:v>
                  </c:pt>
                  <c:pt idx="12">
                    <c:v>SRAD</c:v>
                  </c:pt>
                </c:lvl>
              </c:multiLvlStrCache>
            </c:multiLvlStrRef>
          </c:cat>
          <c:val>
            <c:numRef>
              <c:f>'Other-Breakdown'!$D$3:$D$16</c:f>
              <c:numCache>
                <c:formatCode>0.00</c:formatCode>
                <c:ptCount val="14"/>
                <c:pt idx="0">
                  <c:v>98.5</c:v>
                </c:pt>
                <c:pt idx="1">
                  <c:v>86.05</c:v>
                </c:pt>
                <c:pt idx="2">
                  <c:v>97.36</c:v>
                </c:pt>
                <c:pt idx="3">
                  <c:v>72.62</c:v>
                </c:pt>
                <c:pt idx="4">
                  <c:v>95.4</c:v>
                </c:pt>
                <c:pt idx="5">
                  <c:v>5.739999999999994</c:v>
                </c:pt>
                <c:pt idx="6">
                  <c:v>94.92</c:v>
                </c:pt>
                <c:pt idx="7">
                  <c:v>14.42</c:v>
                </c:pt>
                <c:pt idx="8">
                  <c:v>62.24</c:v>
                </c:pt>
                <c:pt idx="9">
                  <c:v>8.790000000000003</c:v>
                </c:pt>
                <c:pt idx="10">
                  <c:v>89.29</c:v>
                </c:pt>
                <c:pt idx="11">
                  <c:v>41.76</c:v>
                </c:pt>
                <c:pt idx="12">
                  <c:v>98.25</c:v>
                </c:pt>
                <c:pt idx="13">
                  <c:v>53.44</c:v>
                </c:pt>
              </c:numCache>
            </c:numRef>
          </c:val>
        </c:ser>
        <c:ser>
          <c:idx val="1"/>
          <c:order val="1"/>
          <c:tx>
            <c:strRef>
              <c:f>'Other-Breakdown'!$E$2</c:f>
              <c:strCache>
                <c:ptCount val="1"/>
                <c:pt idx="0">
                  <c:v>Runtime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multiLvlStrRef>
              <c:f>'Other-Breakdown'!$B$3:$C$16</c:f>
              <c:multiLvlStrCache>
                <c:ptCount val="14"/>
                <c:lvl>
                  <c:pt idx="0">
                    <c:v>DANBI</c:v>
                  </c:pt>
                  <c:pt idx="1">
                    <c:v>StreamIt</c:v>
                  </c:pt>
                  <c:pt idx="2">
                    <c:v>DANBI</c:v>
                  </c:pt>
                  <c:pt idx="3">
                    <c:v>StreamIt</c:v>
                  </c:pt>
                  <c:pt idx="4">
                    <c:v>DANBI</c:v>
                  </c:pt>
                  <c:pt idx="5">
                    <c:v>StreamIt</c:v>
                  </c:pt>
                  <c:pt idx="6">
                    <c:v>DANBI</c:v>
                  </c:pt>
                  <c:pt idx="7">
                    <c:v>StreamIt</c:v>
                  </c:pt>
                  <c:pt idx="8">
                    <c:v>DANBI</c:v>
                  </c:pt>
                  <c:pt idx="9">
                    <c:v>Cilk</c:v>
                  </c:pt>
                  <c:pt idx="10">
                    <c:v>DANBI</c:v>
                  </c:pt>
                  <c:pt idx="11">
                    <c:v>OpenCL</c:v>
                  </c:pt>
                  <c:pt idx="12">
                    <c:v>DANBI</c:v>
                  </c:pt>
                  <c:pt idx="13">
                    <c:v>OpenCL</c:v>
                  </c:pt>
                </c:lvl>
                <c:lvl>
                  <c:pt idx="0">
                    <c:v>FilterBank</c:v>
                  </c:pt>
                  <c:pt idx="2">
                    <c:v>FMRadio</c:v>
                  </c:pt>
                  <c:pt idx="4">
                    <c:v>FFT2</c:v>
                  </c:pt>
                  <c:pt idx="6">
                    <c:v>TDE</c:v>
                  </c:pt>
                  <c:pt idx="8">
                    <c:v>MergeSort</c:v>
                  </c:pt>
                  <c:pt idx="10">
                    <c:v>RG</c:v>
                  </c:pt>
                  <c:pt idx="12">
                    <c:v>SRAD</c:v>
                  </c:pt>
                </c:lvl>
              </c:multiLvlStrCache>
            </c:multiLvlStrRef>
          </c:cat>
          <c:val>
            <c:numRef>
              <c:f>'Other-Breakdown'!$E$3:$E$16</c:f>
              <c:numCache>
                <c:formatCode>0.00</c:formatCode>
                <c:ptCount val="14"/>
                <c:pt idx="0">
                  <c:v>0.39</c:v>
                </c:pt>
                <c:pt idx="1">
                  <c:v>13.68</c:v>
                </c:pt>
                <c:pt idx="2">
                  <c:v>0.88</c:v>
                </c:pt>
                <c:pt idx="3">
                  <c:v>27.13</c:v>
                </c:pt>
                <c:pt idx="4">
                  <c:v>3.829999999999999</c:v>
                </c:pt>
                <c:pt idx="5">
                  <c:v>94.03</c:v>
                </c:pt>
                <c:pt idx="6">
                  <c:v>3.909999999999999</c:v>
                </c:pt>
                <c:pt idx="7">
                  <c:v>85.3</c:v>
                </c:pt>
                <c:pt idx="8">
                  <c:v>37.15</c:v>
                </c:pt>
                <c:pt idx="9">
                  <c:v>2.49</c:v>
                </c:pt>
                <c:pt idx="10">
                  <c:v>9.980000000000002</c:v>
                </c:pt>
                <c:pt idx="11">
                  <c:v>41.05</c:v>
                </c:pt>
                <c:pt idx="12">
                  <c:v>0.62</c:v>
                </c:pt>
                <c:pt idx="13">
                  <c:v>38.34</c:v>
                </c:pt>
              </c:numCache>
            </c:numRef>
          </c:val>
        </c:ser>
        <c:ser>
          <c:idx val="2"/>
          <c:order val="2"/>
          <c:tx>
            <c:strRef>
              <c:f>'Other-Breakdown'!$F$2</c:f>
              <c:strCache>
                <c:ptCount val="1"/>
                <c:pt idx="0">
                  <c:v>OS Kernel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multiLvlStrRef>
              <c:f>'Other-Breakdown'!$B$3:$C$16</c:f>
              <c:multiLvlStrCache>
                <c:ptCount val="14"/>
                <c:lvl>
                  <c:pt idx="0">
                    <c:v>DANBI</c:v>
                  </c:pt>
                  <c:pt idx="1">
                    <c:v>StreamIt</c:v>
                  </c:pt>
                  <c:pt idx="2">
                    <c:v>DANBI</c:v>
                  </c:pt>
                  <c:pt idx="3">
                    <c:v>StreamIt</c:v>
                  </c:pt>
                  <c:pt idx="4">
                    <c:v>DANBI</c:v>
                  </c:pt>
                  <c:pt idx="5">
                    <c:v>StreamIt</c:v>
                  </c:pt>
                  <c:pt idx="6">
                    <c:v>DANBI</c:v>
                  </c:pt>
                  <c:pt idx="7">
                    <c:v>StreamIt</c:v>
                  </c:pt>
                  <c:pt idx="8">
                    <c:v>DANBI</c:v>
                  </c:pt>
                  <c:pt idx="9">
                    <c:v>Cilk</c:v>
                  </c:pt>
                  <c:pt idx="10">
                    <c:v>DANBI</c:v>
                  </c:pt>
                  <c:pt idx="11">
                    <c:v>OpenCL</c:v>
                  </c:pt>
                  <c:pt idx="12">
                    <c:v>DANBI</c:v>
                  </c:pt>
                  <c:pt idx="13">
                    <c:v>OpenCL</c:v>
                  </c:pt>
                </c:lvl>
                <c:lvl>
                  <c:pt idx="0">
                    <c:v>FilterBank</c:v>
                  </c:pt>
                  <c:pt idx="2">
                    <c:v>FMRadio</c:v>
                  </c:pt>
                  <c:pt idx="4">
                    <c:v>FFT2</c:v>
                  </c:pt>
                  <c:pt idx="6">
                    <c:v>TDE</c:v>
                  </c:pt>
                  <c:pt idx="8">
                    <c:v>MergeSort</c:v>
                  </c:pt>
                  <c:pt idx="10">
                    <c:v>RG</c:v>
                  </c:pt>
                  <c:pt idx="12">
                    <c:v>SRAD</c:v>
                  </c:pt>
                </c:lvl>
              </c:multiLvlStrCache>
            </c:multiLvlStrRef>
          </c:cat>
          <c:val>
            <c:numRef>
              <c:f>'Other-Breakdown'!$F$3:$F$16</c:f>
              <c:numCache>
                <c:formatCode>0.00</c:formatCode>
                <c:ptCount val="14"/>
                <c:pt idx="0">
                  <c:v>1.11</c:v>
                </c:pt>
                <c:pt idx="1">
                  <c:v>0.27</c:v>
                </c:pt>
                <c:pt idx="2">
                  <c:v>1.76</c:v>
                </c:pt>
                <c:pt idx="3">
                  <c:v>0.25</c:v>
                </c:pt>
                <c:pt idx="4">
                  <c:v>0.77</c:v>
                </c:pt>
                <c:pt idx="5">
                  <c:v>0.23</c:v>
                </c:pt>
                <c:pt idx="6">
                  <c:v>1.17</c:v>
                </c:pt>
                <c:pt idx="7">
                  <c:v>0.28</c:v>
                </c:pt>
                <c:pt idx="8">
                  <c:v>0.61</c:v>
                </c:pt>
                <c:pt idx="9">
                  <c:v>88.72</c:v>
                </c:pt>
                <c:pt idx="10">
                  <c:v>0.73</c:v>
                </c:pt>
                <c:pt idx="11">
                  <c:v>17.19</c:v>
                </c:pt>
                <c:pt idx="12">
                  <c:v>1.13</c:v>
                </c:pt>
                <c:pt idx="13">
                  <c:v>17.19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960232"/>
        <c:axId val="-2078957256"/>
      </c:barChart>
      <c:catAx>
        <c:axId val="-2078960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-2078957256"/>
        <c:crosses val="autoZero"/>
        <c:auto val="1"/>
        <c:lblAlgn val="ctr"/>
        <c:lblOffset val="100"/>
        <c:noMultiLvlLbl val="0"/>
      </c:catAx>
      <c:valAx>
        <c:axId val="-2078957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Exec. Time Breakdown</a:t>
                </a:r>
                <a:endParaRPr lang="ko-KR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-2078960232"/>
        <c:crosses val="autoZero"/>
        <c:crossBetween val="between"/>
        <c:majorUnit val="0.2"/>
      </c:valAx>
      <c:spPr>
        <a:noFill/>
      </c:spPr>
    </c:plotArea>
    <c:legend>
      <c:legendPos val="t"/>
      <c:layout>
        <c:manualLayout>
          <c:xMode val="edge"/>
          <c:yMode val="edge"/>
          <c:x val="0.214249309102898"/>
          <c:y val="0.0141610892665262"/>
          <c:w val="0.652920771789876"/>
          <c:h val="0.106107815323042"/>
        </c:manualLayout>
      </c:layout>
      <c:overlay val="1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B1DFE-7A74-F341-B2E9-B8396771156B}" type="datetimeFigureOut">
              <a:rPr lang="en-US" smtClean="0"/>
              <a:t>9/11/13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9E38-FF30-734D-B70A-BB29B7FB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0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BECFA-3A52-014C-BFFE-5011E2BC7272}" type="datetimeFigureOut">
              <a:rPr lang="en-US" smtClean="0"/>
              <a:t>9/11/13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2995D-1DC6-9749-9316-6D6961BB3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4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 everyone. </a:t>
            </a:r>
          </a:p>
          <a:p>
            <a:r>
              <a:rPr lang="en-US" dirty="0" smtClean="0"/>
              <a:t>I am Changwoo Min from Sungkyunkwan</a:t>
            </a:r>
            <a:r>
              <a:rPr lang="en-US" baseline="0" dirty="0" smtClean="0"/>
              <a:t> University in Korea. </a:t>
            </a:r>
          </a:p>
          <a:p>
            <a:r>
              <a:rPr lang="en-US" baseline="0" dirty="0" smtClean="0"/>
              <a:t>Today, I am going to talk about our work on, “DANBI: Dynamic Scheduling of Irregular Stream Programs for Many-Core Systems”.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“DANBI” is a Korean word meaning “timely rain”.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picked it as the project name for its nature of dynamic resource scheduling.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06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me show you a simple example of DANBI kernel which calculates moving average. </a:t>
            </a:r>
          </a:p>
          <a:p>
            <a:r>
              <a:rPr lang="en-US" baseline="0" dirty="0" smtClean="0"/>
              <a:t>&lt;CLICK&gt; It is specified as a parallel kernel. </a:t>
            </a:r>
          </a:p>
          <a:p>
            <a:r>
              <a:rPr lang="en-US" baseline="0" dirty="0" smtClean="0"/>
              <a:t>&lt;CLICK&gt; Data ordering between input queue and output queue is enforced by using ticket synchronization. </a:t>
            </a:r>
          </a:p>
          <a:p>
            <a:r>
              <a:rPr lang="en-US" baseline="0" dirty="0" smtClean="0"/>
              <a:t>&lt;CLICK&gt; The moving average is calculated from input queue </a:t>
            </a:r>
          </a:p>
          <a:p>
            <a:r>
              <a:rPr lang="en-US" baseline="0" dirty="0" smtClean="0"/>
              <a:t>and then &lt;CLICK&gt; the calculated moving average is pushed to the output queue.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3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move on to</a:t>
            </a:r>
            <a:r>
              <a:rPr lang="en-US" baseline="0" dirty="0" smtClean="0"/>
              <a:t> DANBI runtime.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06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DANBI</a:t>
            </a:r>
            <a:r>
              <a:rPr lang="en-US" baseline="0" dirty="0" smtClean="0"/>
              <a:t> runtime executes a DANBI program on top of multicore hardware. </a:t>
            </a:r>
          </a:p>
          <a:p>
            <a:r>
              <a:rPr lang="en-US" baseline="0" dirty="0" smtClean="0"/>
              <a:t>&lt;CLICK&gt; Native threads provided by operating system is pinned on each core. </a:t>
            </a:r>
          </a:p>
          <a:p>
            <a:r>
              <a:rPr lang="en-US" baseline="0" dirty="0" smtClean="0"/>
              <a:t>&lt;CLICK&gt;</a:t>
            </a:r>
            <a:r>
              <a:rPr lang="ko-KR" altLang="en-US" baseline="0" dirty="0" smtClean="0"/>
              <a:t> </a:t>
            </a:r>
            <a:r>
              <a:rPr lang="en-US" baseline="0" dirty="0" smtClean="0"/>
              <a:t>On top of the pinned native thread,</a:t>
            </a:r>
            <a:r>
              <a:rPr lang="ko-KR" altLang="en-US" baseline="0" dirty="0" smtClean="0"/>
              <a:t> </a:t>
            </a:r>
            <a:r>
              <a:rPr lang="en-US" baseline="0" dirty="0" smtClean="0"/>
              <a:t>an instance of DANBI scheduler is running. </a:t>
            </a:r>
          </a:p>
          <a:p>
            <a:r>
              <a:rPr lang="en-US" baseline="0" dirty="0" smtClean="0"/>
              <a:t>&lt;CLICK&gt; The DANBI scheduler manipulates user-level threads instead of native threads to reduce context switching overhead. </a:t>
            </a:r>
          </a:p>
          <a:p>
            <a:r>
              <a:rPr lang="en-US" baseline="0" dirty="0" smtClean="0"/>
              <a:t>&lt;CLICK&gt;</a:t>
            </a:r>
            <a:r>
              <a:rPr lang="ko-KR" altLang="en-US" baseline="0" dirty="0" smtClean="0"/>
              <a:t> </a:t>
            </a:r>
            <a:r>
              <a:rPr lang="en-US" baseline="0" dirty="0" smtClean="0"/>
              <a:t>And each kernel manages a ready queue. </a:t>
            </a:r>
          </a:p>
          <a:p>
            <a:r>
              <a:rPr lang="en-US" baseline="0" dirty="0" smtClean="0"/>
              <a:t>&lt;CLICK-AND-WAIT&gt;</a:t>
            </a:r>
          </a:p>
          <a:p>
            <a:r>
              <a:rPr lang="en-US" baseline="0" dirty="0" smtClean="0"/>
              <a:t>&lt;CLICK&gt; In this context, a scheduler should decide two things. </a:t>
            </a:r>
          </a:p>
          <a:p>
            <a:r>
              <a:rPr lang="en-US" baseline="0" dirty="0" smtClean="0"/>
              <a:t>First, when to schedule and second where to schedule. </a:t>
            </a:r>
          </a:p>
          <a:p>
            <a:r>
              <a:rPr lang="en-US" baseline="0" dirty="0" smtClean="0"/>
              <a:t>Our solution on the scheduling is dynamic load balance scheduling which uses queue occupancy rather than static work estimation to make scheduling decision.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21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r>
              <a:rPr lang="en-US" baseline="0" dirty="0" smtClean="0"/>
              <a:t> executing a DANBI kernel,</a:t>
            </a:r>
          </a:p>
          <a:p>
            <a:r>
              <a:rPr lang="en-US" baseline="0" dirty="0" smtClean="0"/>
              <a:t>&lt;CLICK&gt; a thread can be blocked when an input queue is empty </a:t>
            </a:r>
          </a:p>
          <a:p>
            <a:r>
              <a:rPr lang="en-US" baseline="0" dirty="0" smtClean="0"/>
              <a:t>&lt;CLICK&gt; or commit operation is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-ordered</a:t>
            </a:r>
          </a:p>
          <a:p>
            <a:r>
              <a:rPr lang="en-US" baseline="0" dirty="0" smtClean="0"/>
              <a:t>&lt;CLICK&gt; or an output queue is full or ticket synchronization is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-ordered. &lt;CLICK&gt;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  <a:r>
              <a:rPr lang="en-US" dirty="0" smtClean="0"/>
              <a:t>When a thread is block by a queue event, we should decide</a:t>
            </a:r>
            <a:r>
              <a:rPr lang="en-US" baseline="0" dirty="0" smtClean="0"/>
              <a:t> where to schedule. </a:t>
            </a:r>
          </a:p>
          <a:p>
            <a:r>
              <a:rPr lang="en-US" baseline="0" dirty="0" smtClean="0"/>
              <a:t>&lt;CLICK&gt; Our Queue event based scheduling or QES makes scheduling decision at the moment.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  <a:r>
              <a:rPr lang="en-US" dirty="0" smtClean="0"/>
              <a:t>At the end of thread execution, we should</a:t>
            </a:r>
            <a:r>
              <a:rPr lang="en-US" baseline="0" dirty="0" smtClean="0"/>
              <a:t> decide whether to keep running the same kernel or to schedule elsewhere. </a:t>
            </a:r>
          </a:p>
          <a:p>
            <a:r>
              <a:rPr lang="en-US" baseline="0" dirty="0" smtClean="0"/>
              <a:t>&lt;CLICK&gt; Our Probabilistic Speculative Scheduling or PSS policy and Probabilistic Random Scheduling or PRS policy make scheduling decision at the moment. </a:t>
            </a:r>
          </a:p>
          <a:p>
            <a:r>
              <a:rPr lang="en-US" baseline="0" dirty="0" smtClean="0"/>
              <a:t>I will explain one by one in detail.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63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Scheduling rule of Queue</a:t>
            </a:r>
            <a:r>
              <a:rPr lang="en-US" baseline="0" dirty="0" smtClean="0"/>
              <a:t> Event-based Scheduling is quite simple. </a:t>
            </a:r>
          </a:p>
          <a:p>
            <a:r>
              <a:rPr lang="en-US" baseline="0" dirty="0" smtClean="0"/>
              <a:t>&lt;CLICK&gt; When an output queue is full, </a:t>
            </a:r>
          </a:p>
          <a:p>
            <a:r>
              <a:rPr lang="en-US" baseline="0" dirty="0" smtClean="0"/>
              <a:t>&lt;CLICK&gt; QES schedules the consumer of the output queue to secure more free space. </a:t>
            </a:r>
          </a:p>
          <a:p>
            <a:r>
              <a:rPr lang="en-US" baseline="0" dirty="0" smtClean="0"/>
              <a:t>&lt;CLICK&gt; When an input queue is empty, </a:t>
            </a:r>
          </a:p>
          <a:p>
            <a:r>
              <a:rPr lang="en-US" baseline="0" dirty="0" smtClean="0"/>
              <a:t>&lt;CLICK&gt; QES schedules the producer of the input queue to secure more data. </a:t>
            </a:r>
          </a:p>
          <a:p>
            <a:r>
              <a:rPr lang="en-US" baseline="0" dirty="0" smtClean="0"/>
              <a:t>&lt;CLICK&gt; When a thread is blocked by wait event, </a:t>
            </a:r>
          </a:p>
          <a:p>
            <a:r>
              <a:rPr lang="en-US" baseline="0" dirty="0" smtClean="0"/>
              <a:t>&lt;CLICK&gt; QES schedules another thread of the same kernel to enforce ordering. </a:t>
            </a:r>
          </a:p>
          <a:p>
            <a:r>
              <a:rPr lang="en-US" baseline="0" dirty="0" smtClean="0"/>
              <a:t>In the course of this process, QES creates or destroys user-level threads if needed.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17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 QES</a:t>
            </a:r>
            <a:r>
              <a:rPr lang="en-US" baseline="0" dirty="0" smtClean="0"/>
              <a:t> is quite simple and effective by exploiting producer-consumer relationships, it will suffer from the thundering-herd problem under high level of concurrency. </a:t>
            </a:r>
          </a:p>
          <a:p>
            <a:r>
              <a:rPr lang="en-US" baseline="0" dirty="0" smtClean="0"/>
              <a:t>&lt;CLICK&gt; Let’s assume that 12 threads are running on a kernel.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is very likely that all 12 threads are blocked at the same time &lt;CLICK&gt; when the output queue is full.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that case, &lt;CLICK&gt; QES moves all 12 threads to the consumer of the output queue. </a:t>
            </a:r>
          </a:p>
          <a:p>
            <a:r>
              <a:rPr lang="en-US" baseline="0" dirty="0" smtClean="0"/>
              <a:t>After the scheduling, it is very likely that all 12 threads are blocked by &lt;CLICK&gt; empty event </a:t>
            </a:r>
          </a:p>
          <a:p>
            <a:r>
              <a:rPr lang="en-US" baseline="0" dirty="0" smtClean="0"/>
              <a:t>and again &lt;CLICK&gt; QES will move all of them to its producer. </a:t>
            </a:r>
          </a:p>
          <a:p>
            <a:r>
              <a:rPr lang="en-US" baseline="0" dirty="0" smtClean="0"/>
              <a:t>&lt;CLICK&gt; Since many threads are scheduled to the same kernel, the contention of a queue will be very high and the high contention will degrade performance. </a:t>
            </a:r>
          </a:p>
          <a:p>
            <a:r>
              <a:rPr lang="en-US" baseline="0" dirty="0" smtClean="0"/>
              <a:t>That is the thundering-herd problem, where the gain from parallel execution is overshadowed by the cost of communication and synchronization among contending threads.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key intuition to solve the thundering-herd problem is to prefer pipeline parallelism than data parallelism. </a:t>
            </a:r>
          </a:p>
          <a:p>
            <a:r>
              <a:rPr lang="en-US" baseline="0" dirty="0" smtClean="0"/>
              <a:t>&lt;CLICK&gt; In this example, instead of running all 12 thread for one kernel, why don’t we run 4 threads for 3 different kernels?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50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Probabilistic Speculative Scheduling or PSS makes</a:t>
            </a:r>
            <a:r>
              <a:rPr lang="en-US" baseline="0" dirty="0" smtClean="0"/>
              <a:t> such decisions. </a:t>
            </a:r>
          </a:p>
          <a:p>
            <a:r>
              <a:rPr lang="en-US" baseline="0" dirty="0" smtClean="0"/>
              <a:t>It calculates transition probability, I mean context switching probability, to its producer or consumer &lt;CLICK&gt; from the occupancies of input/output queues. </a:t>
            </a:r>
          </a:p>
          <a:p>
            <a:r>
              <a:rPr lang="en-US" dirty="0" smtClean="0"/>
              <a:t>Assuming the infinite number of threads are running</a:t>
            </a:r>
            <a:r>
              <a:rPr lang="en-US" baseline="0" dirty="0" smtClean="0"/>
              <a:t> under the QES policy, &lt;CLICK&gt; the transition probability to consumer of its output queue is determined by how much the output queue is filled. </a:t>
            </a:r>
          </a:p>
          <a:p>
            <a:r>
              <a:rPr lang="en-US" baseline="0" dirty="0" smtClean="0"/>
              <a:t>&lt;CLICK&gt; Similarly, the transition probability to producer of its input queue is determined by how empty the input queue is. </a:t>
            </a:r>
          </a:p>
          <a:p>
            <a:r>
              <a:rPr lang="en-US" baseline="0" dirty="0" smtClean="0"/>
              <a:t>&lt;CLICK&gt; In the same way, we can calculate the incoming probabilities from producers and consumer to itself. </a:t>
            </a:r>
          </a:p>
          <a:p>
            <a:r>
              <a:rPr lang="en-US" baseline="0" dirty="0" smtClean="0"/>
              <a:t>&lt;CLICK&gt; The net transition probability considering both incoming and outgoing probabilities can be calculated like this. </a:t>
            </a:r>
          </a:p>
          <a:p>
            <a:r>
              <a:rPr lang="en-US" baseline="0" dirty="0" smtClean="0"/>
              <a:t>&lt;CLICK&gt; Since the transition direction is randomly determined, &lt;CLICK&gt; the final transition probabilities are like this. </a:t>
            </a:r>
          </a:p>
          <a:p>
            <a:r>
              <a:rPr lang="en-US" baseline="0" dirty="0" smtClean="0"/>
              <a:t>&lt;CLICK&gt; PSS is arithmetically cheap and has nice steady state property with no transition. </a:t>
            </a:r>
          </a:p>
          <a:p>
            <a:r>
              <a:rPr lang="en-US" baseline="0" dirty="0" smtClean="0"/>
              <a:t>In the steady state with no transition, the transition probabilities to producers and consumers should be zero. </a:t>
            </a:r>
          </a:p>
          <a:p>
            <a:r>
              <a:rPr lang="en-US" baseline="0" dirty="0" smtClean="0"/>
              <a:t>And the transition probability to itself, staying probability, should be one. </a:t>
            </a:r>
          </a:p>
          <a:p>
            <a:r>
              <a:rPr lang="en-US" baseline="0" dirty="0" smtClean="0"/>
              <a:t>Under this, the queue occupancy of input/output queues should be half. </a:t>
            </a:r>
          </a:p>
          <a:p>
            <a:r>
              <a:rPr lang="en-US" baseline="0" dirty="0" smtClean="0"/>
              <a:t>It means PSS behaves like double buffering mechanism which is commonly used to hide IO latency in communication and computer graphics.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11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move on our last scheduling</a:t>
            </a:r>
            <a:r>
              <a:rPr lang="en-US" baseline="0" dirty="0" smtClean="0"/>
              <a:t> policy, Probabilistic Random Scheduling or PRS. </a:t>
            </a:r>
          </a:p>
          <a:p>
            <a:r>
              <a:rPr lang="en-US" baseline="0" dirty="0" smtClean="0"/>
              <a:t>As I explained before, our ticket synchronization enforces data ordering between input and output queues. </a:t>
            </a:r>
          </a:p>
          <a:p>
            <a:r>
              <a:rPr lang="en-US" baseline="0" dirty="0" smtClean="0"/>
              <a:t>It means out-of-order push operations will be stalled. </a:t>
            </a:r>
          </a:p>
          <a:p>
            <a:r>
              <a:rPr lang="en-US" baseline="0" dirty="0" smtClean="0"/>
              <a:t>If the execution time of a kernel takes almost the same, such stalling will be very short. </a:t>
            </a:r>
          </a:p>
          <a:p>
            <a:r>
              <a:rPr lang="en-US" baseline="0" dirty="0" smtClean="0"/>
              <a:t>&lt;CLICK&gt; However, the execution time is different due to architectural variability or data dependent control of a kernel, the thread will spend large amount of time on stalling. </a:t>
            </a:r>
          </a:p>
          <a:p>
            <a:r>
              <a:rPr lang="en-US" baseline="0" dirty="0" smtClean="0"/>
              <a:t>&lt;CLICK&gt; To reduce stall cycles induced by fine grained load imbalance, our approach is to reduce the number of executing threads for the kernel which incurs large stall cycles.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6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our probabilistic random scheduling or PRS</a:t>
            </a:r>
            <a:r>
              <a:rPr lang="en-US" baseline="0" dirty="0" smtClean="0"/>
              <a:t> policy, as the stall cycles increases, we increase the probability of transition to a randomly selected kernel. </a:t>
            </a:r>
          </a:p>
          <a:p>
            <a:r>
              <a:rPr lang="en-US" baseline="0" dirty="0" smtClean="0"/>
              <a:t>&lt;CLICK&gt; As this example shows, we can reduce the stall cycles by reducing the number of executing threads for the kernel which incurs large stall cycles.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16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r>
              <a:rPr lang="en-US" baseline="0" dirty="0" smtClean="0"/>
              <a:t>, DANBI scheduler is composed of three scheduling policies: </a:t>
            </a:r>
          </a:p>
          <a:p>
            <a:r>
              <a:rPr lang="en-US" baseline="0" dirty="0" smtClean="0"/>
              <a:t>QES is the basic scheduling policy which uses producer-consumer relationships for efficient scheduling. </a:t>
            </a:r>
          </a:p>
          <a:p>
            <a:r>
              <a:rPr lang="en-US" baseline="0" dirty="0" smtClean="0"/>
              <a:t>PSS prefers pipeline parallelism than data parallelism to avoid the thundering-herd problem.</a:t>
            </a:r>
          </a:p>
          <a:p>
            <a:r>
              <a:rPr lang="en-US" baseline="0" dirty="0" smtClean="0"/>
              <a:t>And PRS is designed to cope with fine grained load imbalance incurred by architectural variability and data dependent control flow of an application.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7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think about</a:t>
            </a:r>
            <a:r>
              <a:rPr lang="en-US" baseline="0" dirty="0" smtClean="0"/>
              <a:t> what does multi-core means to average programmers?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the past, hardware was mainly responsible for improving application performance. </a:t>
            </a:r>
          </a:p>
          <a:p>
            <a:r>
              <a:rPr lang="en-US" dirty="0" smtClean="0"/>
              <a:t>But,</a:t>
            </a:r>
            <a:r>
              <a:rPr lang="en-US" baseline="0" dirty="0" smtClean="0"/>
              <a:t> now in multi-core era, performance burden falls on programmers. </a:t>
            </a:r>
          </a:p>
          <a:p>
            <a:r>
              <a:rPr lang="en-US" baseline="0" dirty="0" smtClean="0"/>
              <a:t>However, developing a parallel software is getting more difficult, because of the architectural diversity of modern multicore systems. </a:t>
            </a:r>
          </a:p>
          <a:p>
            <a:r>
              <a:rPr lang="en-US" baseline="0" dirty="0" smtClean="0"/>
              <a:t>Modern multicore processors adopt complex memory hierarchy to hide communication cost. Moreover, some architectures adopt heterogeneous cores to reduce power consumption. </a:t>
            </a:r>
          </a:p>
          <a:p>
            <a:r>
              <a:rPr lang="en-US" baseline="0" dirty="0" smtClean="0"/>
              <a:t>Due to this technical trends, many parallel programming models and runtimes have been proposed.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33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move on to the evaluation.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02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our experiments are executed on a 40-core Intel</a:t>
            </a:r>
            <a:r>
              <a:rPr lang="en-US" baseline="0" dirty="0" smtClean="0"/>
              <a:t> machine with 64-bit </a:t>
            </a:r>
            <a:r>
              <a:rPr lang="en-US" baseline="0" dirty="0" err="1" smtClean="0"/>
              <a:t>linux</a:t>
            </a:r>
            <a:r>
              <a:rPr lang="en-US" baseline="0" dirty="0" smtClean="0"/>
              <a:t> kernel. </a:t>
            </a:r>
          </a:p>
          <a:p>
            <a:r>
              <a:rPr lang="en-US" baseline="0" dirty="0" smtClean="0"/>
              <a:t>For evaluation, we ported seven benchmarks from StreamIt, Cilk and OpenCL.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21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shows</a:t>
            </a:r>
            <a:r>
              <a:rPr lang="en-US" baseline="0" dirty="0" smtClean="0"/>
              <a:t> the graph of the DANBI benchmarks.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54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comparison, </a:t>
            </a:r>
            <a:r>
              <a:rPr lang="en-US" baseline="0" dirty="0" smtClean="0"/>
              <a:t>we executed our benchmarks by using random work stealing policy, which is most widely used dynamic scheduling policy. </a:t>
            </a:r>
          </a:p>
          <a:p>
            <a:r>
              <a:rPr lang="en-US" dirty="0" smtClean="0"/>
              <a:t>To analyze the effectiveness</a:t>
            </a:r>
            <a:r>
              <a:rPr lang="en-US" baseline="0" dirty="0" smtClean="0"/>
              <a:t> of our scheduling policies, we first replaced the random work stealing to our QES and then add PSS and PRS, respectively. </a:t>
            </a:r>
          </a:p>
          <a:p>
            <a:r>
              <a:rPr lang="en-US" baseline="0" dirty="0" smtClean="0"/>
              <a:t>These graphs show that the relative speedup of each configuration and average speedup on 40 cores. </a:t>
            </a:r>
          </a:p>
          <a:p>
            <a:r>
              <a:rPr lang="en-US" smtClean="0"/>
              <a:t>All </a:t>
            </a:r>
            <a:r>
              <a:rPr lang="en-US" dirty="0" smtClean="0"/>
              <a:t>relative speedups in this presentation</a:t>
            </a:r>
            <a:r>
              <a:rPr lang="en-US" baseline="0" dirty="0" smtClean="0"/>
              <a:t> </a:t>
            </a:r>
            <a:r>
              <a:rPr lang="en-US" dirty="0" smtClean="0"/>
              <a:t>are</a:t>
            </a:r>
            <a:r>
              <a:rPr lang="en-US" baseline="0" dirty="0" smtClean="0"/>
              <a:t> normalized to the single core performance  &lt;CLICK&gt; in using all three scheduling policies.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54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</a:t>
            </a:r>
            <a:r>
              <a:rPr lang="en-US" baseline="0" dirty="0" smtClean="0"/>
              <a:t> working stealing performs &lt;CLICK&gt; well for compute intensive benchmarks. </a:t>
            </a:r>
          </a:p>
          <a:p>
            <a:r>
              <a:rPr lang="en-US" baseline="0" dirty="0" smtClean="0"/>
              <a:t>&lt;CLICK&gt; But it performs badly for memory intensive benchmarks while spending large amount of time to stall.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By replacing the random work stealing to QES, we can improve the scalability by reducing the stall cycles significantly. </a:t>
            </a:r>
          </a:p>
          <a:p>
            <a:r>
              <a:rPr lang="en-US" baseline="0" dirty="0" smtClean="0"/>
              <a:t>In case of Recursive Gaussian or RG &lt;CLICK&gt;, QES reduces the stall cycles but queue operation time is rather increased. </a:t>
            </a:r>
          </a:p>
          <a:p>
            <a:r>
              <a:rPr lang="en-US" baseline="0" dirty="0" smtClean="0"/>
              <a:t>That is because of the thundering-herd problem.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35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more deeply understand how each scheduling policy works, we visualized the scheduling results. </a:t>
            </a:r>
          </a:p>
          <a:p>
            <a:r>
              <a:rPr lang="en-US" baseline="0" dirty="0" smtClean="0"/>
              <a:t>This graph shows the scheduling of the random working stealing for the Recursive Gaussian benchmarks on 40 cores.</a:t>
            </a:r>
          </a:p>
          <a:p>
            <a:r>
              <a:rPr lang="en-US" baseline="0" dirty="0" smtClean="0"/>
              <a:t>X-axis represents time and Y-axis represents each cores. </a:t>
            </a:r>
          </a:p>
          <a:p>
            <a:r>
              <a:rPr lang="en-US" baseline="0" dirty="0" smtClean="0"/>
              <a:t>Each color means that the matched kernel is running. </a:t>
            </a:r>
          </a:p>
          <a:p>
            <a:r>
              <a:rPr lang="en-US" baseline="0" dirty="0" smtClean="0"/>
              <a:t>The black color represents the stall cycles.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By replacing random work stealing to QES, the scheduling results is changed like this. </a:t>
            </a:r>
          </a:p>
          <a:p>
            <a:r>
              <a:rPr lang="en-US" baseline="0" dirty="0" smtClean="0"/>
              <a:t>It obviously shows that QES can improve performance by reducing the execution time. </a:t>
            </a:r>
          </a:p>
          <a:p>
            <a:r>
              <a:rPr lang="en-US" baseline="0" dirty="0" smtClean="0"/>
              <a:t>&lt;CLICK&gt; One interesting thing is that almost all threads start to stall at the same time. </a:t>
            </a:r>
          </a:p>
          <a:p>
            <a:r>
              <a:rPr lang="en-US" baseline="0" dirty="0" smtClean="0"/>
              <a:t>It shows the scheduling under the thundering-herd problem.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16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adopting PSS in addition to QES, </a:t>
            </a:r>
            <a:r>
              <a:rPr lang="en-US" baseline="0" dirty="0" smtClean="0"/>
              <a:t>&lt;CLICK&gt; </a:t>
            </a:r>
            <a:r>
              <a:rPr lang="en-US" dirty="0" smtClean="0"/>
              <a:t>we can improve the</a:t>
            </a:r>
            <a:r>
              <a:rPr lang="en-US" baseline="0" dirty="0" smtClean="0"/>
              <a:t> scalability of Recursive Gaussian significantly by drastically reducing the stall cycles caused by the thundering herd problem. </a:t>
            </a:r>
          </a:p>
          <a:p>
            <a:r>
              <a:rPr lang="en-US" baseline="0" dirty="0" smtClean="0"/>
              <a:t>&lt;CLICK&gt; But the performance improvement of merge sort is marginal</a:t>
            </a:r>
            <a:r>
              <a:rPr lang="en-US" baseline="0" smtClean="0"/>
              <a:t>. </a:t>
            </a:r>
          </a:p>
          <a:p>
            <a:r>
              <a:rPr lang="en-US" baseline="0" smtClean="0"/>
              <a:t>Because </a:t>
            </a:r>
            <a:r>
              <a:rPr lang="en-US" baseline="0" dirty="0" smtClean="0"/>
              <a:t>of the short pipeline, there is little opportunity to exploit pipeline parallelism.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01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let</a:t>
            </a:r>
            <a:r>
              <a:rPr lang="fr-FR" dirty="0" smtClean="0"/>
              <a:t>’</a:t>
            </a:r>
            <a:r>
              <a:rPr lang="en-US" dirty="0" smtClean="0"/>
              <a:t>s</a:t>
            </a:r>
            <a:r>
              <a:rPr lang="en-US" baseline="0" dirty="0" smtClean="0"/>
              <a:t> check how PSS behaves. </a:t>
            </a:r>
          </a:p>
          <a:p>
            <a:r>
              <a:rPr lang="en-US" dirty="0" smtClean="0"/>
              <a:t>As you</a:t>
            </a:r>
            <a:r>
              <a:rPr lang="en-US" baseline="0" dirty="0" smtClean="0"/>
              <a:t> can see, the black portions which were in QES scheduling are almost gone. </a:t>
            </a:r>
          </a:p>
          <a:p>
            <a:r>
              <a:rPr lang="en-US" baseline="0" dirty="0" smtClean="0"/>
              <a:t>It means PSS successfully avoids the thundering-herd problem.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43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adopting PRS in addition to QES and PSS, we can improve scalability of merge sort which has data dependent control flow. </a:t>
            </a:r>
          </a:p>
          <a:p>
            <a:r>
              <a:rPr lang="en-US" baseline="0" dirty="0" smtClean="0"/>
              <a:t>&lt;CLICK&gt; And performance of memory intensive benchmarks are also increased. </a:t>
            </a:r>
          </a:p>
          <a:p>
            <a:r>
              <a:rPr lang="en-US" baseline="0" dirty="0" smtClean="0"/>
              <a:t>These results show that our PRS policy is effective to deal with fine grained load imbalance incurred by data dependent control flow and architectural variability.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01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final scheduling</a:t>
            </a:r>
            <a:r>
              <a:rPr lang="en-US" baseline="0" dirty="0" smtClean="0"/>
              <a:t> of Recursive Gaussian using all three policies is like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2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Among</a:t>
            </a:r>
            <a:r>
              <a:rPr lang="en-US" baseline="0" dirty="0" smtClean="0"/>
              <a:t> the parallel programming models, our interest is on the stream programming model. </a:t>
            </a:r>
          </a:p>
          <a:p>
            <a:r>
              <a:rPr lang="en-US" baseline="0" dirty="0" smtClean="0"/>
              <a:t>In the stream programming model, a program is modeled as a graph of computation kernels connected via data queues. </a:t>
            </a:r>
          </a:p>
          <a:p>
            <a:r>
              <a:rPr lang="en-US" baseline="0" dirty="0" smtClean="0"/>
              <a:t>Since producer-consumer relationships are naturally expressed in the stream graph, there is opportunity for a scheduler to generate more efficient schedules by exploiting the producer-consumer relationships. 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&lt;CLICK&gt; Moreover, we can express &lt;CLICK&gt; task, &lt;CLICK&gt; data, and &lt;CLICK&gt; pipeline parallelism by using the stream programming model. </a:t>
            </a:r>
          </a:p>
          <a:p>
            <a:r>
              <a:rPr lang="en-US" baseline="0" dirty="0" smtClean="0"/>
              <a:t>&lt;CLICK&gt; </a:t>
            </a:r>
            <a:r>
              <a:rPr lang="en-US" dirty="0" smtClean="0"/>
              <a:t>Due to such</a:t>
            </a:r>
            <a:r>
              <a:rPr lang="en-US" baseline="0" dirty="0" smtClean="0"/>
              <a:t> advantages, the stream programming model has been heavily researched and extensively adopted in many architectures including SMP cores, GPGPUs and distributed systems.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14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this, I will compare the DANBI with StreamIt,</a:t>
            </a:r>
            <a:r>
              <a:rPr lang="en-US" baseline="0" dirty="0" smtClean="0"/>
              <a:t> Cilk and OpenCL runtimes for original version of benchmarks. </a:t>
            </a:r>
          </a:p>
          <a:p>
            <a:r>
              <a:rPr lang="en-US" baseline="0" dirty="0" smtClean="0"/>
              <a:t>In case of StreamIt, due to load imbalance induced by static scheduling, 55% of the execution time is spent for stalling. </a:t>
            </a:r>
          </a:p>
          <a:p>
            <a:r>
              <a:rPr lang="en-US" baseline="0" dirty="0" err="1" smtClean="0"/>
              <a:t>Whearas</a:t>
            </a:r>
            <a:r>
              <a:rPr lang="en-US" baseline="0" dirty="0" smtClean="0"/>
              <a:t> in DANBI only 2.3% of execution time is spent for stalling. </a:t>
            </a:r>
          </a:p>
          <a:p>
            <a:r>
              <a:rPr lang="en-US" baseline="0" dirty="0" smtClean="0"/>
              <a:t>As a result, the scalability of DANBI is 35.6x and the scalability of StreamIt is 12.8x.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01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Cilk,</a:t>
            </a:r>
            <a:r>
              <a:rPr lang="en-US" baseline="0" dirty="0" smtClean="0"/>
              <a:t> 88.7% of its execution time on 40 cores is spent in its work stealing scheduler. </a:t>
            </a:r>
          </a:p>
          <a:p>
            <a:r>
              <a:rPr lang="en-US" baseline="0" dirty="0" smtClean="0"/>
              <a:t>In result, the scalability of merge sort in Cilk on 40 cores are only 11.5x, whereas DANBI achieves 23x. </a:t>
            </a:r>
          </a:p>
          <a:p>
            <a:r>
              <a:rPr lang="en-US" baseline="0" dirty="0" smtClean="0"/>
              <a:t>This shows the limitation of topology unaware work stealing.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096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OpenCL</a:t>
            </a:r>
            <a:r>
              <a:rPr lang="en-US" baseline="0" dirty="0" smtClean="0"/>
              <a:t> runtime also spent more than half of the execution time in its work stealing scheduler. </a:t>
            </a:r>
          </a:p>
          <a:p>
            <a:r>
              <a:rPr lang="en-US" baseline="0" dirty="0" smtClean="0"/>
              <a:t>As a result, the relative speedup on 40 cores is just 14.4x whereas DANBI achieves 35.5x for the same applications. </a:t>
            </a:r>
          </a:p>
          <a:p>
            <a:r>
              <a:rPr lang="en-US" baseline="0" dirty="0" smtClean="0"/>
              <a:t>The results of Cilk and OpenCL show that exploiting producer-</a:t>
            </a:r>
            <a:r>
              <a:rPr lang="en-US" baseline="0" smtClean="0"/>
              <a:t>consumer relationships </a:t>
            </a:r>
            <a:r>
              <a:rPr lang="en-US" baseline="0" dirty="0" smtClean="0"/>
              <a:t>is very important for efficient dynamic scheduling.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34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5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conclude, I’d like to point out that DANBI</a:t>
            </a:r>
            <a:r>
              <a:rPr lang="en-US" baseline="0" dirty="0" smtClean="0"/>
              <a:t> extends the streaming programming from static scheduling of regular programs to dynamic scheduling of irregular programs. </a:t>
            </a:r>
          </a:p>
          <a:p>
            <a:r>
              <a:rPr lang="en-US" baseline="0" dirty="0" smtClean="0"/>
              <a:t>Especially, we proposed three dynamic scheduling polices, </a:t>
            </a:r>
          </a:p>
          <a:p>
            <a:r>
              <a:rPr lang="en-US" baseline="0" dirty="0" smtClean="0"/>
              <a:t>QES which exploits producer-consumer relationships in stream graph, </a:t>
            </a:r>
          </a:p>
          <a:p>
            <a:r>
              <a:rPr lang="en-US" baseline="0" dirty="0" smtClean="0"/>
              <a:t>PSS which is designed to avoid the thundering-herd problem, </a:t>
            </a:r>
          </a:p>
          <a:p>
            <a:r>
              <a:rPr lang="en-US" baseline="0" dirty="0" smtClean="0"/>
              <a:t>and PRS which </a:t>
            </a:r>
            <a:r>
              <a:rPr lang="en-US" baseline="0" smtClean="0"/>
              <a:t>is designed to </a:t>
            </a:r>
            <a:r>
              <a:rPr lang="en-US" baseline="0" dirty="0" smtClean="0"/>
              <a:t>cope with fine grained load imbalance incurred by architectural variability and data dependent control flow</a:t>
            </a:r>
            <a:r>
              <a:rPr lang="en-US" baseline="0" smtClean="0"/>
              <a:t>. </a:t>
            </a:r>
          </a:p>
          <a:p>
            <a:r>
              <a:rPr lang="en-US" baseline="0" smtClean="0"/>
              <a:t>Our </a:t>
            </a:r>
            <a:r>
              <a:rPr lang="en-US" baseline="0" dirty="0" smtClean="0"/>
              <a:t>evaluation results show that DANBI achieves almost linear speedup up to 40 cores and outperforms other state-of-the-art parallel runtimes significantly.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546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end of my talk. </a:t>
            </a:r>
          </a:p>
          <a:p>
            <a:pPr latinLnBrk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very much.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take your questions.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59AB0-4597-43DD-88FD-A683A776095B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10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Until</a:t>
            </a:r>
            <a:r>
              <a:rPr lang="en-US" baseline="0" dirty="0" smtClean="0"/>
              <a:t> recently, the research focus has been on static scheduling of regular programs.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In terms of programming model, regular program has two restrictions. </a:t>
            </a:r>
          </a:p>
          <a:p>
            <a:r>
              <a:rPr lang="en-US" baseline="0" dirty="0" smtClean="0"/>
              <a:t>&lt;CLICK&gt; First one is input/output rate of data queue should be known are compile time. </a:t>
            </a:r>
          </a:p>
          <a:p>
            <a:r>
              <a:rPr lang="en-US" baseline="0" dirty="0" smtClean="0"/>
              <a:t>&lt;CLICK&gt; And second, they do not support cyclic graph with feedback loops. </a:t>
            </a:r>
          </a:p>
          <a:p>
            <a:r>
              <a:rPr lang="en-US" baseline="0" dirty="0" smtClean="0"/>
              <a:t>&lt;CLICK&gt; However, these are quite serious limitations because many interesting problem domains, such as computer graphics and big data analysis, are irregular with dynamic input/output rates and feedback loops.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In terms of scheduling and execution, </a:t>
            </a:r>
          </a:p>
          <a:p>
            <a:r>
              <a:rPr lang="en-US" baseline="0" dirty="0" smtClean="0"/>
              <a:t>stream compiler &lt;CLICK&gt; first estimates how long each kernel takes and then &lt;CLICK&gt; generates pre-computed schedules based on the estimation. </a:t>
            </a:r>
          </a:p>
          <a:p>
            <a:r>
              <a:rPr lang="en-US" baseline="0" dirty="0" smtClean="0"/>
              <a:t>&lt;CLICK&gt; Runtime simply executes the statically generated schedules iteratively with barrier synchronization. </a:t>
            </a:r>
          </a:p>
          <a:p>
            <a:r>
              <a:rPr lang="en-US" baseline="0" dirty="0" smtClean="0"/>
              <a:t>&lt;CLICK&gt; However, scalability of such systems rely on the accuracy of the estimation. </a:t>
            </a:r>
          </a:p>
          <a:p>
            <a:r>
              <a:rPr lang="en-US" baseline="0" dirty="0" smtClean="0"/>
              <a:t>If it is inaccurate, it will suffer from load imbalance. </a:t>
            </a:r>
          </a:p>
          <a:p>
            <a:r>
              <a:rPr lang="en-US" baseline="0" dirty="0" smtClean="0"/>
              <a:t>Unfortunately, due to the architectural  diversity and data dependent control flow of applications, accurate work estimation is very difficult or barely possible in many cases.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3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give you an example</a:t>
            </a:r>
            <a:r>
              <a:rPr lang="en-US" baseline="0" dirty="0" smtClean="0"/>
              <a:t> showing how the load imbalance matters. </a:t>
            </a:r>
          </a:p>
          <a:p>
            <a:r>
              <a:rPr lang="en-US" baseline="0" dirty="0" smtClean="0"/>
              <a:t>We run two benchmarks written in StreamIt on a 40-core machine. </a:t>
            </a:r>
          </a:p>
          <a:p>
            <a:r>
              <a:rPr lang="en-US" baseline="0" dirty="0" smtClean="0"/>
              <a:t>StreamIt is a mature stream system which uses static scheduling. </a:t>
            </a:r>
          </a:p>
          <a:p>
            <a:r>
              <a:rPr lang="en-US" baseline="0" dirty="0" smtClean="0"/>
              <a:t>Though the static compiler of StreamIt generated perfectly balanced schedules by its estimation, &lt;CLICK&gt; stall cycles rapidly increases as core count increases and &lt;CLICK&gt; the final speed up is quite disappointing. </a:t>
            </a:r>
          </a:p>
          <a:p>
            <a:r>
              <a:rPr lang="en-US" baseline="0" dirty="0" smtClean="0"/>
              <a:t>The load imbalance more seriously affects in memory intensive application, TDE, than compute intensive application, </a:t>
            </a:r>
            <a:r>
              <a:rPr lang="en-US" baseline="0" dirty="0" err="1" smtClean="0"/>
              <a:t>FMRadio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This shows the load imbalance does matter even on the perfectly balanced schedules due to performance variability of architectures.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24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 several dynamic scheduling</a:t>
            </a:r>
            <a:r>
              <a:rPr lang="en-US" baseline="0" dirty="0" smtClean="0"/>
              <a:t> techniques are proposed, they have limitations. </a:t>
            </a:r>
          </a:p>
          <a:p>
            <a:r>
              <a:rPr lang="en-US" baseline="0" dirty="0" smtClean="0"/>
              <a:t>First, some systems support only regular stream programs. </a:t>
            </a:r>
          </a:p>
          <a:p>
            <a:r>
              <a:rPr lang="en-US" baseline="0" dirty="0" smtClean="0"/>
              <a:t>Some others change only the degree of data parallelism dynamically. </a:t>
            </a:r>
          </a:p>
          <a:p>
            <a:r>
              <a:rPr lang="en-US" baseline="0" dirty="0" smtClean="0"/>
              <a:t>Some system does not guarantee data ordering between data parallel kernels, so limits its expressive power and imposes additional sorting overhead at the last stage. </a:t>
            </a:r>
          </a:p>
          <a:p>
            <a:r>
              <a:rPr lang="en-US" baseline="0" dirty="0" smtClean="0"/>
              <a:t>Please, see the details on the paper.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4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research goal is to develop</a:t>
            </a:r>
            <a:r>
              <a:rPr lang="en-US" baseline="0" dirty="0" smtClean="0"/>
              <a:t> </a:t>
            </a:r>
            <a:r>
              <a:rPr lang="en-US" dirty="0" smtClean="0"/>
              <a:t>dynamic</a:t>
            </a:r>
            <a:r>
              <a:rPr lang="en-US" baseline="0" dirty="0" smtClean="0"/>
              <a:t> scheduling of irregular stream programs to broaden the coverage of supported applications and to achieve scalability in many-core systems. </a:t>
            </a:r>
          </a:p>
          <a:p>
            <a:r>
              <a:rPr lang="en-US" baseline="0" dirty="0" smtClean="0"/>
              <a:t>In this talk, I will focus on our dynamic scheduling mechanism.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7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</a:t>
            </a:r>
            <a:r>
              <a:rPr lang="en-US" baseline="0" dirty="0" smtClean="0"/>
              <a:t> rest of this talk, I will briefly explain DANBI programming model and then explain the runtime, especially our dynamic scheduling mechanisms, in detail. </a:t>
            </a:r>
          </a:p>
          <a:p>
            <a:r>
              <a:rPr lang="en-US" baseline="0" dirty="0" smtClean="0"/>
              <a:t>After that, I will present our evaluation results and finally conclude the talk.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96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to other stream programming model, a</a:t>
            </a:r>
            <a:r>
              <a:rPr lang="en-US" baseline="0" dirty="0" smtClean="0"/>
              <a:t> DANBI program is modeled as a graph of computation kernels connected via data queues. </a:t>
            </a:r>
          </a:p>
          <a:p>
            <a:r>
              <a:rPr lang="en-US" baseline="0" dirty="0" smtClean="0"/>
              <a:t>Computation kernels are &lt;CLICK&gt; sequential or &lt;CLICK&gt; parallel.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A data queue </a:t>
            </a:r>
            <a:r>
              <a:rPr lang="en-US" baseline="0" dirty="0" smtClean="0"/>
              <a:t>is an array based FIFO queue with push</a:t>
            </a:r>
            <a:r>
              <a:rPr lang="en-US" baseline="0" dirty="0" smtClean="0"/>
              <a:t>, pop and peek </a:t>
            </a:r>
            <a:r>
              <a:rPr lang="en-US" baseline="0" dirty="0" smtClean="0"/>
              <a:t>operations.</a:t>
            </a:r>
          </a:p>
          <a:p>
            <a:r>
              <a:rPr lang="en-US" baseline="0" dirty="0" smtClean="0"/>
              <a:t>It works in reserve</a:t>
            </a:r>
            <a:r>
              <a:rPr lang="en-US" baseline="0" dirty="0" smtClean="0"/>
              <a:t>-commit semantics. </a:t>
            </a:r>
          </a:p>
          <a:p>
            <a:r>
              <a:rPr lang="en-US" baseline="0" dirty="0" smtClean="0"/>
              <a:t>One or more items are first reserved for exclusive use and then committed after the end of the exclusive use. </a:t>
            </a:r>
          </a:p>
          <a:p>
            <a:r>
              <a:rPr lang="en-US" baseline="0" dirty="0" smtClean="0"/>
              <a:t>Under parallel execution, commit operations are totally ordered according to the reserve operations. 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r>
              <a:rPr lang="en-US" baseline="0" dirty="0" smtClean="0"/>
              <a:t>Otherwise, a thread will be blocked.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</a:t>
            </a:r>
            <a:r>
              <a:rPr lang="ko-KR" altLang="en-US" baseline="0" dirty="0" smtClean="0"/>
              <a:t> </a:t>
            </a:r>
            <a:r>
              <a:rPr lang="en-US" baseline="0" dirty="0" smtClean="0"/>
              <a:t>DANBI programming model also supports irregular stream programs with dynamic input/output rates and &lt;CLICK&gt; feedback loop.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</a:t>
            </a:r>
            <a:r>
              <a:rPr lang="ko-KR" altLang="en-US" baseline="0" dirty="0" smtClean="0"/>
              <a:t> </a:t>
            </a:r>
            <a:r>
              <a:rPr lang="en-US" baseline="0" dirty="0" smtClean="0"/>
              <a:t>One of the interesting feature of DANBI programming model is ticket synchronization. </a:t>
            </a:r>
          </a:p>
          <a:p>
            <a:r>
              <a:rPr lang="en-US" baseline="0" dirty="0" smtClean="0"/>
              <a:t>It enforces data ordering between queues for data parallel kernel. </a:t>
            </a:r>
          </a:p>
          <a:p>
            <a:r>
              <a:rPr lang="en-US" baseline="0" dirty="0" smtClean="0"/>
              <a:t>The key idea is analogous to serving a customer in a bank. </a:t>
            </a:r>
          </a:p>
          <a:p>
            <a:r>
              <a:rPr lang="en-US" baseline="0" dirty="0" smtClean="0"/>
              <a:t>A ticket is &lt;CLICK&gt; issued at popping data from input queue, and then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only thread with the matching ticket number is </a:t>
            </a:r>
            <a:r>
              <a:rPr lang="en-US" baseline="0" dirty="0" smtClean="0"/>
              <a:t>&lt;CLICK&gt; </a:t>
            </a:r>
            <a:r>
              <a:rPr lang="en-US" altLang="ko-KR" baseline="0" dirty="0" smtClean="0"/>
              <a:t>served for push operation. </a:t>
            </a:r>
          </a:p>
          <a:p>
            <a:r>
              <a:rPr lang="en-US" baseline="0" dirty="0" smtClean="0"/>
              <a:t>The threads with no matching ticket number will be blocked. </a:t>
            </a:r>
          </a:p>
          <a:p>
            <a:r>
              <a:rPr lang="en-US" baseline="0" dirty="0" smtClean="0"/>
              <a:t>In this way, we can preserve data ordering between input queue and output queue even under parallel execution.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2995D-1DC6-9749-9316-6D6961BB3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4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BFAB-7E73-654C-BD64-D98601727DCE}" type="datetime1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6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F3D3-534B-B74D-BC9A-1AF25404ECF7}" type="datetime1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5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778D-E379-9F4C-843E-1A98CB4C98C7}" type="datetime1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7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1A8F-E2BB-6848-A0E4-7A19436D021C}" type="datetime1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2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FDC4-4634-3640-96E2-0E06EA29C497}" type="datetime1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6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FD24-43B8-9344-80A7-A6AFFCDCD856}" type="datetime1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6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673A-D456-504B-94B6-AFB3026F5243}" type="datetime1">
              <a:rPr lang="en-US" smtClean="0"/>
              <a:t>9/11/13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6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9BC8-737F-3942-94CD-48C8B4E67FB8}" type="datetime1">
              <a:rPr lang="en-US" smtClean="0"/>
              <a:t>9/11/13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9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A966-C4CD-CF42-90AA-0314C2A561E0}" type="datetime1">
              <a:rPr lang="en-US" smtClean="0"/>
              <a:t>9/11/13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9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6D24-334A-C447-854A-745CC60C69B9}" type="datetime1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4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E363-946C-5440-829A-C0F40F31ADF6}" type="datetime1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8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9644"/>
            <a:ext cx="8229600" cy="483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9260-C52E-044F-80DB-BED2CC1D1C5F}" type="datetime1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740E-9B3D-4D46-A962-323DE030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4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52842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4.xml"/><Relationship Id="rId5" Type="http://schemas.openxmlformats.org/officeDocument/2006/relationships/image" Target="../media/image18.png"/><Relationship Id="rId6" Type="http://schemas.openxmlformats.org/officeDocument/2006/relationships/oleObject" Target="../embeddings/oleObject6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chart" Target="../charts/chart1.xml"/><Relationship Id="rId5" Type="http://schemas.openxmlformats.org/officeDocument/2006/relationships/image" Target="../media/image19.png"/><Relationship Id="rId6" Type="http://schemas.openxmlformats.org/officeDocument/2006/relationships/chart" Target="../charts/chart2.xml"/><Relationship Id="rId7" Type="http://schemas.openxmlformats.org/officeDocument/2006/relationships/image" Target="../media/image20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6.xml"/><Relationship Id="rId5" Type="http://schemas.openxmlformats.org/officeDocument/2006/relationships/image" Target="../media/image21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tags" Target="../tags/tag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chart" Target="../charts/chart4.xml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8.xml"/><Relationship Id="rId5" Type="http://schemas.openxmlformats.org/officeDocument/2006/relationships/image" Target="../media/image23.png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tags" Target="../tags/tag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chart" Target="../charts/chart6.xml"/><Relationship Id="rId7" Type="http://schemas.openxmlformats.org/officeDocument/2006/relationships/image" Target="../media/image22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hangwoo Min\Downloads\jpg_2\Emblem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42" y="4370060"/>
            <a:ext cx="2026290" cy="202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8681" y="1199110"/>
            <a:ext cx="6358408" cy="1470025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659A2A"/>
                </a:solidFill>
              </a:rPr>
              <a:t>DANBI: </a:t>
            </a:r>
            <a:br>
              <a:rPr lang="en-US" altLang="ko-KR" sz="4800" dirty="0" smtClean="0">
                <a:solidFill>
                  <a:srgbClr val="659A2A"/>
                </a:solidFill>
              </a:rPr>
            </a:br>
            <a:r>
              <a:rPr lang="en-US" altLang="ko-KR" dirty="0" smtClean="0">
                <a:solidFill>
                  <a:srgbClr val="659A2A"/>
                </a:solidFill>
              </a:rPr>
              <a:t>Dynamic Scheduling of Irregular Stream Programs for Many-Core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7485" y="340240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ko-KR" sz="2800" b="1" u="sng" dirty="0" smtClean="0">
                <a:solidFill>
                  <a:schemeClr val="tx1"/>
                </a:solidFill>
              </a:rPr>
              <a:t>Changwoo Min</a:t>
            </a:r>
            <a:r>
              <a:rPr lang="en-US" altLang="ko-KR" sz="2800" dirty="0" smtClean="0">
                <a:solidFill>
                  <a:schemeClr val="tx1"/>
                </a:solidFill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</a:rPr>
              <a:t>and</a:t>
            </a:r>
            <a:r>
              <a:rPr lang="en-US" altLang="ko-KR" sz="2800" dirty="0" smtClean="0">
                <a:solidFill>
                  <a:schemeClr val="tx1"/>
                </a:solidFill>
              </a:rPr>
              <a:t> Young Ik Eom</a:t>
            </a:r>
          </a:p>
          <a:p>
            <a:endParaRPr lang="en-US" altLang="ko-KR" sz="700" dirty="0" smtClean="0">
              <a:solidFill>
                <a:schemeClr val="tx1"/>
              </a:solidFill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Sungkyunkwan University, Korea</a:t>
            </a:r>
          </a:p>
          <a:p>
            <a:endParaRPr lang="en-US" altLang="ko-KR" sz="2800" dirty="0" smtClean="0">
              <a:solidFill>
                <a:schemeClr val="tx1"/>
              </a:solidFill>
            </a:endParaRPr>
          </a:p>
          <a:p>
            <a:endParaRPr lang="ko-KR" altLang="en-US" sz="2800" dirty="0" smtClean="0"/>
          </a:p>
          <a:p>
            <a:endParaRPr lang="en-US" sz="2800" dirty="0"/>
          </a:p>
        </p:txBody>
      </p:sp>
      <p:pic>
        <p:nvPicPr>
          <p:cNvPr id="13" name="Picture 12" descr="IMG_20120618_19193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15208" y="844624"/>
            <a:ext cx="7315200" cy="5486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1111" y="5906780"/>
            <a:ext cx="440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DANBI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 a Korean word meaning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timely rain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1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4"/>
    </mc:Choice>
    <mc:Fallback xmlns="">
      <p:transition xmlns:p14="http://schemas.microsoft.com/office/powerpoint/2010/main" spd="slow" advTm="120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Moving Averages </a:t>
            </a:r>
            <a:br>
              <a:rPr lang="en-US" dirty="0" smtClean="0"/>
            </a:br>
            <a:r>
              <a:rPr lang="en-US" dirty="0" smtClean="0"/>
              <a:t>in DANBI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49837"/>
              </p:ext>
            </p:extLst>
          </p:nvPr>
        </p:nvGraphicFramePr>
        <p:xfrm>
          <a:off x="387288" y="1865500"/>
          <a:ext cx="5774044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/>
                <a:gridCol w="5354239"/>
              </a:tblGrid>
              <a:tr h="2126161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01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02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03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04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05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06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07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08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09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11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13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14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15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16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17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18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__parallel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void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moving_average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**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in_qs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,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**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out_qs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,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rob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**robs) {</a:t>
                      </a:r>
                    </a:p>
                    <a:p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*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in_q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= 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in_qs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[0], *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out_q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= 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out_qs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[0];</a:t>
                      </a:r>
                    </a:p>
                    <a:p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ticket_desc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td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= {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.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issuer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=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in_q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, 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.server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=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out_q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};</a:t>
                      </a:r>
                    </a:p>
                    <a:p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rob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*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size_rob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= 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robs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[0];</a:t>
                      </a:r>
                    </a:p>
                    <a:p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int N = *(int *)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get_rob_element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size_rob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, 0);</a:t>
                      </a:r>
                    </a:p>
                    <a:p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q_accessor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*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qa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;</a:t>
                      </a:r>
                    </a:p>
                    <a:p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float 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avg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= 0; </a:t>
                      </a:r>
                    </a:p>
                    <a:p>
                      <a:endParaRPr lang="sv-SE" sz="1200" b="0" kern="1200" dirty="0" smtClean="0">
                        <a:solidFill>
                          <a:schemeClr val="tx1"/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  <a:p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qa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= </a:t>
                      </a:r>
                      <a:r>
                        <a:rPr lang="sv-SE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reserve_peek_pop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in_q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, N, 1, &amp;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td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);</a:t>
                      </a:r>
                    </a:p>
                    <a:p>
                      <a:r>
                        <a:rPr lang="da-DK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for (int i = 0; i &lt; N; ++i)</a:t>
                      </a:r>
                    </a:p>
                    <a:p>
                      <a:r>
                        <a:rPr lang="da-DK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  </a:t>
                      </a:r>
                      <a:r>
                        <a:rPr lang="da-DK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avg</a:t>
                      </a:r>
                      <a:r>
                        <a:rPr lang="da-DK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+= *(</a:t>
                      </a:r>
                      <a:r>
                        <a:rPr lang="da-DK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float</a:t>
                      </a:r>
                      <a:r>
                        <a:rPr lang="da-DK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*)</a:t>
                      </a:r>
                      <a:r>
                        <a:rPr lang="da-DK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get_q_element</a:t>
                      </a:r>
                      <a:r>
                        <a:rPr lang="da-DK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da-DK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qa</a:t>
                      </a:r>
                      <a:r>
                        <a:rPr lang="da-DK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, i);</a:t>
                      </a:r>
                    </a:p>
                    <a:p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avg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/= N;</a:t>
                      </a:r>
                    </a:p>
                    <a:p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sv-SE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commit_peek_pop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qa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);</a:t>
                      </a:r>
                    </a:p>
                    <a:p>
                      <a:endParaRPr lang="sv-SE" sz="1200" b="0" kern="1200" dirty="0" smtClean="0">
                        <a:solidFill>
                          <a:schemeClr val="tx1"/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  <a:p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qa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= </a:t>
                      </a:r>
                      <a:r>
                        <a:rPr lang="sv-SE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reserve_push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out_q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, 1, &amp;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td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);</a:t>
                      </a:r>
                    </a:p>
                    <a:p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*(float *)</a:t>
                      </a:r>
                      <a:r>
                        <a:rPr lang="sv-SE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get_q_element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qa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, 0) = 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avg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;</a:t>
                      </a:r>
                    </a:p>
                    <a:p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sv-SE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commit_push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qa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);</a:t>
                      </a:r>
                    </a:p>
                    <a:p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}</a:t>
                      </a:r>
                    </a:p>
                    <a:p>
                      <a:endParaRPr lang="en-US" sz="1200" b="0" dirty="0" smtClean="0">
                        <a:solidFill>
                          <a:schemeClr val="tx1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cxnSp>
        <p:nvCxnSpPr>
          <p:cNvPr id="8" name="직선 화살표 연결선 4"/>
          <p:cNvCxnSpPr/>
          <p:nvPr/>
        </p:nvCxnSpPr>
        <p:spPr>
          <a:xfrm>
            <a:off x="7992618" y="3921362"/>
            <a:ext cx="0" cy="740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화살표 연결선 5"/>
          <p:cNvCxnSpPr/>
          <p:nvPr/>
        </p:nvCxnSpPr>
        <p:spPr>
          <a:xfrm>
            <a:off x="8252392" y="3657183"/>
            <a:ext cx="0" cy="1005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직선 화살표 연결선 14"/>
          <p:cNvCxnSpPr/>
          <p:nvPr/>
        </p:nvCxnSpPr>
        <p:spPr>
          <a:xfrm>
            <a:off x="6703866" y="2742869"/>
            <a:ext cx="0" cy="958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직선 화살표 연결선 15"/>
          <p:cNvCxnSpPr/>
          <p:nvPr/>
        </p:nvCxnSpPr>
        <p:spPr>
          <a:xfrm>
            <a:off x="6954820" y="2830714"/>
            <a:ext cx="0" cy="604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화살표 연결선 16"/>
          <p:cNvCxnSpPr/>
          <p:nvPr/>
        </p:nvCxnSpPr>
        <p:spPr>
          <a:xfrm>
            <a:off x="7224302" y="2917632"/>
            <a:ext cx="0" cy="253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직사각형 6"/>
          <p:cNvSpPr/>
          <p:nvPr/>
        </p:nvSpPr>
        <p:spPr>
          <a:xfrm>
            <a:off x="7125578" y="3175953"/>
            <a:ext cx="1207634" cy="54218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/>
          <a:lstStyle/>
          <a:p>
            <a:r>
              <a:rPr lang="da-DK" sz="1100" dirty="0" err="1">
                <a:solidFill>
                  <a:schemeClr val="tx1"/>
                </a:solidFill>
                <a:cs typeface="Courier New"/>
              </a:rPr>
              <a:t>moving_average</a:t>
            </a:r>
            <a:r>
              <a:rPr lang="da-DK" sz="1100" dirty="0">
                <a:solidFill>
                  <a:schemeClr val="tx1"/>
                </a:solidFill>
                <a:cs typeface="Courier New"/>
              </a:rPr>
              <a:t>()</a:t>
            </a:r>
          </a:p>
          <a:p>
            <a:r>
              <a:rPr lang="da-DK" sz="1100" dirty="0">
                <a:solidFill>
                  <a:schemeClr val="tx1"/>
                </a:solidFill>
                <a:cs typeface="Courier New"/>
              </a:rPr>
              <a:t>    for (int i = 0; i &lt; N; ++i)</a:t>
            </a:r>
          </a:p>
          <a:p>
            <a:r>
              <a:rPr lang="da-DK" sz="1100" dirty="0">
                <a:solidFill>
                  <a:schemeClr val="tx1"/>
                </a:solidFill>
                <a:cs typeface="Courier New"/>
              </a:rPr>
              <a:t>      </a:t>
            </a:r>
            <a:r>
              <a:rPr lang="da-DK" sz="1100" dirty="0" err="1">
                <a:solidFill>
                  <a:schemeClr val="tx1"/>
                </a:solidFill>
                <a:cs typeface="Courier New"/>
              </a:rPr>
              <a:t>avg</a:t>
            </a:r>
            <a:r>
              <a:rPr lang="da-DK" sz="1100" dirty="0">
                <a:solidFill>
                  <a:schemeClr val="tx1"/>
                </a:solidFill>
                <a:cs typeface="Courier New"/>
              </a:rPr>
              <a:t> += …</a:t>
            </a:r>
          </a:p>
          <a:p>
            <a:r>
              <a:rPr lang="sv-SE" sz="1100" dirty="0">
                <a:solidFill>
                  <a:schemeClr val="tx1"/>
                </a:solidFill>
                <a:cs typeface="Courier New"/>
              </a:rPr>
              <a:t>    </a:t>
            </a:r>
            <a:r>
              <a:rPr lang="sv-SE" sz="1100" dirty="0" err="1">
                <a:solidFill>
                  <a:schemeClr val="tx1"/>
                </a:solidFill>
                <a:cs typeface="Courier New"/>
              </a:rPr>
              <a:t>avg</a:t>
            </a:r>
            <a:r>
              <a:rPr lang="sv-SE" sz="1100" dirty="0">
                <a:solidFill>
                  <a:schemeClr val="tx1"/>
                </a:solidFill>
                <a:cs typeface="Courier New"/>
              </a:rPr>
              <a:t> /= N;</a:t>
            </a:r>
          </a:p>
        </p:txBody>
      </p:sp>
      <p:sp>
        <p:nvSpPr>
          <p:cNvPr id="14" name="직사각형 7"/>
          <p:cNvSpPr/>
          <p:nvPr/>
        </p:nvSpPr>
        <p:spPr>
          <a:xfrm>
            <a:off x="6888504" y="3440132"/>
            <a:ext cx="1207634" cy="55600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/>
          <a:lstStyle/>
          <a:p>
            <a:r>
              <a:rPr lang="da-DK" sz="1100" dirty="0" err="1">
                <a:solidFill>
                  <a:schemeClr val="tx1"/>
                </a:solidFill>
                <a:cs typeface="Courier New"/>
              </a:rPr>
              <a:t>moving_average</a:t>
            </a:r>
            <a:r>
              <a:rPr lang="da-DK" sz="1100" dirty="0">
                <a:solidFill>
                  <a:schemeClr val="tx1"/>
                </a:solidFill>
                <a:cs typeface="Courier New"/>
              </a:rPr>
              <a:t>()</a:t>
            </a:r>
          </a:p>
          <a:p>
            <a:r>
              <a:rPr lang="da-DK" sz="1100" dirty="0">
                <a:solidFill>
                  <a:schemeClr val="tx1"/>
                </a:solidFill>
                <a:cs typeface="Courier New"/>
              </a:rPr>
              <a:t>    for (int i = 0; i &lt; N; ++i)</a:t>
            </a:r>
          </a:p>
          <a:p>
            <a:r>
              <a:rPr lang="da-DK" sz="1100" dirty="0">
                <a:solidFill>
                  <a:schemeClr val="tx1"/>
                </a:solidFill>
                <a:cs typeface="Courier New"/>
              </a:rPr>
              <a:t>      </a:t>
            </a:r>
            <a:r>
              <a:rPr lang="da-DK" sz="1100" dirty="0" err="1">
                <a:solidFill>
                  <a:schemeClr val="tx1"/>
                </a:solidFill>
                <a:cs typeface="Courier New"/>
              </a:rPr>
              <a:t>avg</a:t>
            </a:r>
            <a:r>
              <a:rPr lang="da-DK" sz="1100" dirty="0">
                <a:solidFill>
                  <a:schemeClr val="tx1"/>
                </a:solidFill>
                <a:cs typeface="Courier New"/>
              </a:rPr>
              <a:t> += …</a:t>
            </a:r>
          </a:p>
          <a:p>
            <a:r>
              <a:rPr lang="sv-SE" sz="1100" dirty="0">
                <a:solidFill>
                  <a:schemeClr val="tx1"/>
                </a:solidFill>
                <a:cs typeface="Courier New"/>
              </a:rPr>
              <a:t>    </a:t>
            </a:r>
            <a:r>
              <a:rPr lang="sv-SE" sz="1100" dirty="0" err="1">
                <a:solidFill>
                  <a:schemeClr val="tx1"/>
                </a:solidFill>
                <a:cs typeface="Courier New"/>
              </a:rPr>
              <a:t>avg</a:t>
            </a:r>
            <a:r>
              <a:rPr lang="sv-SE" sz="1100" dirty="0">
                <a:solidFill>
                  <a:schemeClr val="tx1"/>
                </a:solidFill>
                <a:cs typeface="Courier New"/>
              </a:rPr>
              <a:t> /= N;</a:t>
            </a:r>
          </a:p>
        </p:txBody>
      </p:sp>
      <p:cxnSp>
        <p:nvCxnSpPr>
          <p:cNvPr id="15" name="직선 화살표 연결선 3"/>
          <p:cNvCxnSpPr/>
          <p:nvPr/>
        </p:nvCxnSpPr>
        <p:spPr>
          <a:xfrm>
            <a:off x="7741031" y="4179067"/>
            <a:ext cx="0" cy="479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왼쪽 대괄호 8"/>
          <p:cNvSpPr/>
          <p:nvPr/>
        </p:nvSpPr>
        <p:spPr>
          <a:xfrm rot="16200000">
            <a:off x="7343730" y="2502141"/>
            <a:ext cx="262612" cy="769137"/>
          </a:xfrm>
          <a:prstGeom prst="leftBracket">
            <a:avLst>
              <a:gd name="adj" fmla="val 56079"/>
            </a:avLst>
          </a:prstGeom>
          <a:solidFill>
            <a:schemeClr val="lt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7" name="왼쪽 대괄호 9"/>
          <p:cNvSpPr/>
          <p:nvPr/>
        </p:nvSpPr>
        <p:spPr>
          <a:xfrm rot="16200000">
            <a:off x="7134246" y="2461888"/>
            <a:ext cx="175693" cy="762726"/>
          </a:xfrm>
          <a:prstGeom prst="leftBracket">
            <a:avLst>
              <a:gd name="adj" fmla="val 56079"/>
            </a:avLst>
          </a:prstGeom>
          <a:solidFill>
            <a:schemeClr val="lt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8" name="직사각형 12"/>
          <p:cNvSpPr/>
          <p:nvPr/>
        </p:nvSpPr>
        <p:spPr>
          <a:xfrm>
            <a:off x="6614714" y="3700766"/>
            <a:ext cx="1207634" cy="59073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/>
          <a:lstStyle/>
          <a:p>
            <a:r>
              <a:rPr lang="da-DK" sz="1100" dirty="0" err="1" smtClean="0">
                <a:solidFill>
                  <a:schemeClr val="tx1"/>
                </a:solidFill>
                <a:cs typeface="Courier New"/>
              </a:rPr>
              <a:t>moving_average</a:t>
            </a:r>
            <a:r>
              <a:rPr lang="da-DK" sz="1100" dirty="0" smtClean="0">
                <a:solidFill>
                  <a:schemeClr val="tx1"/>
                </a:solidFill>
                <a:cs typeface="Courier New"/>
              </a:rPr>
              <a:t>()</a:t>
            </a:r>
          </a:p>
          <a:p>
            <a:r>
              <a:rPr lang="da-DK" sz="800" dirty="0" smtClean="0">
                <a:solidFill>
                  <a:schemeClr val="tx1"/>
                </a:solidFill>
                <a:cs typeface="Courier New"/>
              </a:rPr>
              <a:t>    for </a:t>
            </a:r>
            <a:r>
              <a:rPr lang="da-DK" sz="800" dirty="0">
                <a:solidFill>
                  <a:schemeClr val="tx1"/>
                </a:solidFill>
                <a:cs typeface="Courier New"/>
              </a:rPr>
              <a:t>(int i = 0; i &lt; N; ++i)</a:t>
            </a:r>
          </a:p>
          <a:p>
            <a:r>
              <a:rPr lang="da-DK" sz="800" dirty="0">
                <a:solidFill>
                  <a:schemeClr val="tx1"/>
                </a:solidFill>
                <a:cs typeface="Courier New"/>
              </a:rPr>
              <a:t>   </a:t>
            </a:r>
            <a:r>
              <a:rPr lang="da-DK" sz="800" dirty="0" smtClean="0">
                <a:solidFill>
                  <a:schemeClr val="tx1"/>
                </a:solidFill>
                <a:cs typeface="Courier New"/>
              </a:rPr>
              <a:t>   </a:t>
            </a:r>
            <a:r>
              <a:rPr lang="da-DK" sz="800" dirty="0" err="1">
                <a:solidFill>
                  <a:schemeClr val="tx1"/>
                </a:solidFill>
                <a:cs typeface="Courier New"/>
              </a:rPr>
              <a:t>avg</a:t>
            </a:r>
            <a:r>
              <a:rPr lang="da-DK" sz="800" dirty="0">
                <a:solidFill>
                  <a:schemeClr val="tx1"/>
                </a:solidFill>
                <a:cs typeface="Courier New"/>
              </a:rPr>
              <a:t> += </a:t>
            </a:r>
            <a:r>
              <a:rPr lang="da-DK" sz="800" dirty="0" smtClean="0">
                <a:solidFill>
                  <a:schemeClr val="tx1"/>
                </a:solidFill>
                <a:cs typeface="Courier New"/>
              </a:rPr>
              <a:t>…</a:t>
            </a:r>
            <a:endParaRPr lang="da-DK" sz="800" dirty="0">
              <a:solidFill>
                <a:schemeClr val="tx1"/>
              </a:solidFill>
              <a:cs typeface="Courier New"/>
            </a:endParaRPr>
          </a:p>
          <a:p>
            <a:r>
              <a:rPr lang="sv-SE" sz="800" dirty="0">
                <a:solidFill>
                  <a:schemeClr val="tx1"/>
                </a:solidFill>
                <a:cs typeface="Courier New"/>
              </a:rPr>
              <a:t>  </a:t>
            </a:r>
            <a:r>
              <a:rPr lang="sv-SE" sz="800" dirty="0" smtClean="0">
                <a:solidFill>
                  <a:schemeClr val="tx1"/>
                </a:solidFill>
                <a:cs typeface="Courier New"/>
              </a:rPr>
              <a:t>  </a:t>
            </a:r>
            <a:r>
              <a:rPr lang="sv-SE" sz="800" dirty="0" err="1" smtClean="0">
                <a:solidFill>
                  <a:schemeClr val="tx1"/>
                </a:solidFill>
                <a:cs typeface="Courier New"/>
              </a:rPr>
              <a:t>avg</a:t>
            </a:r>
            <a:r>
              <a:rPr lang="sv-SE" sz="800" dirty="0" smtClean="0">
                <a:solidFill>
                  <a:schemeClr val="tx1"/>
                </a:solidFill>
                <a:cs typeface="Courier New"/>
              </a:rPr>
              <a:t> </a:t>
            </a:r>
            <a:r>
              <a:rPr lang="sv-SE" sz="800" dirty="0">
                <a:solidFill>
                  <a:schemeClr val="tx1"/>
                </a:solidFill>
                <a:cs typeface="Courier New"/>
              </a:rPr>
              <a:t>/= N</a:t>
            </a:r>
            <a:r>
              <a:rPr lang="sv-SE" sz="800" dirty="0" smtClean="0">
                <a:solidFill>
                  <a:schemeClr val="tx1"/>
                </a:solidFill>
                <a:cs typeface="Courier New"/>
              </a:rPr>
              <a:t>;</a:t>
            </a:r>
          </a:p>
        </p:txBody>
      </p:sp>
      <p:sp>
        <p:nvSpPr>
          <p:cNvPr id="19" name="왼쪽 대괄호 13"/>
          <p:cNvSpPr/>
          <p:nvPr/>
        </p:nvSpPr>
        <p:spPr>
          <a:xfrm rot="16200000">
            <a:off x="6915430" y="2409072"/>
            <a:ext cx="87848" cy="769941"/>
          </a:xfrm>
          <a:prstGeom prst="leftBracket">
            <a:avLst>
              <a:gd name="adj" fmla="val 56079"/>
            </a:avLst>
          </a:prstGeom>
          <a:solidFill>
            <a:schemeClr val="lt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0" name="TextBox 19"/>
          <p:cNvSpPr txBox="1"/>
          <p:nvPr/>
        </p:nvSpPr>
        <p:spPr>
          <a:xfrm>
            <a:off x="6229166" y="2140939"/>
            <a:ext cx="441146" cy="261610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altLang="ko-KR" sz="1100" b="1" dirty="0" err="1" smtClean="0"/>
              <a:t>in_q</a:t>
            </a:r>
            <a:endParaRPr lang="ko-KR" alt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21660" y="4534640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err="1" smtClean="0"/>
              <a:t>out_q</a:t>
            </a:r>
            <a:endParaRPr lang="ko-KR" altLang="en-US" sz="1100" b="1" dirty="0"/>
          </a:p>
        </p:txBody>
      </p:sp>
      <p:sp>
        <p:nvSpPr>
          <p:cNvPr id="22" name="왼쪽 대괄호 19"/>
          <p:cNvSpPr/>
          <p:nvPr/>
        </p:nvSpPr>
        <p:spPr>
          <a:xfrm rot="5400000">
            <a:off x="7689259" y="4577875"/>
            <a:ext cx="87848" cy="254936"/>
          </a:xfrm>
          <a:prstGeom prst="leftBracket">
            <a:avLst>
              <a:gd name="adj" fmla="val 56079"/>
            </a:avLst>
          </a:prstGeom>
          <a:solidFill>
            <a:schemeClr val="lt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3" name="왼쪽 대괄호 20"/>
          <p:cNvSpPr/>
          <p:nvPr/>
        </p:nvSpPr>
        <p:spPr>
          <a:xfrm rot="5400000">
            <a:off x="7945547" y="4584212"/>
            <a:ext cx="87848" cy="254936"/>
          </a:xfrm>
          <a:prstGeom prst="leftBracket">
            <a:avLst>
              <a:gd name="adj" fmla="val 56079"/>
            </a:avLst>
          </a:prstGeom>
          <a:solidFill>
            <a:schemeClr val="lt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4" name="왼쪽 대괄호 21"/>
          <p:cNvSpPr/>
          <p:nvPr/>
        </p:nvSpPr>
        <p:spPr>
          <a:xfrm rot="5400000">
            <a:off x="8202276" y="4582997"/>
            <a:ext cx="87848" cy="254936"/>
          </a:xfrm>
          <a:prstGeom prst="leftBracket">
            <a:avLst>
              <a:gd name="adj" fmla="val 56079"/>
            </a:avLst>
          </a:prstGeom>
          <a:solidFill>
            <a:schemeClr val="lt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graphicFrame>
        <p:nvGraphicFramePr>
          <p:cNvPr id="25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999022"/>
              </p:ext>
            </p:extLst>
          </p:nvPr>
        </p:nvGraphicFramePr>
        <p:xfrm>
          <a:off x="6317578" y="2377111"/>
          <a:ext cx="231482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203"/>
                <a:gridCol w="257203"/>
                <a:gridCol w="257203"/>
                <a:gridCol w="257203"/>
                <a:gridCol w="257203"/>
                <a:gridCol w="257203"/>
                <a:gridCol w="257203"/>
                <a:gridCol w="257203"/>
                <a:gridCol w="257203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104760" y="3003814"/>
            <a:ext cx="963051" cy="1692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100" b="1" dirty="0" smtClean="0"/>
              <a:t>ticket issuer</a:t>
            </a:r>
            <a:endParaRPr lang="ko-KR" altLang="en-US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285207" y="4340567"/>
            <a:ext cx="1075770" cy="1692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100" b="1" dirty="0" smtClean="0"/>
              <a:t>ticket server</a:t>
            </a:r>
            <a:endParaRPr lang="ko-KR" altLang="en-US" sz="1100" b="1" dirty="0"/>
          </a:p>
        </p:txBody>
      </p:sp>
      <p:graphicFrame>
        <p:nvGraphicFramePr>
          <p:cNvPr id="28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421335"/>
              </p:ext>
            </p:extLst>
          </p:nvPr>
        </p:nvGraphicFramePr>
        <p:xfrm>
          <a:off x="6317578" y="4761568"/>
          <a:ext cx="231482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203"/>
                <a:gridCol w="257203"/>
                <a:gridCol w="257203"/>
                <a:gridCol w="257203"/>
                <a:gridCol w="257203"/>
                <a:gridCol w="257203"/>
                <a:gridCol w="257203"/>
                <a:gridCol w="257203"/>
                <a:gridCol w="257203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387288" y="2422999"/>
            <a:ext cx="5590248" cy="215009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87288" y="3534233"/>
            <a:ext cx="5590248" cy="940532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7288" y="4627165"/>
            <a:ext cx="5590248" cy="569128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87288" y="1884235"/>
            <a:ext cx="5590248" cy="215009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1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77"/>
    </mc:Choice>
    <mc:Fallback xmlns="">
      <p:transition xmlns:p14="http://schemas.microsoft.com/office/powerpoint/2010/main" spd="slow" advTm="2177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DANBI Programming Model </a:t>
            </a:r>
          </a:p>
          <a:p>
            <a:r>
              <a:rPr lang="en-US" b="1" dirty="0" smtClean="0"/>
              <a:t>DANBI Runtime 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6"/>
    </mc:Choice>
    <mc:Fallback xmlns="">
      <p:transition xmlns:p14="http://schemas.microsoft.com/office/powerpoint/2010/main" spd="slow" advTm="46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5359175" y="3760393"/>
            <a:ext cx="288032" cy="360040"/>
            <a:chOff x="6876256" y="4221088"/>
            <a:chExt cx="288032" cy="360040"/>
          </a:xfrm>
          <a:solidFill>
            <a:srgbClr val="FD9908"/>
          </a:solidFill>
        </p:grpSpPr>
        <p:sp>
          <p:nvSpPr>
            <p:cNvPr id="60" name="Rectangle 59"/>
            <p:cNvSpPr/>
            <p:nvPr/>
          </p:nvSpPr>
          <p:spPr>
            <a:xfrm>
              <a:off x="6876256" y="4221088"/>
              <a:ext cx="288032" cy="360040"/>
            </a:xfrm>
            <a:prstGeom prst="rect">
              <a:avLst/>
            </a:prstGeom>
            <a:grpFill/>
            <a:ln w="25400">
              <a:solidFill>
                <a:srgbClr val="FD9908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893268" y="4221088"/>
              <a:ext cx="254008" cy="360040"/>
            </a:xfrm>
            <a:custGeom>
              <a:avLst/>
              <a:gdLst>
                <a:gd name="connsiteX0" fmla="*/ 254008 w 254008"/>
                <a:gd name="connsiteY0" fmla="*/ 0 h 444500"/>
                <a:gd name="connsiteX1" fmla="*/ 8 w 254008"/>
                <a:gd name="connsiteY1" fmla="*/ 161925 h 444500"/>
                <a:gd name="connsiteX2" fmla="*/ 244483 w 254008"/>
                <a:gd name="connsiteY2" fmla="*/ 250825 h 444500"/>
                <a:gd name="connsiteX3" fmla="*/ 104783 w 254008"/>
                <a:gd name="connsiteY3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8" h="444500">
                  <a:moveTo>
                    <a:pt x="254008" y="0"/>
                  </a:moveTo>
                  <a:cubicBezTo>
                    <a:pt x="127801" y="60060"/>
                    <a:pt x="1595" y="120121"/>
                    <a:pt x="8" y="161925"/>
                  </a:cubicBezTo>
                  <a:cubicBezTo>
                    <a:pt x="-1579" y="203729"/>
                    <a:pt x="227021" y="203729"/>
                    <a:pt x="244483" y="250825"/>
                  </a:cubicBezTo>
                  <a:cubicBezTo>
                    <a:pt x="261945" y="297921"/>
                    <a:pt x="104783" y="444500"/>
                    <a:pt x="104783" y="444500"/>
                  </a:cubicBezTo>
                </a:path>
              </a:pathLst>
            </a:custGeom>
            <a:grpFill/>
            <a:ln w="19050">
              <a:solidFill>
                <a:srgbClr val="008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67893"/>
            <a:ext cx="910850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Overall Architecture of DANBI Runtime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12</a:t>
            </a:fld>
            <a:endParaRPr lang="ko-KR" altLang="en-US" dirty="0"/>
          </a:p>
        </p:txBody>
      </p:sp>
      <p:cxnSp>
        <p:nvCxnSpPr>
          <p:cNvPr id="8" name="Straight Arrow Connector 76"/>
          <p:cNvCxnSpPr/>
          <p:nvPr/>
        </p:nvCxnSpPr>
        <p:spPr>
          <a:xfrm>
            <a:off x="4950131" y="1758802"/>
            <a:ext cx="961679" cy="0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76"/>
          <p:cNvCxnSpPr/>
          <p:nvPr/>
        </p:nvCxnSpPr>
        <p:spPr>
          <a:xfrm>
            <a:off x="6791017" y="1758802"/>
            <a:ext cx="961679" cy="0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76"/>
          <p:cNvCxnSpPr/>
          <p:nvPr/>
        </p:nvCxnSpPr>
        <p:spPr>
          <a:xfrm>
            <a:off x="3097619" y="1758802"/>
            <a:ext cx="961679" cy="0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76"/>
          <p:cNvCxnSpPr/>
          <p:nvPr/>
        </p:nvCxnSpPr>
        <p:spPr>
          <a:xfrm>
            <a:off x="6607503" y="1740274"/>
            <a:ext cx="224037" cy="0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ube 5"/>
          <p:cNvSpPr/>
          <p:nvPr/>
        </p:nvSpPr>
        <p:spPr>
          <a:xfrm>
            <a:off x="4067419" y="1501485"/>
            <a:ext cx="946826" cy="473061"/>
          </a:xfrm>
          <a:prstGeom prst="cube">
            <a:avLst>
              <a:gd name="adj" fmla="val 13553"/>
            </a:avLst>
          </a:prstGeom>
          <a:solidFill>
            <a:srgbClr val="149E42"/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Tahoma"/>
              </a:rPr>
              <a:t>K2</a:t>
            </a:r>
            <a:endParaRPr lang="en-US" sz="1400" b="1" dirty="0">
              <a:solidFill>
                <a:srgbClr val="000000"/>
              </a:solidFill>
              <a:cs typeface="Tahoma"/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7756202" y="1501485"/>
            <a:ext cx="946826" cy="473061"/>
          </a:xfrm>
          <a:prstGeom prst="rect">
            <a:avLst/>
          </a:prstGeom>
          <a:solidFill>
            <a:srgbClr val="EE0708"/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cs typeface="Tahoma"/>
              </a:rPr>
              <a:t>K4</a:t>
            </a:r>
            <a:endParaRPr lang="en-US" sz="1400" b="1" dirty="0">
              <a:solidFill>
                <a:schemeClr val="bg1"/>
              </a:solidFill>
              <a:cs typeface="Tahoma"/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2223028" y="1501485"/>
            <a:ext cx="946826" cy="473061"/>
          </a:xfrm>
          <a:prstGeom prst="roundRect">
            <a:avLst/>
          </a:prstGeom>
          <a:solidFill>
            <a:srgbClr val="0C00FF"/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cs typeface="Tahoma"/>
              </a:rPr>
              <a:t>K1</a:t>
            </a:r>
            <a:endParaRPr lang="en-US" sz="1400" b="1" dirty="0">
              <a:solidFill>
                <a:schemeClr val="bg1"/>
              </a:solidFill>
              <a:cs typeface="Tahoma"/>
            </a:endParaRPr>
          </a:p>
        </p:txBody>
      </p:sp>
      <p:sp>
        <p:nvSpPr>
          <p:cNvPr id="16" name="Cube 102"/>
          <p:cNvSpPr/>
          <p:nvPr/>
        </p:nvSpPr>
        <p:spPr>
          <a:xfrm>
            <a:off x="5911810" y="1501485"/>
            <a:ext cx="946826" cy="473061"/>
          </a:xfrm>
          <a:prstGeom prst="cube">
            <a:avLst>
              <a:gd name="adj" fmla="val 13553"/>
            </a:avLst>
          </a:prstGeom>
          <a:solidFill>
            <a:srgbClr val="FD9908"/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cs typeface="Tahoma"/>
              </a:rPr>
              <a:t>K3</a:t>
            </a:r>
            <a:endParaRPr lang="en-US" sz="1400" b="1" dirty="0">
              <a:solidFill>
                <a:schemeClr val="tx1"/>
              </a:solidFill>
              <a:cs typeface="Tahom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47164" y="1453557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cs typeface="Tahoma"/>
              </a:rPr>
              <a:t>Q1</a:t>
            </a:r>
            <a:endParaRPr lang="en-US" sz="1400" dirty="0">
              <a:cs typeface="Tahom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47364" y="1453557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cs typeface="Tahoma"/>
              </a:rPr>
              <a:t>Q2</a:t>
            </a:r>
            <a:endParaRPr lang="en-US" sz="1400" dirty="0">
              <a:cs typeface="Tahom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19572" y="1453557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cs typeface="Tahoma"/>
              </a:rPr>
              <a:t>Q3</a:t>
            </a:r>
            <a:endParaRPr lang="en-US" sz="1400" dirty="0">
              <a:cs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964" y="1375721"/>
            <a:ext cx="1098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cs typeface="Tahoma"/>
              </a:rPr>
              <a:t>DANBI </a:t>
            </a:r>
          </a:p>
          <a:p>
            <a:r>
              <a:rPr lang="en-US" sz="2000" b="1" dirty="0" smtClean="0">
                <a:cs typeface="Tahoma"/>
              </a:rPr>
              <a:t>Program</a:t>
            </a:r>
            <a:endParaRPr lang="en-US" sz="2000" b="1" dirty="0">
              <a:cs typeface="Tahom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9762" y="2381731"/>
            <a:ext cx="13260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cs typeface="Tahoma"/>
              </a:rPr>
              <a:t>Per-Kernel</a:t>
            </a:r>
          </a:p>
          <a:p>
            <a:r>
              <a:rPr lang="en-US" sz="1600" b="1" dirty="0" smtClean="0">
                <a:cs typeface="Tahoma"/>
              </a:rPr>
              <a:t>Ready Queue</a:t>
            </a:r>
            <a:endParaRPr lang="en-US" sz="1600" b="1" dirty="0">
              <a:cs typeface="Tahoma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518452" y="3760393"/>
            <a:ext cx="288032" cy="360040"/>
            <a:chOff x="3203848" y="4221088"/>
            <a:chExt cx="288032" cy="360040"/>
          </a:xfrm>
          <a:solidFill>
            <a:srgbClr val="0000FF"/>
          </a:solidFill>
        </p:grpSpPr>
        <p:sp>
          <p:nvSpPr>
            <p:cNvPr id="29" name="Rectangle 28"/>
            <p:cNvSpPr/>
            <p:nvPr/>
          </p:nvSpPr>
          <p:spPr>
            <a:xfrm>
              <a:off x="3203848" y="4221088"/>
              <a:ext cx="288032" cy="360040"/>
            </a:xfrm>
            <a:prstGeom prst="rect">
              <a:avLst/>
            </a:prstGeom>
            <a:grpFill/>
            <a:ln w="25400">
              <a:solidFill>
                <a:srgbClr val="0C04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220860" y="4221088"/>
              <a:ext cx="254008" cy="360040"/>
            </a:xfrm>
            <a:custGeom>
              <a:avLst/>
              <a:gdLst>
                <a:gd name="connsiteX0" fmla="*/ 254008 w 254008"/>
                <a:gd name="connsiteY0" fmla="*/ 0 h 444500"/>
                <a:gd name="connsiteX1" fmla="*/ 8 w 254008"/>
                <a:gd name="connsiteY1" fmla="*/ 161925 h 444500"/>
                <a:gd name="connsiteX2" fmla="*/ 244483 w 254008"/>
                <a:gd name="connsiteY2" fmla="*/ 250825 h 444500"/>
                <a:gd name="connsiteX3" fmla="*/ 104783 w 254008"/>
                <a:gd name="connsiteY3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8" h="444500">
                  <a:moveTo>
                    <a:pt x="254008" y="0"/>
                  </a:moveTo>
                  <a:cubicBezTo>
                    <a:pt x="127801" y="60060"/>
                    <a:pt x="1595" y="120121"/>
                    <a:pt x="8" y="161925"/>
                  </a:cubicBezTo>
                  <a:cubicBezTo>
                    <a:pt x="-1579" y="203729"/>
                    <a:pt x="227021" y="203729"/>
                    <a:pt x="244483" y="250825"/>
                  </a:cubicBezTo>
                  <a:cubicBezTo>
                    <a:pt x="261945" y="297921"/>
                    <a:pt x="104783" y="444500"/>
                    <a:pt x="104783" y="444500"/>
                  </a:cubicBezTo>
                </a:path>
              </a:pathLst>
            </a:custGeom>
            <a:grpFill/>
            <a:ln w="19050">
              <a:solidFill>
                <a:srgbClr val="008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190860" y="3760393"/>
            <a:ext cx="288032" cy="360040"/>
            <a:chOff x="5040052" y="4221088"/>
            <a:chExt cx="288032" cy="360040"/>
          </a:xfrm>
          <a:solidFill>
            <a:srgbClr val="149E41"/>
          </a:solidFill>
        </p:grpSpPr>
        <p:sp>
          <p:nvSpPr>
            <p:cNvPr id="42" name="Rectangle 41"/>
            <p:cNvSpPr/>
            <p:nvPr/>
          </p:nvSpPr>
          <p:spPr>
            <a:xfrm>
              <a:off x="5040052" y="4221088"/>
              <a:ext cx="288032" cy="360040"/>
            </a:xfrm>
            <a:prstGeom prst="rect">
              <a:avLst/>
            </a:prstGeom>
            <a:grpFill/>
            <a:ln w="25400">
              <a:solidFill>
                <a:srgbClr val="149E4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057064" y="4221088"/>
              <a:ext cx="254008" cy="360040"/>
            </a:xfrm>
            <a:custGeom>
              <a:avLst/>
              <a:gdLst>
                <a:gd name="connsiteX0" fmla="*/ 254008 w 254008"/>
                <a:gd name="connsiteY0" fmla="*/ 0 h 444500"/>
                <a:gd name="connsiteX1" fmla="*/ 8 w 254008"/>
                <a:gd name="connsiteY1" fmla="*/ 161925 h 444500"/>
                <a:gd name="connsiteX2" fmla="*/ 244483 w 254008"/>
                <a:gd name="connsiteY2" fmla="*/ 250825 h 444500"/>
                <a:gd name="connsiteX3" fmla="*/ 104783 w 254008"/>
                <a:gd name="connsiteY3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8" h="444500">
                  <a:moveTo>
                    <a:pt x="254008" y="0"/>
                  </a:moveTo>
                  <a:cubicBezTo>
                    <a:pt x="127801" y="60060"/>
                    <a:pt x="1595" y="120121"/>
                    <a:pt x="8" y="161925"/>
                  </a:cubicBezTo>
                  <a:cubicBezTo>
                    <a:pt x="-1579" y="203729"/>
                    <a:pt x="227021" y="203729"/>
                    <a:pt x="244483" y="250825"/>
                  </a:cubicBezTo>
                  <a:cubicBezTo>
                    <a:pt x="261945" y="297921"/>
                    <a:pt x="104783" y="444500"/>
                    <a:pt x="104783" y="444500"/>
                  </a:cubicBezTo>
                </a:path>
              </a:pathLst>
            </a:custGeom>
            <a:grpFill/>
            <a:ln w="19050">
              <a:solidFill>
                <a:srgbClr val="008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950500" y="2464249"/>
            <a:ext cx="288032" cy="360040"/>
            <a:chOff x="3851920" y="2708920"/>
            <a:chExt cx="288032" cy="360040"/>
          </a:xfrm>
          <a:solidFill>
            <a:srgbClr val="149E41"/>
          </a:solidFill>
        </p:grpSpPr>
        <p:sp>
          <p:nvSpPr>
            <p:cNvPr id="45" name="Rectangle 44"/>
            <p:cNvSpPr/>
            <p:nvPr/>
          </p:nvSpPr>
          <p:spPr>
            <a:xfrm>
              <a:off x="3851920" y="2708920"/>
              <a:ext cx="288032" cy="360040"/>
            </a:xfrm>
            <a:prstGeom prst="rect">
              <a:avLst/>
            </a:prstGeom>
            <a:grpFill/>
            <a:ln w="25400">
              <a:solidFill>
                <a:srgbClr val="149E4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876065" y="2708920"/>
              <a:ext cx="254008" cy="360040"/>
            </a:xfrm>
            <a:custGeom>
              <a:avLst/>
              <a:gdLst>
                <a:gd name="connsiteX0" fmla="*/ 254008 w 254008"/>
                <a:gd name="connsiteY0" fmla="*/ 0 h 444500"/>
                <a:gd name="connsiteX1" fmla="*/ 8 w 254008"/>
                <a:gd name="connsiteY1" fmla="*/ 161925 h 444500"/>
                <a:gd name="connsiteX2" fmla="*/ 244483 w 254008"/>
                <a:gd name="connsiteY2" fmla="*/ 250825 h 444500"/>
                <a:gd name="connsiteX3" fmla="*/ 104783 w 254008"/>
                <a:gd name="connsiteY3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8" h="444500">
                  <a:moveTo>
                    <a:pt x="254008" y="0"/>
                  </a:moveTo>
                  <a:cubicBezTo>
                    <a:pt x="127801" y="60060"/>
                    <a:pt x="1595" y="120121"/>
                    <a:pt x="8" y="161925"/>
                  </a:cubicBezTo>
                  <a:cubicBezTo>
                    <a:pt x="-1579" y="203729"/>
                    <a:pt x="227021" y="203729"/>
                    <a:pt x="244483" y="250825"/>
                  </a:cubicBezTo>
                  <a:cubicBezTo>
                    <a:pt x="261945" y="297921"/>
                    <a:pt x="104783" y="444500"/>
                    <a:pt x="104783" y="444500"/>
                  </a:cubicBezTo>
                </a:path>
              </a:pathLst>
            </a:custGeom>
            <a:grpFill/>
            <a:ln w="19050">
              <a:solidFill>
                <a:srgbClr val="008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374164" y="2464249"/>
            <a:ext cx="288032" cy="360040"/>
            <a:chOff x="4275584" y="2708920"/>
            <a:chExt cx="288032" cy="360040"/>
          </a:xfrm>
          <a:solidFill>
            <a:srgbClr val="149E41"/>
          </a:solidFill>
        </p:grpSpPr>
        <p:sp>
          <p:nvSpPr>
            <p:cNvPr id="48" name="Rectangle 47"/>
            <p:cNvSpPr/>
            <p:nvPr/>
          </p:nvSpPr>
          <p:spPr>
            <a:xfrm>
              <a:off x="4275584" y="2708920"/>
              <a:ext cx="288032" cy="360040"/>
            </a:xfrm>
            <a:prstGeom prst="rect">
              <a:avLst/>
            </a:prstGeom>
            <a:grpFill/>
            <a:ln w="25400">
              <a:solidFill>
                <a:srgbClr val="149E4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299729" y="2708920"/>
              <a:ext cx="254008" cy="360040"/>
            </a:xfrm>
            <a:custGeom>
              <a:avLst/>
              <a:gdLst>
                <a:gd name="connsiteX0" fmla="*/ 254008 w 254008"/>
                <a:gd name="connsiteY0" fmla="*/ 0 h 444500"/>
                <a:gd name="connsiteX1" fmla="*/ 8 w 254008"/>
                <a:gd name="connsiteY1" fmla="*/ 161925 h 444500"/>
                <a:gd name="connsiteX2" fmla="*/ 244483 w 254008"/>
                <a:gd name="connsiteY2" fmla="*/ 250825 h 444500"/>
                <a:gd name="connsiteX3" fmla="*/ 104783 w 254008"/>
                <a:gd name="connsiteY3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8" h="444500">
                  <a:moveTo>
                    <a:pt x="254008" y="0"/>
                  </a:moveTo>
                  <a:cubicBezTo>
                    <a:pt x="127801" y="60060"/>
                    <a:pt x="1595" y="120121"/>
                    <a:pt x="8" y="161925"/>
                  </a:cubicBezTo>
                  <a:cubicBezTo>
                    <a:pt x="-1579" y="203729"/>
                    <a:pt x="227021" y="203729"/>
                    <a:pt x="244483" y="250825"/>
                  </a:cubicBezTo>
                  <a:cubicBezTo>
                    <a:pt x="261945" y="297921"/>
                    <a:pt x="104783" y="444500"/>
                    <a:pt x="104783" y="444500"/>
                  </a:cubicBezTo>
                </a:path>
              </a:pathLst>
            </a:custGeom>
            <a:grpFill/>
            <a:ln w="19050">
              <a:solidFill>
                <a:srgbClr val="008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254756" y="2464249"/>
            <a:ext cx="288032" cy="360040"/>
            <a:chOff x="5940152" y="2708920"/>
            <a:chExt cx="288032" cy="360040"/>
          </a:xfrm>
          <a:solidFill>
            <a:srgbClr val="FD9908"/>
          </a:solidFill>
        </p:grpSpPr>
        <p:sp>
          <p:nvSpPr>
            <p:cNvPr id="57" name="Rectangle 56"/>
            <p:cNvSpPr/>
            <p:nvPr/>
          </p:nvSpPr>
          <p:spPr>
            <a:xfrm>
              <a:off x="5940152" y="2708920"/>
              <a:ext cx="288032" cy="360040"/>
            </a:xfrm>
            <a:prstGeom prst="rect">
              <a:avLst/>
            </a:prstGeom>
            <a:grpFill/>
            <a:ln w="25400">
              <a:solidFill>
                <a:srgbClr val="FD9908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964297" y="2708920"/>
              <a:ext cx="254008" cy="360040"/>
            </a:xfrm>
            <a:custGeom>
              <a:avLst/>
              <a:gdLst>
                <a:gd name="connsiteX0" fmla="*/ 254008 w 254008"/>
                <a:gd name="connsiteY0" fmla="*/ 0 h 444500"/>
                <a:gd name="connsiteX1" fmla="*/ 8 w 254008"/>
                <a:gd name="connsiteY1" fmla="*/ 161925 h 444500"/>
                <a:gd name="connsiteX2" fmla="*/ 244483 w 254008"/>
                <a:gd name="connsiteY2" fmla="*/ 250825 h 444500"/>
                <a:gd name="connsiteX3" fmla="*/ 104783 w 254008"/>
                <a:gd name="connsiteY3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8" h="444500">
                  <a:moveTo>
                    <a:pt x="254008" y="0"/>
                  </a:moveTo>
                  <a:cubicBezTo>
                    <a:pt x="127801" y="60060"/>
                    <a:pt x="1595" y="120121"/>
                    <a:pt x="8" y="161925"/>
                  </a:cubicBezTo>
                  <a:cubicBezTo>
                    <a:pt x="-1579" y="203729"/>
                    <a:pt x="227021" y="203729"/>
                    <a:pt x="244483" y="250825"/>
                  </a:cubicBezTo>
                  <a:cubicBezTo>
                    <a:pt x="261945" y="297921"/>
                    <a:pt x="104783" y="444500"/>
                    <a:pt x="104783" y="444500"/>
                  </a:cubicBezTo>
                </a:path>
              </a:pathLst>
            </a:custGeom>
            <a:grpFill/>
            <a:ln w="19050">
              <a:solidFill>
                <a:srgbClr val="008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4" name="Straight Arrow Connector 73"/>
          <p:cNvCxnSpPr>
            <a:stCxn id="48" idx="1"/>
            <a:endCxn id="45" idx="3"/>
          </p:cNvCxnSpPr>
          <p:nvPr/>
        </p:nvCxnSpPr>
        <p:spPr>
          <a:xfrm flipH="1">
            <a:off x="4238532" y="2644269"/>
            <a:ext cx="135632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189762" y="3536561"/>
            <a:ext cx="16896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cs typeface="Tahoma"/>
              </a:rPr>
              <a:t>Running</a:t>
            </a:r>
          </a:p>
          <a:p>
            <a:r>
              <a:rPr lang="en-US" sz="1600" b="1" dirty="0" smtClean="0">
                <a:cs typeface="Tahoma"/>
              </a:rPr>
              <a:t>User-level Thread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139690" y="5694848"/>
            <a:ext cx="1045557" cy="5236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cs typeface="Tahoma"/>
              </a:rPr>
              <a:t>CPU 0</a:t>
            </a:r>
            <a:endParaRPr lang="en-US" sz="1400" b="1" dirty="0">
              <a:cs typeface="Tahoma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75894" y="5694848"/>
            <a:ext cx="1045557" cy="5236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cs typeface="Tahoma"/>
              </a:rPr>
              <a:t>CPU 1</a:t>
            </a:r>
            <a:endParaRPr lang="en-US" sz="1400" b="1" dirty="0">
              <a:cs typeface="Tahoma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812098" y="5694848"/>
            <a:ext cx="1045557" cy="5236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cs typeface="Tahoma"/>
              </a:rPr>
              <a:t>CPU 2</a:t>
            </a:r>
            <a:endParaRPr lang="en-US" sz="1400" b="1" dirty="0">
              <a:cs typeface="Tahoma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11652" y="2165707"/>
            <a:ext cx="9144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1652" y="4912521"/>
            <a:ext cx="9144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1652" y="5560593"/>
            <a:ext cx="9144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86972" y="499646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cs typeface="Tahoma"/>
              </a:rPr>
              <a:t>OS</a:t>
            </a:r>
            <a:endParaRPr lang="en-US" sz="2000" b="1" dirty="0">
              <a:cs typeface="Tahoma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6972" y="575149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cs typeface="Tahoma"/>
              </a:rPr>
              <a:t>HW</a:t>
            </a:r>
            <a:endParaRPr lang="en-US" sz="2000" b="1" dirty="0">
              <a:cs typeface="Tahom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89762" y="4089684"/>
            <a:ext cx="6667893" cy="830997"/>
            <a:chOff x="1189762" y="4089684"/>
            <a:chExt cx="6667893" cy="830997"/>
          </a:xfrm>
        </p:grpSpPr>
        <p:sp>
          <p:nvSpPr>
            <p:cNvPr id="84" name="Rectangle 83"/>
            <p:cNvSpPr/>
            <p:nvPr/>
          </p:nvSpPr>
          <p:spPr>
            <a:xfrm>
              <a:off x="3139690" y="4315056"/>
              <a:ext cx="1045557" cy="5227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cs typeface="Tahoma"/>
                </a:rPr>
                <a:t>DANBI </a:t>
              </a:r>
            </a:p>
            <a:p>
              <a:pPr algn="ctr"/>
              <a:r>
                <a:rPr lang="en-US" sz="1400" b="1" dirty="0" smtClean="0">
                  <a:cs typeface="Tahoma"/>
                </a:rPr>
                <a:t>Scheduler</a:t>
              </a:r>
              <a:endParaRPr lang="en-US" sz="1400" b="1" dirty="0">
                <a:cs typeface="Tahoma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975894" y="4315056"/>
              <a:ext cx="1045557" cy="5227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cs typeface="Tahoma"/>
                </a:rPr>
                <a:t>DANBI </a:t>
              </a:r>
            </a:p>
            <a:p>
              <a:pPr algn="ctr"/>
              <a:r>
                <a:rPr lang="en-US" sz="1400" b="1" dirty="0" smtClean="0">
                  <a:cs typeface="Tahoma"/>
                </a:rPr>
                <a:t>Scheduler</a:t>
              </a:r>
              <a:endParaRPr lang="en-US" sz="1400" b="1" dirty="0">
                <a:cs typeface="Tahoma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812098" y="4315056"/>
              <a:ext cx="1045557" cy="5227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cs typeface="Tahoma"/>
                </a:rPr>
                <a:t>DANBI </a:t>
              </a:r>
            </a:p>
            <a:p>
              <a:pPr algn="ctr"/>
              <a:r>
                <a:rPr lang="en-US" sz="1400" b="1" dirty="0" smtClean="0">
                  <a:cs typeface="Tahoma"/>
                </a:rPr>
                <a:t>Scheduler</a:t>
              </a:r>
              <a:endParaRPr lang="en-US" sz="1400" b="1" dirty="0">
                <a:cs typeface="Tahoma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189762" y="4089684"/>
              <a:ext cx="14798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cs typeface="Tahoma"/>
                </a:rPr>
                <a:t>Dynamic</a:t>
              </a:r>
            </a:p>
            <a:p>
              <a:r>
                <a:rPr lang="en-US" sz="1600" b="1" dirty="0" smtClean="0">
                  <a:cs typeface="Tahoma"/>
                </a:rPr>
                <a:t>Load-balancing</a:t>
              </a:r>
            </a:p>
            <a:p>
              <a:r>
                <a:rPr lang="en-US" sz="1600" b="1" dirty="0" smtClean="0">
                  <a:cs typeface="Tahoma"/>
                </a:rPr>
                <a:t>Scheduler</a:t>
              </a: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114964" y="2148711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cs typeface="Tahoma"/>
              </a:rPr>
              <a:t>DANBI </a:t>
            </a:r>
          </a:p>
          <a:p>
            <a:r>
              <a:rPr lang="en-US" sz="2000" b="1" dirty="0" smtClean="0">
                <a:cs typeface="Tahoma"/>
              </a:rPr>
              <a:t>Runtime</a:t>
            </a:r>
            <a:endParaRPr lang="en-US" sz="2000" b="1" dirty="0">
              <a:cs typeface="Tahom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770204" y="4008021"/>
            <a:ext cx="729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Tahoma"/>
              </a:rPr>
              <a:t>K1</a:t>
            </a:r>
            <a:r>
              <a:rPr lang="en-US" sz="1400" dirty="0" smtClean="0">
                <a:cs typeface="Tahoma"/>
                <a:sym typeface="Wingdings"/>
              </a:rPr>
              <a:t>K2</a:t>
            </a:r>
            <a:endParaRPr lang="en-US" sz="1400" dirty="0">
              <a:cs typeface="Tahom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642412" y="4008021"/>
            <a:ext cx="729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Tahoma"/>
              </a:rPr>
              <a:t>K3</a:t>
            </a:r>
            <a:r>
              <a:rPr lang="en-US" sz="1400" dirty="0" smtClean="0">
                <a:cs typeface="Tahoma"/>
                <a:sym typeface="Wingdings"/>
              </a:rPr>
              <a:t>K2</a:t>
            </a:r>
            <a:endParaRPr lang="en-US" sz="1400" dirty="0">
              <a:cs typeface="Tahoma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806212" y="2464249"/>
            <a:ext cx="288032" cy="360040"/>
            <a:chOff x="4275584" y="2708920"/>
            <a:chExt cx="288032" cy="360040"/>
          </a:xfrm>
          <a:solidFill>
            <a:srgbClr val="149E41"/>
          </a:solidFill>
        </p:grpSpPr>
        <p:sp>
          <p:nvSpPr>
            <p:cNvPr id="94" name="Rectangle 93"/>
            <p:cNvSpPr/>
            <p:nvPr/>
          </p:nvSpPr>
          <p:spPr>
            <a:xfrm>
              <a:off x="4275584" y="2708920"/>
              <a:ext cx="288032" cy="360040"/>
            </a:xfrm>
            <a:prstGeom prst="rect">
              <a:avLst/>
            </a:prstGeom>
            <a:grpFill/>
            <a:ln w="25400">
              <a:solidFill>
                <a:srgbClr val="149E4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299729" y="2708920"/>
              <a:ext cx="254008" cy="360040"/>
            </a:xfrm>
            <a:custGeom>
              <a:avLst/>
              <a:gdLst>
                <a:gd name="connsiteX0" fmla="*/ 254008 w 254008"/>
                <a:gd name="connsiteY0" fmla="*/ 0 h 444500"/>
                <a:gd name="connsiteX1" fmla="*/ 8 w 254008"/>
                <a:gd name="connsiteY1" fmla="*/ 161925 h 444500"/>
                <a:gd name="connsiteX2" fmla="*/ 244483 w 254008"/>
                <a:gd name="connsiteY2" fmla="*/ 250825 h 444500"/>
                <a:gd name="connsiteX3" fmla="*/ 104783 w 254008"/>
                <a:gd name="connsiteY3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8" h="444500">
                  <a:moveTo>
                    <a:pt x="254008" y="0"/>
                  </a:moveTo>
                  <a:cubicBezTo>
                    <a:pt x="127801" y="60060"/>
                    <a:pt x="1595" y="120121"/>
                    <a:pt x="8" y="161925"/>
                  </a:cubicBezTo>
                  <a:cubicBezTo>
                    <a:pt x="-1579" y="203729"/>
                    <a:pt x="227021" y="203729"/>
                    <a:pt x="244483" y="250825"/>
                  </a:cubicBezTo>
                  <a:cubicBezTo>
                    <a:pt x="261945" y="297921"/>
                    <a:pt x="104783" y="444500"/>
                    <a:pt x="104783" y="444500"/>
                  </a:cubicBezTo>
                </a:path>
              </a:pathLst>
            </a:custGeom>
            <a:grpFill/>
            <a:ln w="19050">
              <a:solidFill>
                <a:srgbClr val="008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6" name="Straight Arrow Connector 95"/>
          <p:cNvCxnSpPr>
            <a:stCxn id="94" idx="1"/>
          </p:cNvCxnSpPr>
          <p:nvPr/>
        </p:nvCxnSpPr>
        <p:spPr>
          <a:xfrm flipH="1">
            <a:off x="4670580" y="2644269"/>
            <a:ext cx="135632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6542788" y="2647987"/>
            <a:ext cx="135632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442612" y="4008021"/>
            <a:ext cx="729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Tahoma"/>
              </a:rPr>
              <a:t>K2</a:t>
            </a:r>
            <a:r>
              <a:rPr lang="en-US" sz="1400" dirty="0" smtClean="0">
                <a:cs typeface="Tahoma"/>
                <a:sym typeface="Wingdings"/>
              </a:rPr>
              <a:t>K2</a:t>
            </a:r>
            <a:endParaRPr lang="en-US" sz="1400" dirty="0">
              <a:cs typeface="Tahoma"/>
            </a:endParaRPr>
          </a:p>
        </p:txBody>
      </p:sp>
      <p:cxnSp>
        <p:nvCxnSpPr>
          <p:cNvPr id="115" name="Straight Arrow Connector 114"/>
          <p:cNvCxnSpPr>
            <a:endCxn id="94" idx="3"/>
          </p:cNvCxnSpPr>
          <p:nvPr/>
        </p:nvCxnSpPr>
        <p:spPr>
          <a:xfrm flipH="1">
            <a:off x="5094244" y="2644269"/>
            <a:ext cx="1524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139690" y="4903088"/>
            <a:ext cx="4769624" cy="573076"/>
            <a:chOff x="3139690" y="4903088"/>
            <a:chExt cx="4769624" cy="573076"/>
          </a:xfrm>
        </p:grpSpPr>
        <p:sp>
          <p:nvSpPr>
            <p:cNvPr id="83" name="Rectangle 82"/>
            <p:cNvSpPr/>
            <p:nvPr/>
          </p:nvSpPr>
          <p:spPr>
            <a:xfrm>
              <a:off x="3139690" y="4996951"/>
              <a:ext cx="1045557" cy="47921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cs typeface="Tahoma"/>
                </a:rPr>
                <a:t>Native </a:t>
              </a:r>
            </a:p>
            <a:p>
              <a:pPr algn="ctr"/>
              <a:r>
                <a:rPr lang="en-US" sz="1400" b="1" dirty="0" smtClean="0">
                  <a:cs typeface="Tahoma"/>
                </a:rPr>
                <a:t>Thread</a:t>
              </a:r>
              <a:endParaRPr lang="en-US" sz="1400" b="1" dirty="0">
                <a:cs typeface="Tahoma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975894" y="4996951"/>
              <a:ext cx="1045557" cy="47921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cs typeface="Tahoma"/>
                </a:rPr>
                <a:t>Native </a:t>
              </a:r>
            </a:p>
            <a:p>
              <a:pPr algn="ctr"/>
              <a:r>
                <a:rPr lang="en-US" sz="1400" b="1" dirty="0" smtClean="0">
                  <a:cs typeface="Tahoma"/>
                </a:rPr>
                <a:t>Thread</a:t>
              </a:r>
              <a:endParaRPr lang="en-US" sz="1400" b="1" dirty="0">
                <a:cs typeface="Tahoma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812098" y="4996951"/>
              <a:ext cx="1045557" cy="47921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cs typeface="Tahoma"/>
                </a:rPr>
                <a:t>Native </a:t>
              </a:r>
            </a:p>
            <a:p>
              <a:pPr algn="ctr"/>
              <a:r>
                <a:rPr lang="en-US" sz="1400" b="1" dirty="0" smtClean="0">
                  <a:cs typeface="Tahoma"/>
                </a:rPr>
                <a:t>Thread</a:t>
              </a:r>
              <a:endParaRPr lang="en-US" sz="1400" b="1" dirty="0">
                <a:cs typeface="Tahoma"/>
              </a:endParaRPr>
            </a:p>
          </p:txBody>
        </p:sp>
        <p:pic>
          <p:nvPicPr>
            <p:cNvPr id="3" name="Picture 2" descr="thumbtack-pushpin-2-h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830" y="4903088"/>
              <a:ext cx="466702" cy="438700"/>
            </a:xfrm>
            <a:prstGeom prst="rect">
              <a:avLst/>
            </a:prstGeom>
          </p:spPr>
        </p:pic>
        <p:pic>
          <p:nvPicPr>
            <p:cNvPr id="64" name="Picture 63" descr="thumbtack-pushpin-2-h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2612" y="4903088"/>
              <a:ext cx="466702" cy="438700"/>
            </a:xfrm>
            <a:prstGeom prst="rect">
              <a:avLst/>
            </a:prstGeom>
          </p:spPr>
        </p:pic>
        <p:pic>
          <p:nvPicPr>
            <p:cNvPr id="65" name="Picture 64" descr="thumbtack-pushpin-2-h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301" y="4903088"/>
              <a:ext cx="466702" cy="438700"/>
            </a:xfrm>
            <a:prstGeom prst="rect">
              <a:avLst/>
            </a:prstGeom>
          </p:spPr>
        </p:pic>
      </p:grpSp>
      <p:sp>
        <p:nvSpPr>
          <p:cNvPr id="119" name="Rounded Rectangle 118"/>
          <p:cNvSpPr/>
          <p:nvPr/>
        </p:nvSpPr>
        <p:spPr>
          <a:xfrm>
            <a:off x="2882594" y="2251646"/>
            <a:ext cx="5375401" cy="201622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ctr"/>
            <a:r>
              <a:rPr lang="en-US" sz="1600" b="1" dirty="0" smtClean="0">
                <a:cs typeface="Tahoma"/>
              </a:rPr>
              <a:t>Scheduling</a:t>
            </a:r>
          </a:p>
          <a:p>
            <a:pPr algn="ctr"/>
            <a:endParaRPr lang="en-US" sz="500" b="1" dirty="0" smtClean="0">
              <a:cs typeface="Tahom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cs typeface="Tahoma"/>
              </a:rPr>
              <a:t>When to schedule?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cs typeface="Tahoma"/>
              </a:rPr>
              <a:t>To where?</a:t>
            </a:r>
          </a:p>
          <a:p>
            <a:endParaRPr lang="en-US" sz="1600" dirty="0">
              <a:cs typeface="Tahoma"/>
            </a:endParaRPr>
          </a:p>
          <a:p>
            <a:pPr algn="ctr"/>
            <a:r>
              <a:rPr lang="en-US" sz="1600" b="1" dirty="0">
                <a:cs typeface="Tahoma"/>
              </a:rPr>
              <a:t>Dynamic Load-</a:t>
            </a:r>
            <a:r>
              <a:rPr lang="en-US" sz="1600" b="1" dirty="0" smtClean="0">
                <a:cs typeface="Tahoma"/>
              </a:rPr>
              <a:t>balancing Scheduling</a:t>
            </a:r>
            <a:endParaRPr lang="en-US" sz="500" b="1" dirty="0" smtClean="0"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i="1" dirty="0" smtClean="0">
                <a:cs typeface="Tahoma"/>
              </a:rPr>
              <a:t>No work estimation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>
                <a:cs typeface="Tahoma"/>
              </a:rPr>
              <a:t>Use queue occupancies of a kernel. </a:t>
            </a:r>
            <a:endParaRPr lang="en-US" sz="1600" i="1" dirty="0">
              <a:cs typeface="Tahom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5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04"/>
    </mc:Choice>
    <mc:Fallback xmlns="">
      <p:transition xmlns:p14="http://schemas.microsoft.com/office/powerpoint/2010/main" spd="slow" advTm="4990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1305E-6 -4.77073E-7 L -0.10221 -0.18921 " pathEditMode="relative" ptsTypes="AA">
                                      <p:cBhvr>
                                        <p:cTn id="49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96E-7 1.46562E-6 L -0.04723 0.19426 " pathEditMode="relative" rAng="0" ptsTypes="AA">
                                      <p:cBhvr>
                                        <p:cTn id="5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" y="970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12E-6 -6.53624E-6 L 0.14169 -0.18917 " pathEditMode="relative" ptsTypes="AA">
                                      <p:cBhvr>
                                        <p:cTn id="6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361E-6 1.35385E-6 L 0.1104 0.18907 " pathEditMode="relative" ptsTypes="AA">
                                      <p:cBhvr>
                                        <p:cTn id="7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"/>
                            </p:stCondLst>
                            <p:childTnLst>
                              <p:par>
                                <p:cTn id="82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5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4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5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232E-7 -4.77073E-7 L -0.21274 -0.18921 " pathEditMode="relative" ptsTypes="AA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7016E-6 -4.77073E-7 L 0.25998 0.18921 " pathEditMode="relative" ptsTypes="AA">
                                      <p:cBhvr>
                                        <p:cTn id="100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2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750"/>
                            </p:stCondLst>
                            <p:childTnLst>
                              <p:par>
                                <p:cTn id="106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0" grpId="0"/>
      <p:bldP spid="118" grpId="0"/>
      <p:bldP spid="118" grpId="1"/>
      <p:bldP spid="122" grpId="0"/>
      <p:bldP spid="122" grpId="1"/>
      <p:bldP spid="100" grpId="0"/>
      <p:bldP spid="100" grpId="1"/>
      <p:bldP spid="1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Load-Balancing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272286"/>
              </p:ext>
            </p:extLst>
          </p:nvPr>
        </p:nvGraphicFramePr>
        <p:xfrm>
          <a:off x="2746896" y="957147"/>
          <a:ext cx="5648508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78"/>
                <a:gridCol w="5237830"/>
              </a:tblGrid>
              <a:tr h="2126161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01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02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03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04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05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06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07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08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09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11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13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14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15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16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17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18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__parallel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void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moving_average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**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in_qs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,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**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out_qs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,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rob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**robs) {</a:t>
                      </a:r>
                    </a:p>
                    <a:p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*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in_q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= 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in_qs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[0], *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out_q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= 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out_qs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[0];</a:t>
                      </a:r>
                    </a:p>
                    <a:p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ticket_desc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td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= {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.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issuer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=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in_q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, 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.server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=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out_q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};</a:t>
                      </a:r>
                    </a:p>
                    <a:p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rob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*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size_rob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= 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robs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[0];</a:t>
                      </a:r>
                    </a:p>
                    <a:p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int N = *(int *)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get_rob_element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size_rob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, 0);</a:t>
                      </a:r>
                    </a:p>
                    <a:p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q_accessor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*</a:t>
                      </a:r>
                      <a:r>
                        <a:rPr lang="pt-BR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qa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;</a:t>
                      </a:r>
                    </a:p>
                    <a:p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float 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avg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= 0; </a:t>
                      </a:r>
                    </a:p>
                    <a:p>
                      <a:endParaRPr lang="sv-SE" sz="1200" b="0" kern="1200" dirty="0" smtClean="0">
                        <a:solidFill>
                          <a:schemeClr val="tx1"/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  <a:p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qa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= </a:t>
                      </a:r>
                      <a:r>
                        <a:rPr lang="sv-SE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reserve_peek_pop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in_q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, N, 1, &amp;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td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);</a:t>
                      </a:r>
                    </a:p>
                    <a:p>
                      <a:r>
                        <a:rPr lang="da-DK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for (int i = 0; i &lt; N; ++i)</a:t>
                      </a:r>
                    </a:p>
                    <a:p>
                      <a:r>
                        <a:rPr lang="da-DK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  </a:t>
                      </a:r>
                      <a:r>
                        <a:rPr lang="da-DK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avg</a:t>
                      </a:r>
                      <a:r>
                        <a:rPr lang="da-DK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+= *(</a:t>
                      </a:r>
                      <a:r>
                        <a:rPr lang="da-DK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float</a:t>
                      </a:r>
                      <a:r>
                        <a:rPr lang="da-DK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*)</a:t>
                      </a:r>
                      <a:r>
                        <a:rPr lang="da-DK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get_q_element</a:t>
                      </a:r>
                      <a:r>
                        <a:rPr lang="da-DK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da-DK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qa</a:t>
                      </a:r>
                      <a:r>
                        <a:rPr lang="da-DK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, i);</a:t>
                      </a:r>
                    </a:p>
                    <a:p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avg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/= N;</a:t>
                      </a:r>
                    </a:p>
                    <a:p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sv-SE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commit_peek_pop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qa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);</a:t>
                      </a:r>
                    </a:p>
                    <a:p>
                      <a:endParaRPr lang="sv-SE" sz="1200" b="0" kern="1200" dirty="0" smtClean="0">
                        <a:solidFill>
                          <a:schemeClr val="tx1"/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  <a:p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qa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= </a:t>
                      </a:r>
                      <a:r>
                        <a:rPr lang="sv-SE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reserve_push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out_q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, 1, &amp;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td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);</a:t>
                      </a:r>
                    </a:p>
                    <a:p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*(float *)</a:t>
                      </a:r>
                      <a:r>
                        <a:rPr lang="sv-SE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get_q_element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qa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, 0) = 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avg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;</a:t>
                      </a:r>
                    </a:p>
                    <a:p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 </a:t>
                      </a:r>
                      <a:r>
                        <a:rPr lang="sv-SE" sz="1200" b="1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commit_push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sv-SE" sz="1200" b="0" kern="120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qa</a:t>
                      </a:r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);</a:t>
                      </a:r>
                    </a:p>
                    <a:p>
                      <a:r>
                        <a:rPr lang="sv-SE" sz="1200" b="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}</a:t>
                      </a:r>
                    </a:p>
                    <a:p>
                      <a:endParaRPr lang="en-US" sz="1200" b="0" dirty="0" smtClean="0">
                        <a:solidFill>
                          <a:schemeClr val="tx1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2746896" y="1348268"/>
            <a:ext cx="5590248" cy="190064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Rectangle 32"/>
          <p:cNvSpPr/>
          <p:nvPr/>
        </p:nvSpPr>
        <p:spPr>
          <a:xfrm>
            <a:off x="2746896" y="1538332"/>
            <a:ext cx="5590248" cy="190064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Rectangle 33"/>
          <p:cNvSpPr/>
          <p:nvPr/>
        </p:nvSpPr>
        <p:spPr>
          <a:xfrm>
            <a:off x="2747820" y="1726866"/>
            <a:ext cx="5590248" cy="190064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5" name="Rectangle 34"/>
          <p:cNvSpPr/>
          <p:nvPr/>
        </p:nvSpPr>
        <p:spPr>
          <a:xfrm>
            <a:off x="2747820" y="1916930"/>
            <a:ext cx="5590248" cy="190064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Rectangle 35"/>
          <p:cNvSpPr/>
          <p:nvPr/>
        </p:nvSpPr>
        <p:spPr>
          <a:xfrm>
            <a:off x="2747820" y="2085901"/>
            <a:ext cx="5590248" cy="190064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Rectangle 36"/>
          <p:cNvSpPr/>
          <p:nvPr/>
        </p:nvSpPr>
        <p:spPr>
          <a:xfrm>
            <a:off x="2747820" y="2275965"/>
            <a:ext cx="5590248" cy="190064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8" name="Rectangle 37"/>
          <p:cNvSpPr/>
          <p:nvPr/>
        </p:nvSpPr>
        <p:spPr>
          <a:xfrm>
            <a:off x="2748744" y="2464499"/>
            <a:ext cx="5590248" cy="190064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0" name="Rectangle 39"/>
          <p:cNvSpPr/>
          <p:nvPr/>
        </p:nvSpPr>
        <p:spPr>
          <a:xfrm>
            <a:off x="2745048" y="2823308"/>
            <a:ext cx="5590248" cy="190064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Rectangle 40"/>
          <p:cNvSpPr/>
          <p:nvPr/>
        </p:nvSpPr>
        <p:spPr>
          <a:xfrm>
            <a:off x="2745048" y="3013372"/>
            <a:ext cx="5590248" cy="190064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Rectangle 41"/>
          <p:cNvSpPr/>
          <p:nvPr/>
        </p:nvSpPr>
        <p:spPr>
          <a:xfrm>
            <a:off x="2745972" y="3201906"/>
            <a:ext cx="5590248" cy="190064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Rectangle 43"/>
          <p:cNvSpPr/>
          <p:nvPr/>
        </p:nvSpPr>
        <p:spPr>
          <a:xfrm>
            <a:off x="2745972" y="3560941"/>
            <a:ext cx="5590248" cy="190064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Rectangle 45"/>
          <p:cNvSpPr/>
          <p:nvPr/>
        </p:nvSpPr>
        <p:spPr>
          <a:xfrm>
            <a:off x="2746896" y="3939539"/>
            <a:ext cx="5590248" cy="190064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8" name="Rectangle 47"/>
          <p:cNvSpPr/>
          <p:nvPr/>
        </p:nvSpPr>
        <p:spPr>
          <a:xfrm>
            <a:off x="2748744" y="2642912"/>
            <a:ext cx="5590248" cy="190064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9" name="Oval Callout 48"/>
          <p:cNvSpPr/>
          <p:nvPr/>
        </p:nvSpPr>
        <p:spPr>
          <a:xfrm>
            <a:off x="1186307" y="2387942"/>
            <a:ext cx="1484208" cy="324605"/>
          </a:xfrm>
          <a:prstGeom prst="wedgeEllipseCallout">
            <a:avLst>
              <a:gd name="adj1" fmla="val 59134"/>
              <a:gd name="adj2" fmla="val 600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cs typeface="Tahoma"/>
              </a:rPr>
              <a:t>empty</a:t>
            </a:r>
            <a:endParaRPr lang="en-US" sz="1500" b="1" dirty="0">
              <a:cs typeface="Tahom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48744" y="3370877"/>
            <a:ext cx="5590248" cy="190064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1" name="Rectangle 50"/>
          <p:cNvSpPr/>
          <p:nvPr/>
        </p:nvSpPr>
        <p:spPr>
          <a:xfrm>
            <a:off x="2745048" y="3748294"/>
            <a:ext cx="5590248" cy="190064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2" name="Rectangle 51"/>
          <p:cNvSpPr/>
          <p:nvPr/>
        </p:nvSpPr>
        <p:spPr>
          <a:xfrm>
            <a:off x="2745048" y="4106301"/>
            <a:ext cx="5590248" cy="190064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3" name="Oval Callout 52"/>
          <p:cNvSpPr/>
          <p:nvPr/>
        </p:nvSpPr>
        <p:spPr>
          <a:xfrm>
            <a:off x="1186307" y="3107038"/>
            <a:ext cx="1484208" cy="324605"/>
          </a:xfrm>
          <a:prstGeom prst="wedgeEllipseCallout">
            <a:avLst>
              <a:gd name="adj1" fmla="val 58348"/>
              <a:gd name="adj2" fmla="val 600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cs typeface="Tahoma"/>
              </a:rPr>
              <a:t>wait</a:t>
            </a:r>
            <a:endParaRPr lang="en-US" sz="1500" b="1" dirty="0">
              <a:cs typeface="Tahoma"/>
            </a:endParaRPr>
          </a:p>
        </p:txBody>
      </p:sp>
      <p:sp>
        <p:nvSpPr>
          <p:cNvPr id="54" name="Oval Callout 53"/>
          <p:cNvSpPr/>
          <p:nvPr/>
        </p:nvSpPr>
        <p:spPr>
          <a:xfrm>
            <a:off x="1186307" y="3485363"/>
            <a:ext cx="1484208" cy="324000"/>
          </a:xfrm>
          <a:prstGeom prst="wedgeEllipseCallout">
            <a:avLst>
              <a:gd name="adj1" fmla="val 57870"/>
              <a:gd name="adj2" fmla="val 582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cs typeface="Tahoma"/>
              </a:rPr>
              <a:t>full </a:t>
            </a:r>
            <a:r>
              <a:rPr lang="en-US" sz="1500" b="1" i="1" dirty="0" smtClean="0">
                <a:cs typeface="Tahoma"/>
              </a:rPr>
              <a:t>or</a:t>
            </a:r>
            <a:r>
              <a:rPr lang="en-US" sz="1500" b="1" dirty="0" smtClean="0">
                <a:cs typeface="Tahoma"/>
              </a:rPr>
              <a:t> wait</a:t>
            </a:r>
            <a:endParaRPr lang="en-US" sz="1500" b="1" dirty="0">
              <a:cs typeface="Tahoma"/>
            </a:endParaRPr>
          </a:p>
        </p:txBody>
      </p:sp>
      <p:sp>
        <p:nvSpPr>
          <p:cNvPr id="55" name="Oval Callout 54"/>
          <p:cNvSpPr/>
          <p:nvPr/>
        </p:nvSpPr>
        <p:spPr>
          <a:xfrm>
            <a:off x="1186307" y="3876366"/>
            <a:ext cx="1484208" cy="324605"/>
          </a:xfrm>
          <a:prstGeom prst="wedgeEllipseCallout">
            <a:avLst>
              <a:gd name="adj1" fmla="val 57564"/>
              <a:gd name="adj2" fmla="val 5289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cs typeface="Tahoma"/>
              </a:rPr>
              <a:t>wait</a:t>
            </a:r>
            <a:endParaRPr lang="en-US" sz="1500" b="1" dirty="0">
              <a:cs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4158" y="44269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  <a:cs typeface="Tahoma"/>
              </a:rPr>
              <a:t>At the end of thread execution</a:t>
            </a:r>
            <a:r>
              <a:rPr lang="en-US" i="1" dirty="0" smtClean="0">
                <a:cs typeface="Tahoma"/>
              </a:rPr>
              <a:t>, decide whether to keep </a:t>
            </a:r>
            <a:r>
              <a:rPr lang="en-US" i="1" dirty="0">
                <a:cs typeface="Tahoma"/>
              </a:rPr>
              <a:t>running the same kernel or schedule </a:t>
            </a:r>
            <a:r>
              <a:rPr lang="en-US" i="1" dirty="0" smtClean="0">
                <a:cs typeface="Tahoma"/>
              </a:rPr>
              <a:t>elsewhere.</a:t>
            </a:r>
            <a:endParaRPr lang="en-US" i="1" dirty="0">
              <a:cs typeface="Tahom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84515" y="4426939"/>
            <a:ext cx="3111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  <a:cs typeface="Tahoma"/>
              </a:rPr>
              <a:t>When a queue operation is blocked</a:t>
            </a:r>
            <a:r>
              <a:rPr lang="en-US" i="1" dirty="0" smtClean="0">
                <a:cs typeface="Tahoma"/>
              </a:rPr>
              <a:t> by queue event, decide where to schedule.</a:t>
            </a:r>
            <a:endParaRPr lang="en-US" i="1" dirty="0">
              <a:cs typeface="Tahom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1042" y="5431184"/>
            <a:ext cx="2435293" cy="919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QES</a:t>
            </a:r>
          </a:p>
          <a:p>
            <a:pPr algn="ctr"/>
            <a:r>
              <a:rPr lang="en-US" dirty="0" smtClean="0"/>
              <a:t>Queue Event-based Scheduling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3193602" y="5431184"/>
            <a:ext cx="2435293" cy="919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PSS</a:t>
            </a:r>
          </a:p>
          <a:p>
            <a:pPr algn="ctr"/>
            <a:r>
              <a:rPr lang="en-US" dirty="0" smtClean="0"/>
              <a:t>Probabilistic Speculative Scheduling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5886163" y="5431184"/>
            <a:ext cx="2435293" cy="919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PRS</a:t>
            </a:r>
          </a:p>
          <a:p>
            <a:pPr algn="ctr"/>
            <a:r>
              <a:rPr lang="en-US" dirty="0" smtClean="0"/>
              <a:t>Probabilistic Random Scheduling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4701139" y="1348268"/>
            <a:ext cx="1573365" cy="3078670"/>
          </a:xfrm>
          <a:prstGeom prst="downArrow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6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25"/>
    </mc:Choice>
    <mc:Fallback xmlns="">
      <p:transition xmlns:p14="http://schemas.microsoft.com/office/powerpoint/2010/main" spd="slow" advTm="6512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"/>
                            </p:stCondLst>
                            <p:childTnLst>
                              <p:par>
                                <p:cTn id="9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4" grpId="2" animBg="1"/>
      <p:bldP spid="46" grpId="0" animBg="1"/>
      <p:bldP spid="46" grpId="1" animBg="1"/>
      <p:bldP spid="48" grpId="0" animBg="1"/>
      <p:bldP spid="49" grpId="0" animBg="1"/>
      <p:bldP spid="50" grpId="0" animBg="1"/>
      <p:bldP spid="51" grpId="0" animBg="1"/>
      <p:bldP spid="51" grpId="1" animBg="1"/>
      <p:bldP spid="52" grpId="0" animBg="1"/>
      <p:bldP spid="53" grpId="0" animBg="1"/>
      <p:bldP spid="54" grpId="0" animBg="1"/>
      <p:bldP spid="55" grpId="0" animBg="1"/>
      <p:bldP spid="6" grpId="0"/>
      <p:bldP spid="56" grpId="0"/>
      <p:bldP spid="7" grpId="0" animBg="1"/>
      <p:bldP spid="57" grpId="0" animBg="1"/>
      <p:bldP spid="5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5522303" y="3567671"/>
            <a:ext cx="288032" cy="360040"/>
            <a:chOff x="6876256" y="4221088"/>
            <a:chExt cx="288032" cy="360040"/>
          </a:xfrm>
          <a:solidFill>
            <a:srgbClr val="FD9908"/>
          </a:solidFill>
        </p:grpSpPr>
        <p:sp>
          <p:nvSpPr>
            <p:cNvPr id="60" name="Rectangle 59"/>
            <p:cNvSpPr/>
            <p:nvPr/>
          </p:nvSpPr>
          <p:spPr>
            <a:xfrm>
              <a:off x="6876256" y="4221088"/>
              <a:ext cx="288032" cy="360040"/>
            </a:xfrm>
            <a:prstGeom prst="rect">
              <a:avLst/>
            </a:prstGeom>
            <a:grpFill/>
            <a:ln w="25400">
              <a:solidFill>
                <a:srgbClr val="FD9908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893268" y="4221088"/>
              <a:ext cx="254008" cy="360040"/>
            </a:xfrm>
            <a:custGeom>
              <a:avLst/>
              <a:gdLst>
                <a:gd name="connsiteX0" fmla="*/ 254008 w 254008"/>
                <a:gd name="connsiteY0" fmla="*/ 0 h 444500"/>
                <a:gd name="connsiteX1" fmla="*/ 8 w 254008"/>
                <a:gd name="connsiteY1" fmla="*/ 161925 h 444500"/>
                <a:gd name="connsiteX2" fmla="*/ 244483 w 254008"/>
                <a:gd name="connsiteY2" fmla="*/ 250825 h 444500"/>
                <a:gd name="connsiteX3" fmla="*/ 104783 w 254008"/>
                <a:gd name="connsiteY3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8" h="444500">
                  <a:moveTo>
                    <a:pt x="254008" y="0"/>
                  </a:moveTo>
                  <a:cubicBezTo>
                    <a:pt x="127801" y="60060"/>
                    <a:pt x="1595" y="120121"/>
                    <a:pt x="8" y="161925"/>
                  </a:cubicBezTo>
                  <a:cubicBezTo>
                    <a:pt x="-1579" y="203729"/>
                    <a:pt x="227021" y="203729"/>
                    <a:pt x="244483" y="250825"/>
                  </a:cubicBezTo>
                  <a:cubicBezTo>
                    <a:pt x="261945" y="297921"/>
                    <a:pt x="104783" y="444500"/>
                    <a:pt x="104783" y="444500"/>
                  </a:cubicBezTo>
                </a:path>
              </a:pathLst>
            </a:custGeom>
            <a:grpFill/>
            <a:ln w="19050">
              <a:solidFill>
                <a:srgbClr val="008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729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Queue Event-based</a:t>
            </a:r>
            <a:r>
              <a:rPr lang="ko-KR" altLang="en-US" dirty="0"/>
              <a:t> </a:t>
            </a:r>
            <a:r>
              <a:rPr lang="en-US" altLang="ko-KR" dirty="0"/>
              <a:t>Scheduling (QES)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328" y="4726105"/>
            <a:ext cx="8229600" cy="172819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Scheduling Rule </a:t>
            </a:r>
          </a:p>
          <a:p>
            <a:pPr lvl="1"/>
            <a:r>
              <a:rPr lang="en-US" sz="1600" dirty="0" smtClean="0"/>
              <a:t>full </a:t>
            </a:r>
            <a:r>
              <a:rPr lang="en-US" sz="1600" dirty="0" smtClean="0">
                <a:sym typeface="Wingdings"/>
              </a:rPr>
              <a:t></a:t>
            </a:r>
            <a:r>
              <a:rPr lang="ko-KR" altLang="en-US" sz="1600" dirty="0" smtClean="0">
                <a:sym typeface="Wingdings"/>
              </a:rPr>
              <a:t> </a:t>
            </a:r>
            <a:r>
              <a:rPr lang="en-US" altLang="ko-KR" sz="1600" dirty="0" smtClean="0">
                <a:sym typeface="Wingdings"/>
              </a:rPr>
              <a:t>c</a:t>
            </a:r>
            <a:r>
              <a:rPr lang="en-US" sz="1600" dirty="0" smtClean="0"/>
              <a:t>onsumer</a:t>
            </a:r>
          </a:p>
          <a:p>
            <a:pPr lvl="1"/>
            <a:r>
              <a:rPr lang="en-US" sz="1600" dirty="0" smtClean="0"/>
              <a:t>empty </a:t>
            </a:r>
            <a:r>
              <a:rPr lang="en-US" sz="1600" dirty="0" smtClean="0">
                <a:sym typeface="Wingdings"/>
              </a:rPr>
              <a:t> </a:t>
            </a:r>
            <a:r>
              <a:rPr lang="en-US" sz="1600" dirty="0" smtClean="0"/>
              <a:t>producer</a:t>
            </a:r>
          </a:p>
          <a:p>
            <a:pPr lvl="1"/>
            <a:r>
              <a:rPr lang="en-US" sz="1600" dirty="0" smtClean="0"/>
              <a:t>waiting </a:t>
            </a:r>
            <a:r>
              <a:rPr lang="en-US" sz="1600" dirty="0" smtClean="0">
                <a:sym typeface="Wingdings"/>
              </a:rPr>
              <a:t> another thread instance of t</a:t>
            </a:r>
            <a:r>
              <a:rPr lang="en-US" sz="1600" dirty="0" smtClean="0"/>
              <a:t>he same kernel</a:t>
            </a:r>
          </a:p>
          <a:p>
            <a:r>
              <a:rPr lang="en-US" sz="2000" b="1" dirty="0" smtClean="0"/>
              <a:t>Life Cycle Management of User-Level Thread</a:t>
            </a:r>
          </a:p>
          <a:p>
            <a:pPr lvl="1"/>
            <a:r>
              <a:rPr lang="en-US" sz="1600" dirty="0" smtClean="0"/>
              <a:t>Creating and destroying user-level threads if needed.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14</a:t>
            </a:fld>
            <a:endParaRPr lang="ko-KR" altLang="en-US" dirty="0"/>
          </a:p>
        </p:txBody>
      </p:sp>
      <p:cxnSp>
        <p:nvCxnSpPr>
          <p:cNvPr id="8" name="Straight Arrow Connector 76"/>
          <p:cNvCxnSpPr/>
          <p:nvPr/>
        </p:nvCxnSpPr>
        <p:spPr>
          <a:xfrm>
            <a:off x="5113259" y="1432574"/>
            <a:ext cx="961679" cy="0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76"/>
          <p:cNvCxnSpPr/>
          <p:nvPr/>
        </p:nvCxnSpPr>
        <p:spPr>
          <a:xfrm>
            <a:off x="6954145" y="1432574"/>
            <a:ext cx="961679" cy="0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76"/>
          <p:cNvCxnSpPr/>
          <p:nvPr/>
        </p:nvCxnSpPr>
        <p:spPr>
          <a:xfrm>
            <a:off x="3260747" y="1432574"/>
            <a:ext cx="961679" cy="0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76"/>
          <p:cNvCxnSpPr/>
          <p:nvPr/>
        </p:nvCxnSpPr>
        <p:spPr>
          <a:xfrm>
            <a:off x="6770631" y="1414046"/>
            <a:ext cx="224037" cy="0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ube 5"/>
          <p:cNvSpPr/>
          <p:nvPr/>
        </p:nvSpPr>
        <p:spPr>
          <a:xfrm>
            <a:off x="4230547" y="1175257"/>
            <a:ext cx="946826" cy="473061"/>
          </a:xfrm>
          <a:prstGeom prst="cube">
            <a:avLst>
              <a:gd name="adj" fmla="val 13553"/>
            </a:avLst>
          </a:prstGeom>
          <a:solidFill>
            <a:srgbClr val="149E42"/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Tahoma"/>
              </a:rPr>
              <a:t>K2</a:t>
            </a:r>
            <a:endParaRPr lang="en-US" sz="1400" b="1" dirty="0">
              <a:solidFill>
                <a:srgbClr val="000000"/>
              </a:solidFill>
              <a:cs typeface="Tahoma"/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7919330" y="1175257"/>
            <a:ext cx="946826" cy="473061"/>
          </a:xfrm>
          <a:prstGeom prst="rect">
            <a:avLst/>
          </a:prstGeom>
          <a:solidFill>
            <a:srgbClr val="EE0708"/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cs typeface="Tahoma"/>
              </a:rPr>
              <a:t>K4</a:t>
            </a:r>
            <a:endParaRPr lang="en-US" sz="1400" b="1" dirty="0">
              <a:solidFill>
                <a:schemeClr val="bg1"/>
              </a:solidFill>
              <a:cs typeface="Tahoma"/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2386156" y="1175257"/>
            <a:ext cx="946826" cy="473061"/>
          </a:xfrm>
          <a:prstGeom prst="roundRect">
            <a:avLst/>
          </a:prstGeom>
          <a:solidFill>
            <a:srgbClr val="0C00FF"/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cs typeface="Tahoma"/>
              </a:rPr>
              <a:t>K1</a:t>
            </a:r>
            <a:endParaRPr lang="en-US" sz="1400" b="1" dirty="0">
              <a:solidFill>
                <a:schemeClr val="bg1"/>
              </a:solidFill>
              <a:cs typeface="Tahoma"/>
            </a:endParaRPr>
          </a:p>
        </p:txBody>
      </p:sp>
      <p:sp>
        <p:nvSpPr>
          <p:cNvPr id="16" name="Cube 102"/>
          <p:cNvSpPr/>
          <p:nvPr/>
        </p:nvSpPr>
        <p:spPr>
          <a:xfrm>
            <a:off x="6074938" y="1175257"/>
            <a:ext cx="946826" cy="473061"/>
          </a:xfrm>
          <a:prstGeom prst="cube">
            <a:avLst>
              <a:gd name="adj" fmla="val 13553"/>
            </a:avLst>
          </a:prstGeom>
          <a:solidFill>
            <a:srgbClr val="FD9908"/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cs typeface="Tahoma"/>
              </a:rPr>
              <a:t>K3</a:t>
            </a:r>
            <a:endParaRPr lang="en-US" sz="1400" b="1" dirty="0">
              <a:solidFill>
                <a:schemeClr val="tx1"/>
              </a:solidFill>
              <a:cs typeface="Tahom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10292" y="1151955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cs typeface="Tahoma"/>
              </a:rPr>
              <a:t>Q1</a:t>
            </a:r>
            <a:endParaRPr lang="en-US" sz="1400" dirty="0">
              <a:cs typeface="Tahom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10492" y="1151955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cs typeface="Tahoma"/>
              </a:rPr>
              <a:t>Q2</a:t>
            </a:r>
            <a:endParaRPr lang="en-US" sz="1400" dirty="0">
              <a:cs typeface="Tahom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82700" y="1151955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cs typeface="Tahoma"/>
              </a:rPr>
              <a:t>Q3</a:t>
            </a:r>
            <a:endParaRPr lang="en-US" sz="1400" dirty="0">
              <a:cs typeface="Tahoma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681580" y="3567671"/>
            <a:ext cx="288032" cy="360040"/>
            <a:chOff x="3203848" y="4221088"/>
            <a:chExt cx="288032" cy="360040"/>
          </a:xfrm>
          <a:solidFill>
            <a:srgbClr val="0000FF"/>
          </a:solidFill>
        </p:grpSpPr>
        <p:sp>
          <p:nvSpPr>
            <p:cNvPr id="29" name="Rectangle 28"/>
            <p:cNvSpPr/>
            <p:nvPr/>
          </p:nvSpPr>
          <p:spPr>
            <a:xfrm>
              <a:off x="3203848" y="4221088"/>
              <a:ext cx="288032" cy="360040"/>
            </a:xfrm>
            <a:prstGeom prst="rect">
              <a:avLst/>
            </a:prstGeom>
            <a:grpFill/>
            <a:ln w="25400">
              <a:solidFill>
                <a:srgbClr val="0C04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220860" y="4221088"/>
              <a:ext cx="254008" cy="360040"/>
            </a:xfrm>
            <a:custGeom>
              <a:avLst/>
              <a:gdLst>
                <a:gd name="connsiteX0" fmla="*/ 254008 w 254008"/>
                <a:gd name="connsiteY0" fmla="*/ 0 h 444500"/>
                <a:gd name="connsiteX1" fmla="*/ 8 w 254008"/>
                <a:gd name="connsiteY1" fmla="*/ 161925 h 444500"/>
                <a:gd name="connsiteX2" fmla="*/ 244483 w 254008"/>
                <a:gd name="connsiteY2" fmla="*/ 250825 h 444500"/>
                <a:gd name="connsiteX3" fmla="*/ 104783 w 254008"/>
                <a:gd name="connsiteY3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8" h="444500">
                  <a:moveTo>
                    <a:pt x="254008" y="0"/>
                  </a:moveTo>
                  <a:cubicBezTo>
                    <a:pt x="127801" y="60060"/>
                    <a:pt x="1595" y="120121"/>
                    <a:pt x="8" y="161925"/>
                  </a:cubicBezTo>
                  <a:cubicBezTo>
                    <a:pt x="-1579" y="203729"/>
                    <a:pt x="227021" y="203729"/>
                    <a:pt x="244483" y="250825"/>
                  </a:cubicBezTo>
                  <a:cubicBezTo>
                    <a:pt x="261945" y="297921"/>
                    <a:pt x="104783" y="444500"/>
                    <a:pt x="104783" y="444500"/>
                  </a:cubicBezTo>
                </a:path>
              </a:pathLst>
            </a:custGeom>
            <a:grpFill/>
            <a:ln w="19050">
              <a:solidFill>
                <a:srgbClr val="008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353988" y="3567671"/>
            <a:ext cx="288032" cy="360040"/>
            <a:chOff x="5040052" y="4221088"/>
            <a:chExt cx="288032" cy="360040"/>
          </a:xfrm>
          <a:solidFill>
            <a:srgbClr val="149E41"/>
          </a:solidFill>
        </p:grpSpPr>
        <p:sp>
          <p:nvSpPr>
            <p:cNvPr id="42" name="Rectangle 41"/>
            <p:cNvSpPr/>
            <p:nvPr/>
          </p:nvSpPr>
          <p:spPr>
            <a:xfrm>
              <a:off x="5040052" y="4221088"/>
              <a:ext cx="288032" cy="360040"/>
            </a:xfrm>
            <a:prstGeom prst="rect">
              <a:avLst/>
            </a:prstGeom>
            <a:grpFill/>
            <a:ln w="25400">
              <a:solidFill>
                <a:srgbClr val="149E4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057064" y="4221088"/>
              <a:ext cx="254008" cy="360040"/>
            </a:xfrm>
            <a:custGeom>
              <a:avLst/>
              <a:gdLst>
                <a:gd name="connsiteX0" fmla="*/ 254008 w 254008"/>
                <a:gd name="connsiteY0" fmla="*/ 0 h 444500"/>
                <a:gd name="connsiteX1" fmla="*/ 8 w 254008"/>
                <a:gd name="connsiteY1" fmla="*/ 161925 h 444500"/>
                <a:gd name="connsiteX2" fmla="*/ 244483 w 254008"/>
                <a:gd name="connsiteY2" fmla="*/ 250825 h 444500"/>
                <a:gd name="connsiteX3" fmla="*/ 104783 w 254008"/>
                <a:gd name="connsiteY3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8" h="444500">
                  <a:moveTo>
                    <a:pt x="254008" y="0"/>
                  </a:moveTo>
                  <a:cubicBezTo>
                    <a:pt x="127801" y="60060"/>
                    <a:pt x="1595" y="120121"/>
                    <a:pt x="8" y="161925"/>
                  </a:cubicBezTo>
                  <a:cubicBezTo>
                    <a:pt x="-1579" y="203729"/>
                    <a:pt x="227021" y="203729"/>
                    <a:pt x="244483" y="250825"/>
                  </a:cubicBezTo>
                  <a:cubicBezTo>
                    <a:pt x="261945" y="297921"/>
                    <a:pt x="104783" y="444500"/>
                    <a:pt x="104783" y="444500"/>
                  </a:cubicBezTo>
                </a:path>
              </a:pathLst>
            </a:custGeom>
            <a:grpFill/>
            <a:ln w="19050">
              <a:solidFill>
                <a:srgbClr val="008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13628" y="2271527"/>
            <a:ext cx="288032" cy="360040"/>
            <a:chOff x="3851920" y="2708920"/>
            <a:chExt cx="288032" cy="360040"/>
          </a:xfrm>
          <a:solidFill>
            <a:srgbClr val="149E41"/>
          </a:solidFill>
        </p:grpSpPr>
        <p:sp>
          <p:nvSpPr>
            <p:cNvPr id="45" name="Rectangle 44"/>
            <p:cNvSpPr/>
            <p:nvPr/>
          </p:nvSpPr>
          <p:spPr>
            <a:xfrm>
              <a:off x="3851920" y="2708920"/>
              <a:ext cx="288032" cy="360040"/>
            </a:xfrm>
            <a:prstGeom prst="rect">
              <a:avLst/>
            </a:prstGeom>
            <a:grpFill/>
            <a:ln w="25400">
              <a:solidFill>
                <a:srgbClr val="149E4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876065" y="2708920"/>
              <a:ext cx="254008" cy="360040"/>
            </a:xfrm>
            <a:custGeom>
              <a:avLst/>
              <a:gdLst>
                <a:gd name="connsiteX0" fmla="*/ 254008 w 254008"/>
                <a:gd name="connsiteY0" fmla="*/ 0 h 444500"/>
                <a:gd name="connsiteX1" fmla="*/ 8 w 254008"/>
                <a:gd name="connsiteY1" fmla="*/ 161925 h 444500"/>
                <a:gd name="connsiteX2" fmla="*/ 244483 w 254008"/>
                <a:gd name="connsiteY2" fmla="*/ 250825 h 444500"/>
                <a:gd name="connsiteX3" fmla="*/ 104783 w 254008"/>
                <a:gd name="connsiteY3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8" h="444500">
                  <a:moveTo>
                    <a:pt x="254008" y="0"/>
                  </a:moveTo>
                  <a:cubicBezTo>
                    <a:pt x="127801" y="60060"/>
                    <a:pt x="1595" y="120121"/>
                    <a:pt x="8" y="161925"/>
                  </a:cubicBezTo>
                  <a:cubicBezTo>
                    <a:pt x="-1579" y="203729"/>
                    <a:pt x="227021" y="203729"/>
                    <a:pt x="244483" y="250825"/>
                  </a:cubicBezTo>
                  <a:cubicBezTo>
                    <a:pt x="261945" y="297921"/>
                    <a:pt x="104783" y="444500"/>
                    <a:pt x="104783" y="444500"/>
                  </a:cubicBezTo>
                </a:path>
              </a:pathLst>
            </a:custGeom>
            <a:grpFill/>
            <a:ln w="19050">
              <a:solidFill>
                <a:srgbClr val="008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37292" y="2271527"/>
            <a:ext cx="288032" cy="360040"/>
            <a:chOff x="4275584" y="2708920"/>
            <a:chExt cx="288032" cy="360040"/>
          </a:xfrm>
          <a:solidFill>
            <a:srgbClr val="149E41"/>
          </a:solidFill>
        </p:grpSpPr>
        <p:sp>
          <p:nvSpPr>
            <p:cNvPr id="48" name="Rectangle 47"/>
            <p:cNvSpPr/>
            <p:nvPr/>
          </p:nvSpPr>
          <p:spPr>
            <a:xfrm>
              <a:off x="4275584" y="2708920"/>
              <a:ext cx="288032" cy="360040"/>
            </a:xfrm>
            <a:prstGeom prst="rect">
              <a:avLst/>
            </a:prstGeom>
            <a:grpFill/>
            <a:ln w="25400">
              <a:solidFill>
                <a:srgbClr val="149E4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299729" y="2708920"/>
              <a:ext cx="254008" cy="360040"/>
            </a:xfrm>
            <a:custGeom>
              <a:avLst/>
              <a:gdLst>
                <a:gd name="connsiteX0" fmla="*/ 254008 w 254008"/>
                <a:gd name="connsiteY0" fmla="*/ 0 h 444500"/>
                <a:gd name="connsiteX1" fmla="*/ 8 w 254008"/>
                <a:gd name="connsiteY1" fmla="*/ 161925 h 444500"/>
                <a:gd name="connsiteX2" fmla="*/ 244483 w 254008"/>
                <a:gd name="connsiteY2" fmla="*/ 250825 h 444500"/>
                <a:gd name="connsiteX3" fmla="*/ 104783 w 254008"/>
                <a:gd name="connsiteY3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8" h="444500">
                  <a:moveTo>
                    <a:pt x="254008" y="0"/>
                  </a:moveTo>
                  <a:cubicBezTo>
                    <a:pt x="127801" y="60060"/>
                    <a:pt x="1595" y="120121"/>
                    <a:pt x="8" y="161925"/>
                  </a:cubicBezTo>
                  <a:cubicBezTo>
                    <a:pt x="-1579" y="203729"/>
                    <a:pt x="227021" y="203729"/>
                    <a:pt x="244483" y="250825"/>
                  </a:cubicBezTo>
                  <a:cubicBezTo>
                    <a:pt x="261945" y="297921"/>
                    <a:pt x="104783" y="444500"/>
                    <a:pt x="104783" y="444500"/>
                  </a:cubicBezTo>
                </a:path>
              </a:pathLst>
            </a:custGeom>
            <a:grpFill/>
            <a:ln w="19050">
              <a:solidFill>
                <a:srgbClr val="008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417884" y="2271527"/>
            <a:ext cx="288032" cy="360040"/>
            <a:chOff x="5940152" y="2708920"/>
            <a:chExt cx="288032" cy="360040"/>
          </a:xfrm>
          <a:solidFill>
            <a:srgbClr val="FD9908"/>
          </a:solidFill>
        </p:grpSpPr>
        <p:sp>
          <p:nvSpPr>
            <p:cNvPr id="57" name="Rectangle 56"/>
            <p:cNvSpPr/>
            <p:nvPr/>
          </p:nvSpPr>
          <p:spPr>
            <a:xfrm>
              <a:off x="5940152" y="2708920"/>
              <a:ext cx="288032" cy="360040"/>
            </a:xfrm>
            <a:prstGeom prst="rect">
              <a:avLst/>
            </a:prstGeom>
            <a:grpFill/>
            <a:ln w="25400">
              <a:solidFill>
                <a:srgbClr val="FD9908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964297" y="2708920"/>
              <a:ext cx="254008" cy="360040"/>
            </a:xfrm>
            <a:custGeom>
              <a:avLst/>
              <a:gdLst>
                <a:gd name="connsiteX0" fmla="*/ 254008 w 254008"/>
                <a:gd name="connsiteY0" fmla="*/ 0 h 444500"/>
                <a:gd name="connsiteX1" fmla="*/ 8 w 254008"/>
                <a:gd name="connsiteY1" fmla="*/ 161925 h 444500"/>
                <a:gd name="connsiteX2" fmla="*/ 244483 w 254008"/>
                <a:gd name="connsiteY2" fmla="*/ 250825 h 444500"/>
                <a:gd name="connsiteX3" fmla="*/ 104783 w 254008"/>
                <a:gd name="connsiteY3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8" h="444500">
                  <a:moveTo>
                    <a:pt x="254008" y="0"/>
                  </a:moveTo>
                  <a:cubicBezTo>
                    <a:pt x="127801" y="60060"/>
                    <a:pt x="1595" y="120121"/>
                    <a:pt x="8" y="161925"/>
                  </a:cubicBezTo>
                  <a:cubicBezTo>
                    <a:pt x="-1579" y="203729"/>
                    <a:pt x="227021" y="203729"/>
                    <a:pt x="244483" y="250825"/>
                  </a:cubicBezTo>
                  <a:cubicBezTo>
                    <a:pt x="261945" y="297921"/>
                    <a:pt x="104783" y="444500"/>
                    <a:pt x="104783" y="444500"/>
                  </a:cubicBezTo>
                </a:path>
              </a:pathLst>
            </a:custGeom>
            <a:grpFill/>
            <a:ln w="19050">
              <a:solidFill>
                <a:srgbClr val="008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cxnSp>
        <p:nvCxnSpPr>
          <p:cNvPr id="74" name="Straight Arrow Connector 73"/>
          <p:cNvCxnSpPr>
            <a:stCxn id="48" idx="1"/>
            <a:endCxn id="45" idx="3"/>
          </p:cNvCxnSpPr>
          <p:nvPr/>
        </p:nvCxnSpPr>
        <p:spPr>
          <a:xfrm flipH="1">
            <a:off x="4401660" y="2451547"/>
            <a:ext cx="135632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0" y="1839479"/>
            <a:ext cx="9144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0" y="4719799"/>
            <a:ext cx="9144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933332" y="3606828"/>
            <a:ext cx="88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Tahoma"/>
              </a:rPr>
              <a:t>Q1 is full.</a:t>
            </a:r>
          </a:p>
          <a:p>
            <a:r>
              <a:rPr lang="en-US" sz="1400" dirty="0" smtClean="0">
                <a:cs typeface="Tahoma"/>
              </a:rPr>
              <a:t>K1</a:t>
            </a:r>
            <a:r>
              <a:rPr lang="en-US" sz="1400" dirty="0" smtClean="0">
                <a:cs typeface="Tahoma"/>
                <a:sym typeface="Wingdings"/>
              </a:rPr>
              <a:t>K2</a:t>
            </a:r>
            <a:endParaRPr lang="en-US" sz="1400" dirty="0">
              <a:cs typeface="Tahom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805540" y="3606828"/>
            <a:ext cx="112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Tahoma"/>
              </a:rPr>
              <a:t>Q2 is empty.</a:t>
            </a:r>
          </a:p>
          <a:p>
            <a:r>
              <a:rPr lang="en-US" sz="1400" dirty="0" smtClean="0">
                <a:cs typeface="Tahoma"/>
              </a:rPr>
              <a:t>K3</a:t>
            </a:r>
            <a:r>
              <a:rPr lang="en-US" sz="1400" dirty="0" smtClean="0">
                <a:cs typeface="Tahoma"/>
                <a:sym typeface="Wingdings"/>
              </a:rPr>
              <a:t>K2</a:t>
            </a:r>
            <a:endParaRPr lang="en-US" sz="1400" dirty="0">
              <a:cs typeface="Tahoma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969340" y="2271527"/>
            <a:ext cx="288032" cy="360040"/>
            <a:chOff x="4275584" y="2708920"/>
            <a:chExt cx="288032" cy="360040"/>
          </a:xfrm>
          <a:solidFill>
            <a:srgbClr val="149E41"/>
          </a:solidFill>
        </p:grpSpPr>
        <p:sp>
          <p:nvSpPr>
            <p:cNvPr id="94" name="Rectangle 93"/>
            <p:cNvSpPr/>
            <p:nvPr/>
          </p:nvSpPr>
          <p:spPr>
            <a:xfrm>
              <a:off x="4275584" y="2708920"/>
              <a:ext cx="288032" cy="360040"/>
            </a:xfrm>
            <a:prstGeom prst="rect">
              <a:avLst/>
            </a:prstGeom>
            <a:grpFill/>
            <a:ln w="25400">
              <a:solidFill>
                <a:srgbClr val="149E4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299729" y="2708920"/>
              <a:ext cx="254008" cy="360040"/>
            </a:xfrm>
            <a:custGeom>
              <a:avLst/>
              <a:gdLst>
                <a:gd name="connsiteX0" fmla="*/ 254008 w 254008"/>
                <a:gd name="connsiteY0" fmla="*/ 0 h 444500"/>
                <a:gd name="connsiteX1" fmla="*/ 8 w 254008"/>
                <a:gd name="connsiteY1" fmla="*/ 161925 h 444500"/>
                <a:gd name="connsiteX2" fmla="*/ 244483 w 254008"/>
                <a:gd name="connsiteY2" fmla="*/ 250825 h 444500"/>
                <a:gd name="connsiteX3" fmla="*/ 104783 w 254008"/>
                <a:gd name="connsiteY3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8" h="444500">
                  <a:moveTo>
                    <a:pt x="254008" y="0"/>
                  </a:moveTo>
                  <a:cubicBezTo>
                    <a:pt x="127801" y="60060"/>
                    <a:pt x="1595" y="120121"/>
                    <a:pt x="8" y="161925"/>
                  </a:cubicBezTo>
                  <a:cubicBezTo>
                    <a:pt x="-1579" y="203729"/>
                    <a:pt x="227021" y="203729"/>
                    <a:pt x="244483" y="250825"/>
                  </a:cubicBezTo>
                  <a:cubicBezTo>
                    <a:pt x="261945" y="297921"/>
                    <a:pt x="104783" y="444500"/>
                    <a:pt x="104783" y="444500"/>
                  </a:cubicBezTo>
                </a:path>
              </a:pathLst>
            </a:custGeom>
            <a:grpFill/>
            <a:ln w="19050">
              <a:solidFill>
                <a:srgbClr val="008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cxnSp>
        <p:nvCxnSpPr>
          <p:cNvPr id="96" name="Straight Arrow Connector 95"/>
          <p:cNvCxnSpPr>
            <a:stCxn id="94" idx="1"/>
          </p:cNvCxnSpPr>
          <p:nvPr/>
        </p:nvCxnSpPr>
        <p:spPr>
          <a:xfrm flipH="1">
            <a:off x="4833708" y="2451547"/>
            <a:ext cx="135632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6705916" y="2455265"/>
            <a:ext cx="135632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605740" y="3606828"/>
            <a:ext cx="729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Tahoma"/>
              </a:rPr>
              <a:t>WAIT</a:t>
            </a:r>
          </a:p>
          <a:p>
            <a:r>
              <a:rPr lang="en-US" sz="1400" dirty="0" smtClean="0">
                <a:cs typeface="Tahoma"/>
              </a:rPr>
              <a:t>K2</a:t>
            </a:r>
            <a:r>
              <a:rPr lang="en-US" sz="1400" dirty="0" smtClean="0">
                <a:cs typeface="Tahoma"/>
                <a:sym typeface="Wingdings"/>
              </a:rPr>
              <a:t>K2</a:t>
            </a:r>
            <a:endParaRPr lang="en-US" sz="1400" dirty="0">
              <a:cs typeface="Tahoma"/>
            </a:endParaRPr>
          </a:p>
        </p:txBody>
      </p:sp>
      <p:cxnSp>
        <p:nvCxnSpPr>
          <p:cNvPr id="115" name="Straight Arrow Connector 114"/>
          <p:cNvCxnSpPr>
            <a:endCxn id="94" idx="3"/>
          </p:cNvCxnSpPr>
          <p:nvPr/>
        </p:nvCxnSpPr>
        <p:spPr>
          <a:xfrm flipH="1">
            <a:off x="5257372" y="2451547"/>
            <a:ext cx="1524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78092" y="1154352"/>
            <a:ext cx="1098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cs typeface="Tahoma"/>
              </a:rPr>
              <a:t>DANBI </a:t>
            </a:r>
          </a:p>
          <a:p>
            <a:r>
              <a:rPr lang="en-US" sz="2000" b="1" dirty="0" smtClean="0">
                <a:cs typeface="Tahoma"/>
              </a:rPr>
              <a:t>Program</a:t>
            </a:r>
            <a:endParaRPr lang="en-US" sz="2000" b="1" dirty="0">
              <a:cs typeface="Tahom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52890" y="2160362"/>
            <a:ext cx="13260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cs typeface="Tahoma"/>
              </a:rPr>
              <a:t>Per-Kernel</a:t>
            </a:r>
          </a:p>
          <a:p>
            <a:r>
              <a:rPr lang="en-US" sz="1600" b="1" dirty="0" smtClean="0">
                <a:cs typeface="Tahoma"/>
              </a:rPr>
              <a:t>Ready Queue</a:t>
            </a:r>
            <a:endParaRPr lang="en-US" sz="1600" b="1" dirty="0">
              <a:cs typeface="Tahom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52890" y="3315192"/>
            <a:ext cx="16896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cs typeface="Tahoma"/>
              </a:rPr>
              <a:t>Running</a:t>
            </a:r>
          </a:p>
          <a:p>
            <a:r>
              <a:rPr lang="en-US" sz="1600" b="1" dirty="0" smtClean="0">
                <a:cs typeface="Tahoma"/>
              </a:rPr>
              <a:t>User-level Thread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352890" y="3868315"/>
            <a:ext cx="6667893" cy="830997"/>
            <a:chOff x="1189762" y="4089684"/>
            <a:chExt cx="6667893" cy="830997"/>
          </a:xfrm>
        </p:grpSpPr>
        <p:sp>
          <p:nvSpPr>
            <p:cNvPr id="72" name="Rectangle 71"/>
            <p:cNvSpPr/>
            <p:nvPr/>
          </p:nvSpPr>
          <p:spPr>
            <a:xfrm>
              <a:off x="3139690" y="4315056"/>
              <a:ext cx="1045557" cy="5227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cs typeface="Tahoma"/>
                </a:rPr>
                <a:t>DANBI </a:t>
              </a:r>
            </a:p>
            <a:p>
              <a:pPr algn="ctr"/>
              <a:r>
                <a:rPr lang="en-US" sz="1400" b="1" dirty="0" smtClean="0">
                  <a:cs typeface="Tahoma"/>
                </a:rPr>
                <a:t>Scheduler</a:t>
              </a:r>
              <a:endParaRPr lang="en-US" sz="1400" b="1" dirty="0">
                <a:cs typeface="Tahoma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975894" y="4315056"/>
              <a:ext cx="1045557" cy="5227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cs typeface="Tahoma"/>
                </a:rPr>
                <a:t>DANBI </a:t>
              </a:r>
            </a:p>
            <a:p>
              <a:pPr algn="ctr"/>
              <a:r>
                <a:rPr lang="en-US" sz="1400" b="1" dirty="0" smtClean="0">
                  <a:cs typeface="Tahoma"/>
                </a:rPr>
                <a:t>Scheduler</a:t>
              </a:r>
              <a:endParaRPr lang="en-US" sz="1400" b="1" dirty="0">
                <a:cs typeface="Tahoma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812098" y="4315056"/>
              <a:ext cx="1045557" cy="5227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cs typeface="Tahoma"/>
                </a:rPr>
                <a:t>DANBI </a:t>
              </a:r>
            </a:p>
            <a:p>
              <a:pPr algn="ctr"/>
              <a:r>
                <a:rPr lang="en-US" sz="1400" b="1" dirty="0" smtClean="0">
                  <a:cs typeface="Tahoma"/>
                </a:rPr>
                <a:t>Scheduler</a:t>
              </a:r>
              <a:endParaRPr lang="en-US" sz="1400" b="1" dirty="0">
                <a:cs typeface="Tahoma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89762" y="4089684"/>
              <a:ext cx="14798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cs typeface="Tahoma"/>
                </a:rPr>
                <a:t>Dynamic</a:t>
              </a:r>
            </a:p>
            <a:p>
              <a:r>
                <a:rPr lang="en-US" sz="1600" b="1" dirty="0" smtClean="0">
                  <a:cs typeface="Tahoma"/>
                </a:rPr>
                <a:t>Load-balancing</a:t>
              </a:r>
            </a:p>
            <a:p>
              <a:r>
                <a:rPr lang="en-US" sz="1600" b="1" dirty="0" smtClean="0">
                  <a:cs typeface="Tahoma"/>
                </a:rPr>
                <a:t>Scheduler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78092" y="1927342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cs typeface="Tahoma"/>
              </a:rPr>
              <a:t>DANBI </a:t>
            </a:r>
          </a:p>
          <a:p>
            <a:r>
              <a:rPr lang="en-US" sz="2000" b="1" dirty="0" smtClean="0">
                <a:cs typeface="Tahoma"/>
              </a:rPr>
              <a:t>Runtime</a:t>
            </a:r>
            <a:endParaRPr lang="en-US" sz="2000" b="1" dirty="0">
              <a:cs typeface="Tahom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4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22"/>
    </mc:Choice>
    <mc:Fallback xmlns="">
      <p:transition xmlns:p14="http://schemas.microsoft.com/office/powerpoint/2010/main" spd="slow" advTm="417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4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1305E-6 -4.77073E-7 L -0.10221 -0.18921 " pathEditMode="relative" ptsTypes="AA">
                                      <p:cBhvr>
                                        <p:cTn id="12" dur="4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96E-7 1.46562E-6 L -0.04723 0.19426 " pathEditMode="relative" rAng="0" ptsTypes="AA">
                                      <p:cBhvr>
                                        <p:cTn id="15" dur="4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" y="97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4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4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12E-6 -6.53624E-6 L 0.14169 -0.18917 " pathEditMode="relative" ptsTypes="AA">
                                      <p:cBhvr>
                                        <p:cTn id="34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361E-6 1.35385E-6 L 0.1104 0.18907 " pathEditMode="relative" ptsTypes="AA">
                                      <p:cBhvr>
                                        <p:cTn id="41" dur="4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"/>
                            </p:stCondLst>
                            <p:childTnLst>
                              <p:par>
                                <p:cTn id="47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4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4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232E-7 -4.77073E-7 L -0.21274 -0.18921 " pathEditMode="relative" ptsTypes="AA">
                                      <p:cBhvr>
                                        <p:cTn id="60" dur="4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4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7016E-6 -4.77073E-7 L 0.25998 0.18921 " pathEditMode="relative" ptsTypes="AA">
                                      <p:cBhvr>
                                        <p:cTn id="67" dur="4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4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4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"/>
                            </p:stCondLst>
                            <p:childTnLst>
                              <p:par>
                                <p:cTn id="73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4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8" grpId="1"/>
      <p:bldP spid="122" grpId="0"/>
      <p:bldP spid="122" grpId="1"/>
      <p:bldP spid="100" grpId="0"/>
      <p:bldP spid="10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Thundering-Herd Problem</a:t>
            </a:r>
            <a:r>
              <a:rPr lang="en-US" dirty="0" smtClean="0"/>
              <a:t> in QES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Cube 5"/>
          <p:cNvSpPr/>
          <p:nvPr/>
        </p:nvSpPr>
        <p:spPr>
          <a:xfrm>
            <a:off x="3896831" y="1803811"/>
            <a:ext cx="946826" cy="473061"/>
          </a:xfrm>
          <a:prstGeom prst="cube">
            <a:avLst>
              <a:gd name="adj" fmla="val 13553"/>
            </a:avLst>
          </a:prstGeom>
          <a:solidFill>
            <a:srgbClr val="149E42"/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cs typeface="Tahoma"/>
              </a:rPr>
              <a:t>K</a:t>
            </a:r>
            <a:r>
              <a:rPr lang="en-US" sz="1600" b="1" baseline="-25000" dirty="0" smtClean="0">
                <a:solidFill>
                  <a:srgbClr val="000000"/>
                </a:solidFill>
                <a:cs typeface="Tahoma"/>
              </a:rPr>
              <a:t>i</a:t>
            </a:r>
            <a:endParaRPr lang="en-US" sz="1600" b="1" baseline="-25000" dirty="0">
              <a:solidFill>
                <a:srgbClr val="000000"/>
              </a:solidFill>
              <a:cs typeface="Tahoma"/>
            </a:endParaRPr>
          </a:p>
        </p:txBody>
      </p:sp>
      <p:sp>
        <p:nvSpPr>
          <p:cNvPr id="8" name="Cube 102"/>
          <p:cNvSpPr/>
          <p:nvPr/>
        </p:nvSpPr>
        <p:spPr>
          <a:xfrm>
            <a:off x="6649510" y="1803811"/>
            <a:ext cx="946826" cy="473061"/>
          </a:xfrm>
          <a:prstGeom prst="cube">
            <a:avLst>
              <a:gd name="adj" fmla="val 13553"/>
            </a:avLst>
          </a:prstGeom>
          <a:solidFill>
            <a:srgbClr val="FD9908"/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Tahoma"/>
              </a:rPr>
              <a:t>K</a:t>
            </a:r>
            <a:r>
              <a:rPr lang="en-US" sz="1600" b="1" baseline="-25000" dirty="0" smtClean="0">
                <a:solidFill>
                  <a:schemeClr val="tx1"/>
                </a:solidFill>
                <a:cs typeface="Tahoma"/>
              </a:rPr>
              <a:t>i+1</a:t>
            </a:r>
            <a:endParaRPr lang="en-US" sz="1600" b="1" baseline="-25000" dirty="0">
              <a:solidFill>
                <a:schemeClr val="tx1"/>
              </a:solidFill>
              <a:cs typeface="Tahoma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275638" y="1702803"/>
            <a:ext cx="1621193" cy="338554"/>
            <a:chOff x="2275638" y="1702803"/>
            <a:chExt cx="1621193" cy="338554"/>
          </a:xfrm>
        </p:grpSpPr>
        <p:cxnSp>
          <p:nvCxnSpPr>
            <p:cNvPr id="6" name="Straight Arrow Connector 76"/>
            <p:cNvCxnSpPr/>
            <p:nvPr/>
          </p:nvCxnSpPr>
          <p:spPr>
            <a:xfrm>
              <a:off x="2275638" y="2030414"/>
              <a:ext cx="1621193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924478" y="1702803"/>
              <a:ext cx="3898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err="1" smtClean="0">
                  <a:solidFill>
                    <a:srgbClr val="000000"/>
                  </a:solidFill>
                  <a:cs typeface="Tahoma"/>
                </a:rPr>
                <a:t>Q</a:t>
              </a:r>
              <a:r>
                <a:rPr lang="en-US" sz="1600" b="1" baseline="-25000" dirty="0" err="1" smtClean="0">
                  <a:solidFill>
                    <a:srgbClr val="000000"/>
                  </a:solidFill>
                  <a:cs typeface="Tahoma"/>
                </a:rPr>
                <a:t>x</a:t>
              </a:r>
              <a:endParaRPr lang="en-US" sz="1600" baseline="-25000" dirty="0">
                <a:cs typeface="Tahoma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779543" y="1733798"/>
            <a:ext cx="1869967" cy="338600"/>
            <a:chOff x="4779543" y="1733798"/>
            <a:chExt cx="1869967" cy="338600"/>
          </a:xfrm>
        </p:grpSpPr>
        <p:cxnSp>
          <p:nvCxnSpPr>
            <p:cNvPr id="5" name="Straight Arrow Connector 76"/>
            <p:cNvCxnSpPr>
              <a:stCxn id="7" idx="4"/>
              <a:endCxn id="8" idx="2"/>
            </p:cNvCxnSpPr>
            <p:nvPr/>
          </p:nvCxnSpPr>
          <p:spPr>
            <a:xfrm>
              <a:off x="4779543" y="2072398"/>
              <a:ext cx="1869967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459468" y="1733798"/>
              <a:ext cx="5257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cs typeface="Tahoma"/>
                </a:rPr>
                <a:t>Q</a:t>
              </a:r>
              <a:r>
                <a:rPr lang="en-US" sz="1600" b="1" baseline="-25000" dirty="0" smtClean="0">
                  <a:solidFill>
                    <a:srgbClr val="000000"/>
                  </a:solidFill>
                  <a:cs typeface="Tahoma"/>
                </a:rPr>
                <a:t>x+1</a:t>
              </a:r>
              <a:endParaRPr lang="en-US" sz="1600" baseline="-25000" dirty="0">
                <a:cs typeface="Tahoma"/>
              </a:endParaRPr>
            </a:p>
          </p:txBody>
        </p:sp>
      </p:grpSp>
      <p:sp>
        <p:nvSpPr>
          <p:cNvPr id="11" name="Cube 5"/>
          <p:cNvSpPr/>
          <p:nvPr/>
        </p:nvSpPr>
        <p:spPr>
          <a:xfrm>
            <a:off x="1392926" y="1803811"/>
            <a:ext cx="946826" cy="473061"/>
          </a:xfrm>
          <a:prstGeom prst="cube">
            <a:avLst>
              <a:gd name="adj" fmla="val 13553"/>
            </a:avLst>
          </a:prstGeom>
          <a:solidFill>
            <a:srgbClr val="0000FF"/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cs typeface="Tahoma"/>
              </a:rPr>
              <a:t>K</a:t>
            </a:r>
            <a:r>
              <a:rPr lang="en-US" sz="1600" b="1" baseline="-25000" dirty="0" smtClean="0">
                <a:solidFill>
                  <a:srgbClr val="000000"/>
                </a:solidFill>
                <a:cs typeface="Tahoma"/>
              </a:rPr>
              <a:t>i-1</a:t>
            </a:r>
            <a:endParaRPr lang="en-US" sz="1600" b="1" baseline="-25000" dirty="0">
              <a:solidFill>
                <a:srgbClr val="000000"/>
              </a:solidFill>
              <a:cs typeface="Tahoma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2473045" y="1161478"/>
            <a:ext cx="1423785" cy="64807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cs typeface="Tahoma"/>
              </a:rPr>
              <a:t>FULL</a:t>
            </a:r>
            <a:endParaRPr lang="en-US" sz="1600" b="1" i="1" dirty="0">
              <a:cs typeface="Tahoma"/>
            </a:endParaRPr>
          </a:p>
        </p:txBody>
      </p:sp>
      <p:sp>
        <p:nvSpPr>
          <p:cNvPr id="21" name="Explosion 1 20"/>
          <p:cNvSpPr/>
          <p:nvPr/>
        </p:nvSpPr>
        <p:spPr>
          <a:xfrm>
            <a:off x="2473046" y="1161478"/>
            <a:ext cx="1423785" cy="64807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cs typeface="Tahoma"/>
              </a:rPr>
              <a:t>EMPTY</a:t>
            </a:r>
            <a:endParaRPr lang="en-US" sz="1600" b="1" i="1" dirty="0">
              <a:cs typeface="Tahom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87960" y="2962206"/>
            <a:ext cx="592564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600" b="1" dirty="0" smtClean="0">
              <a:cs typeface="Tahoma"/>
            </a:endParaRPr>
          </a:p>
          <a:p>
            <a:r>
              <a:rPr lang="en-US" b="1" i="1" dirty="0" smtClean="0">
                <a:cs typeface="Tahoma"/>
              </a:rPr>
              <a:t>High contention on </a:t>
            </a:r>
            <a:r>
              <a:rPr lang="en-US" b="1" i="1" dirty="0" err="1" smtClean="0">
                <a:cs typeface="Tahoma"/>
              </a:rPr>
              <a:t>Q</a:t>
            </a:r>
            <a:r>
              <a:rPr lang="en-US" b="1" i="1" baseline="-25000" dirty="0" err="1" smtClean="0">
                <a:cs typeface="Tahoma"/>
              </a:rPr>
              <a:t>x</a:t>
            </a:r>
            <a:r>
              <a:rPr lang="en-US" b="1" i="1" dirty="0" smtClean="0">
                <a:cs typeface="Tahoma"/>
              </a:rPr>
              <a:t> and ready queues of K</a:t>
            </a:r>
            <a:r>
              <a:rPr lang="en-US" b="1" i="1" baseline="-25000" dirty="0" smtClean="0">
                <a:cs typeface="Tahoma"/>
              </a:rPr>
              <a:t>i-1</a:t>
            </a:r>
            <a:r>
              <a:rPr lang="en-US" b="1" i="1" dirty="0" smtClean="0">
                <a:cs typeface="Tahoma"/>
              </a:rPr>
              <a:t> and K</a:t>
            </a:r>
            <a:r>
              <a:rPr lang="en-US" b="1" i="1" baseline="-25000" dirty="0" smtClean="0">
                <a:cs typeface="Tahoma"/>
              </a:rPr>
              <a:t>i</a:t>
            </a:r>
            <a:r>
              <a:rPr lang="en-US" b="1" i="1" dirty="0" smtClean="0">
                <a:cs typeface="Tahoma"/>
              </a:rPr>
              <a:t>!!!</a:t>
            </a:r>
          </a:p>
          <a:p>
            <a:endParaRPr lang="en-US" sz="600" b="1" baseline="-25000" dirty="0" smtClean="0">
              <a:cs typeface="Tahoma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75656" y="5238046"/>
            <a:ext cx="6203410" cy="543074"/>
            <a:chOff x="1475656" y="5238046"/>
            <a:chExt cx="6203410" cy="543074"/>
          </a:xfrm>
        </p:grpSpPr>
        <p:sp>
          <p:nvSpPr>
            <p:cNvPr id="41" name="Cube 5"/>
            <p:cNvSpPr/>
            <p:nvPr/>
          </p:nvSpPr>
          <p:spPr>
            <a:xfrm>
              <a:off x="3979561" y="5308059"/>
              <a:ext cx="946826" cy="473061"/>
            </a:xfrm>
            <a:prstGeom prst="cube">
              <a:avLst>
                <a:gd name="adj" fmla="val 13553"/>
              </a:avLst>
            </a:prstGeom>
            <a:solidFill>
              <a:srgbClr val="149E42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cs typeface="Tahoma"/>
                </a:rPr>
                <a:t>K</a:t>
              </a:r>
              <a:r>
                <a:rPr lang="en-US" sz="1600" b="1" baseline="-25000" dirty="0" smtClean="0">
                  <a:solidFill>
                    <a:srgbClr val="000000"/>
                  </a:solidFill>
                  <a:cs typeface="Tahoma"/>
                </a:rPr>
                <a:t>i</a:t>
              </a:r>
              <a:endParaRPr lang="en-US" sz="1600" b="1" baseline="-25000" dirty="0">
                <a:solidFill>
                  <a:srgbClr val="000000"/>
                </a:solidFill>
                <a:cs typeface="Tahoma"/>
              </a:endParaRPr>
            </a:p>
          </p:txBody>
        </p:sp>
        <p:sp>
          <p:nvSpPr>
            <p:cNvPr id="42" name="Cube 102"/>
            <p:cNvSpPr/>
            <p:nvPr/>
          </p:nvSpPr>
          <p:spPr>
            <a:xfrm>
              <a:off x="6732240" y="5308059"/>
              <a:ext cx="946826" cy="473061"/>
            </a:xfrm>
            <a:prstGeom prst="cube">
              <a:avLst>
                <a:gd name="adj" fmla="val 13553"/>
              </a:avLst>
            </a:prstGeom>
            <a:solidFill>
              <a:srgbClr val="FD9908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cs typeface="Tahoma"/>
                </a:rPr>
                <a:t>K</a:t>
              </a:r>
              <a:r>
                <a:rPr lang="en-US" sz="1600" b="1" baseline="-25000" dirty="0" smtClean="0">
                  <a:solidFill>
                    <a:schemeClr val="tx1"/>
                  </a:solidFill>
                  <a:cs typeface="Tahoma"/>
                </a:rPr>
                <a:t>i+1</a:t>
              </a:r>
              <a:endParaRPr lang="en-US" sz="1600" b="1" baseline="-25000" dirty="0">
                <a:solidFill>
                  <a:schemeClr val="tx1"/>
                </a:solidFill>
                <a:cs typeface="Tahoma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358368" y="5238046"/>
              <a:ext cx="1621193" cy="338600"/>
              <a:chOff x="2358368" y="5238046"/>
              <a:chExt cx="1621193" cy="338600"/>
            </a:xfrm>
          </p:grpSpPr>
          <p:cxnSp>
            <p:nvCxnSpPr>
              <p:cNvPr id="40" name="Straight Arrow Connector 76"/>
              <p:cNvCxnSpPr>
                <a:stCxn id="45" idx="4"/>
                <a:endCxn id="41" idx="2"/>
              </p:cNvCxnSpPr>
              <p:nvPr/>
            </p:nvCxnSpPr>
            <p:spPr>
              <a:xfrm>
                <a:off x="2358368" y="5576646"/>
                <a:ext cx="1621193" cy="0"/>
              </a:xfrm>
              <a:prstGeom prst="straightConnector1">
                <a:avLst/>
              </a:prstGeom>
              <a:ln w="19050"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3007208" y="5238046"/>
                <a:ext cx="3947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err="1" smtClean="0">
                    <a:solidFill>
                      <a:srgbClr val="000000"/>
                    </a:solidFill>
                    <a:cs typeface="Tahoma"/>
                  </a:rPr>
                  <a:t>Q</a:t>
                </a:r>
                <a:r>
                  <a:rPr lang="en-US" sz="1600" b="1" baseline="-25000" dirty="0" err="1" smtClean="0">
                    <a:solidFill>
                      <a:srgbClr val="000000"/>
                    </a:solidFill>
                    <a:cs typeface="Tahoma"/>
                  </a:rPr>
                  <a:t>x</a:t>
                </a:r>
                <a:endParaRPr lang="en-US" sz="1600" baseline="-25000" dirty="0">
                  <a:cs typeface="Tahoma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4862273" y="5238046"/>
              <a:ext cx="1869967" cy="338600"/>
              <a:chOff x="4862273" y="5238046"/>
              <a:chExt cx="1869967" cy="338600"/>
            </a:xfrm>
          </p:grpSpPr>
          <p:cxnSp>
            <p:nvCxnSpPr>
              <p:cNvPr id="39" name="Straight Arrow Connector 76"/>
              <p:cNvCxnSpPr>
                <a:stCxn id="41" idx="4"/>
                <a:endCxn id="42" idx="2"/>
              </p:cNvCxnSpPr>
              <p:nvPr/>
            </p:nvCxnSpPr>
            <p:spPr>
              <a:xfrm>
                <a:off x="4862273" y="5576646"/>
                <a:ext cx="1869967" cy="0"/>
              </a:xfrm>
              <a:prstGeom prst="straightConnector1">
                <a:avLst/>
              </a:prstGeom>
              <a:ln w="19050"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5530439" y="5238046"/>
                <a:ext cx="5257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cs typeface="Tahoma"/>
                  </a:rPr>
                  <a:t>Q</a:t>
                </a:r>
                <a:r>
                  <a:rPr lang="en-US" sz="1600" b="1" baseline="-25000" dirty="0" smtClean="0">
                    <a:solidFill>
                      <a:srgbClr val="000000"/>
                    </a:solidFill>
                    <a:cs typeface="Tahoma"/>
                  </a:rPr>
                  <a:t>x+1</a:t>
                </a:r>
                <a:endParaRPr lang="en-US" sz="1600" baseline="-25000" dirty="0">
                  <a:cs typeface="Tahoma"/>
                </a:endParaRPr>
              </a:p>
            </p:txBody>
          </p:sp>
        </p:grpSp>
        <p:sp>
          <p:nvSpPr>
            <p:cNvPr id="45" name="Cube 5"/>
            <p:cNvSpPr/>
            <p:nvPr/>
          </p:nvSpPr>
          <p:spPr>
            <a:xfrm>
              <a:off x="1475656" y="5308059"/>
              <a:ext cx="946826" cy="473061"/>
            </a:xfrm>
            <a:prstGeom prst="cube">
              <a:avLst>
                <a:gd name="adj" fmla="val 13553"/>
              </a:avLst>
            </a:prstGeom>
            <a:solidFill>
              <a:srgbClr val="0000FF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cs typeface="Tahoma"/>
                </a:rPr>
                <a:t>K</a:t>
              </a:r>
              <a:r>
                <a:rPr lang="en-US" sz="1600" b="1" baseline="-25000" dirty="0" smtClean="0">
                  <a:solidFill>
                    <a:srgbClr val="000000"/>
                  </a:solidFill>
                  <a:cs typeface="Tahoma"/>
                </a:rPr>
                <a:t>i-1</a:t>
              </a:r>
              <a:endParaRPr lang="en-US" sz="1600" b="1" baseline="-25000" dirty="0">
                <a:solidFill>
                  <a:srgbClr val="000000"/>
                </a:solidFill>
                <a:cs typeface="Tahoma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587960" y="3789040"/>
            <a:ext cx="592564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cs typeface="Tahoma"/>
              </a:rPr>
              <a:t>The Thundering-herd Problem </a:t>
            </a:r>
          </a:p>
          <a:p>
            <a:pPr algn="ctr"/>
            <a:endParaRPr lang="en-US" sz="1100" b="1" dirty="0" smtClean="0">
              <a:cs typeface="Tahoma"/>
            </a:endParaRPr>
          </a:p>
          <a:p>
            <a:pPr algn="ctr"/>
            <a:r>
              <a:rPr lang="en-US" sz="2000" b="1" dirty="0" smtClean="0">
                <a:cs typeface="Tahoma"/>
              </a:rPr>
              <a:t>Key insight: </a:t>
            </a:r>
          </a:p>
          <a:p>
            <a:pPr algn="ctr"/>
            <a:r>
              <a:rPr lang="en-US" sz="2000" i="1" dirty="0" smtClean="0">
                <a:cs typeface="Tahoma"/>
              </a:rPr>
              <a:t>Prefer </a:t>
            </a:r>
            <a:r>
              <a:rPr lang="en-US" sz="2000" i="1" dirty="0">
                <a:cs typeface="Tahoma"/>
              </a:rPr>
              <a:t>pipeline parallelism than data parallelism. 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275638" y="1705620"/>
            <a:ext cx="1621193" cy="338554"/>
            <a:chOff x="2275638" y="1702803"/>
            <a:chExt cx="1621193" cy="338554"/>
          </a:xfrm>
        </p:grpSpPr>
        <p:cxnSp>
          <p:nvCxnSpPr>
            <p:cNvPr id="70" name="Straight Arrow Connector 76"/>
            <p:cNvCxnSpPr/>
            <p:nvPr/>
          </p:nvCxnSpPr>
          <p:spPr>
            <a:xfrm>
              <a:off x="2275638" y="2030414"/>
              <a:ext cx="1621193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2924478" y="1702803"/>
              <a:ext cx="3947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err="1" smtClean="0">
                  <a:solidFill>
                    <a:srgbClr val="FF0000"/>
                  </a:solidFill>
                  <a:cs typeface="Tahoma"/>
                </a:rPr>
                <a:t>Q</a:t>
              </a:r>
              <a:r>
                <a:rPr lang="en-US" sz="1600" b="1" baseline="-25000" dirty="0" err="1" smtClean="0">
                  <a:solidFill>
                    <a:srgbClr val="FF0000"/>
                  </a:solidFill>
                  <a:cs typeface="Tahoma"/>
                </a:rPr>
                <a:t>x</a:t>
              </a:r>
              <a:endParaRPr lang="en-US" sz="1600" baseline="-25000" dirty="0">
                <a:solidFill>
                  <a:srgbClr val="FF0000"/>
                </a:solidFill>
                <a:cs typeface="Tahom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461823" y="2315684"/>
            <a:ext cx="1321345" cy="541448"/>
            <a:chOff x="1461823" y="2315684"/>
            <a:chExt cx="1321345" cy="541448"/>
          </a:xfrm>
        </p:grpSpPr>
        <p:grpSp>
          <p:nvGrpSpPr>
            <p:cNvPr id="63" name="Group 62"/>
            <p:cNvGrpSpPr/>
            <p:nvPr/>
          </p:nvGrpSpPr>
          <p:grpSpPr>
            <a:xfrm>
              <a:off x="1461823" y="2315684"/>
              <a:ext cx="723191" cy="495268"/>
              <a:chOff x="1461823" y="2315684"/>
              <a:chExt cx="723191" cy="495268"/>
            </a:xfrm>
          </p:grpSpPr>
          <p:sp>
            <p:nvSpPr>
              <p:cNvPr id="12" name="Freeform 11"/>
              <p:cNvSpPr/>
              <p:nvPr/>
            </p:nvSpPr>
            <p:spPr bwMode="auto">
              <a:xfrm>
                <a:off x="1461823" y="2323272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1523756" y="2323272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1585689" y="2323272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1647622" y="2323272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1709555" y="2315684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1771488" y="2315684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1833421" y="2315684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1895354" y="2315684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1957287" y="2320078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019220" y="2320078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081153" y="2320078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143090" y="2320078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111468" y="2487800"/>
              <a:ext cx="67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x12</a:t>
              </a:r>
              <a:endParaRPr lang="en-US" b="1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982103" y="2311290"/>
            <a:ext cx="1333668" cy="545842"/>
            <a:chOff x="3982103" y="2311290"/>
            <a:chExt cx="1333668" cy="545842"/>
          </a:xfrm>
        </p:grpSpPr>
        <p:grpSp>
          <p:nvGrpSpPr>
            <p:cNvPr id="64" name="Group 63"/>
            <p:cNvGrpSpPr/>
            <p:nvPr/>
          </p:nvGrpSpPr>
          <p:grpSpPr>
            <a:xfrm>
              <a:off x="3982103" y="2311290"/>
              <a:ext cx="723191" cy="499662"/>
              <a:chOff x="3982103" y="2311290"/>
              <a:chExt cx="723191" cy="499662"/>
            </a:xfrm>
          </p:grpSpPr>
          <p:sp>
            <p:nvSpPr>
              <p:cNvPr id="17" name="Freeform 16"/>
              <p:cNvSpPr/>
              <p:nvPr/>
            </p:nvSpPr>
            <p:spPr bwMode="auto">
              <a:xfrm>
                <a:off x="3982103" y="2323272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4044036" y="2323272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4105969" y="2323272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4167902" y="2323272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229835" y="2315684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4291768" y="2315684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353701" y="2315684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4415634" y="2315684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4477567" y="2311290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4539500" y="2311290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4601433" y="2311290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4663370" y="2311290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4644071" y="2487800"/>
              <a:ext cx="67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x12</a:t>
              </a:r>
              <a:endParaRPr lang="en-US" b="1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806986" y="5821640"/>
            <a:ext cx="828774" cy="546255"/>
            <a:chOff x="1806986" y="5821640"/>
            <a:chExt cx="828774" cy="546255"/>
          </a:xfrm>
        </p:grpSpPr>
        <p:grpSp>
          <p:nvGrpSpPr>
            <p:cNvPr id="61" name="Group 60"/>
            <p:cNvGrpSpPr/>
            <p:nvPr/>
          </p:nvGrpSpPr>
          <p:grpSpPr>
            <a:xfrm>
              <a:off x="1806986" y="5821640"/>
              <a:ext cx="214650" cy="487680"/>
              <a:chOff x="1806986" y="5821640"/>
              <a:chExt cx="214650" cy="487680"/>
            </a:xfrm>
          </p:grpSpPr>
          <p:sp>
            <p:nvSpPr>
              <p:cNvPr id="46" name="Freeform 45"/>
              <p:cNvSpPr/>
              <p:nvPr/>
            </p:nvSpPr>
            <p:spPr bwMode="auto">
              <a:xfrm>
                <a:off x="1806986" y="5821640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864561" y="5821640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1922136" y="5821640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1979712" y="5821640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964060" y="5998563"/>
              <a:ext cx="67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x4</a:t>
              </a:r>
              <a:endParaRPr lang="en-US" b="1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051674" y="5821640"/>
            <a:ext cx="820872" cy="546255"/>
            <a:chOff x="7051674" y="5821640"/>
            <a:chExt cx="820872" cy="546255"/>
          </a:xfrm>
        </p:grpSpPr>
        <p:grpSp>
          <p:nvGrpSpPr>
            <p:cNvPr id="59" name="Group 58"/>
            <p:cNvGrpSpPr/>
            <p:nvPr/>
          </p:nvGrpSpPr>
          <p:grpSpPr>
            <a:xfrm>
              <a:off x="7051674" y="5821640"/>
              <a:ext cx="214650" cy="487680"/>
              <a:chOff x="7051674" y="5821640"/>
              <a:chExt cx="214650" cy="487680"/>
            </a:xfrm>
          </p:grpSpPr>
          <p:sp>
            <p:nvSpPr>
              <p:cNvPr id="54" name="Freeform 53"/>
              <p:cNvSpPr/>
              <p:nvPr/>
            </p:nvSpPr>
            <p:spPr bwMode="auto">
              <a:xfrm>
                <a:off x="7051674" y="5821640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7109249" y="5821640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7166824" y="5821640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7224400" y="5821640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7200846" y="5998563"/>
              <a:ext cx="67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x4</a:t>
              </a:r>
              <a:endParaRPr lang="en-US" b="1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304958" y="5817024"/>
            <a:ext cx="827041" cy="544064"/>
            <a:chOff x="4304958" y="5817024"/>
            <a:chExt cx="827041" cy="544064"/>
          </a:xfrm>
        </p:grpSpPr>
        <p:grpSp>
          <p:nvGrpSpPr>
            <p:cNvPr id="60" name="Group 59"/>
            <p:cNvGrpSpPr/>
            <p:nvPr/>
          </p:nvGrpSpPr>
          <p:grpSpPr>
            <a:xfrm>
              <a:off x="4304958" y="5817024"/>
              <a:ext cx="214650" cy="487680"/>
              <a:chOff x="4304958" y="5817024"/>
              <a:chExt cx="214650" cy="487680"/>
            </a:xfrm>
          </p:grpSpPr>
          <p:sp>
            <p:nvSpPr>
              <p:cNvPr id="50" name="Freeform 49"/>
              <p:cNvSpPr/>
              <p:nvPr/>
            </p:nvSpPr>
            <p:spPr bwMode="auto">
              <a:xfrm>
                <a:off x="4304958" y="5817024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 bwMode="auto">
              <a:xfrm>
                <a:off x="4362533" y="5817024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2" name="Freeform 51"/>
              <p:cNvSpPr/>
              <p:nvPr/>
            </p:nvSpPr>
            <p:spPr bwMode="auto">
              <a:xfrm>
                <a:off x="4420108" y="5817024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 bwMode="auto">
              <a:xfrm>
                <a:off x="4477684" y="5817024"/>
                <a:ext cx="41924" cy="487680"/>
              </a:xfrm>
              <a:custGeom>
                <a:avLst/>
                <a:gdLst>
                  <a:gd name="connsiteX0" fmla="*/ 31750 w 57150"/>
                  <a:gd name="connsiteY0" fmla="*/ 0 h 640080"/>
                  <a:gd name="connsiteX1" fmla="*/ 54610 w 57150"/>
                  <a:gd name="connsiteY1" fmla="*/ 228600 h 640080"/>
                  <a:gd name="connsiteX2" fmla="*/ 16510 w 57150"/>
                  <a:gd name="connsiteY2" fmla="*/ 274320 h 640080"/>
                  <a:gd name="connsiteX3" fmla="*/ 46990 w 57150"/>
                  <a:gd name="connsiteY3" fmla="*/ 441960 h 640080"/>
                  <a:gd name="connsiteX4" fmla="*/ 1270 w 57150"/>
                  <a:gd name="connsiteY4" fmla="*/ 487680 h 640080"/>
                  <a:gd name="connsiteX5" fmla="*/ 39370 w 57150"/>
                  <a:gd name="connsiteY5" fmla="*/ 640080 h 6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640080">
                    <a:moveTo>
                      <a:pt x="31750" y="0"/>
                    </a:moveTo>
                    <a:cubicBezTo>
                      <a:pt x="44450" y="91440"/>
                      <a:pt x="57150" y="182880"/>
                      <a:pt x="54610" y="228600"/>
                    </a:cubicBezTo>
                    <a:cubicBezTo>
                      <a:pt x="52070" y="274320"/>
                      <a:pt x="17780" y="238760"/>
                      <a:pt x="16510" y="274320"/>
                    </a:cubicBezTo>
                    <a:cubicBezTo>
                      <a:pt x="15240" y="309880"/>
                      <a:pt x="49530" y="406400"/>
                      <a:pt x="46990" y="441960"/>
                    </a:cubicBezTo>
                    <a:cubicBezTo>
                      <a:pt x="44450" y="477520"/>
                      <a:pt x="2540" y="454660"/>
                      <a:pt x="1270" y="487680"/>
                    </a:cubicBezTo>
                    <a:cubicBezTo>
                      <a:pt x="0" y="520700"/>
                      <a:pt x="35560" y="614680"/>
                      <a:pt x="39370" y="6400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460299" y="5991756"/>
              <a:ext cx="67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x4</a:t>
              </a:r>
              <a:endParaRPr lang="en-US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53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94"/>
    </mc:Choice>
    <mc:Fallback xmlns="">
      <p:transition xmlns:p14="http://schemas.microsoft.com/office/powerpoint/2010/main" spd="slow" advTm="866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38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190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Probabilistic Speculative Scheduling (PSS)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4604"/>
            <a:ext cx="8229600" cy="140509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300" dirty="0" smtClean="0"/>
              <a:t>Transition Probability to Consumer of its Output Queue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/>
              <a:t>Determined by </a:t>
            </a:r>
            <a:r>
              <a:rPr lang="en-US" sz="1900" i="1" dirty="0" smtClean="0"/>
              <a:t>how much the output queue is filled</a:t>
            </a:r>
            <a:r>
              <a:rPr lang="en-US" sz="1900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en-US" sz="2300" dirty="0"/>
              <a:t>Transition Probability to </a:t>
            </a:r>
            <a:r>
              <a:rPr lang="en-US" sz="2300" dirty="0" smtClean="0"/>
              <a:t>Producer </a:t>
            </a:r>
            <a:r>
              <a:rPr lang="en-US" sz="2300" dirty="0"/>
              <a:t>of its </a:t>
            </a:r>
            <a:r>
              <a:rPr lang="en-US" sz="2300" dirty="0" smtClean="0"/>
              <a:t>Input Queue</a:t>
            </a:r>
            <a:endParaRPr lang="en-US" sz="2300" dirty="0"/>
          </a:p>
          <a:p>
            <a:pPr lvl="1">
              <a:lnSpc>
                <a:spcPct val="80000"/>
              </a:lnSpc>
            </a:pPr>
            <a:r>
              <a:rPr lang="en-US" sz="1900" dirty="0" smtClean="0"/>
              <a:t>Determined by </a:t>
            </a:r>
            <a:r>
              <a:rPr lang="en-US" sz="1900" i="1" dirty="0" smtClean="0"/>
              <a:t>how empty  the input queue is</a:t>
            </a:r>
            <a:r>
              <a:rPr lang="en-US" sz="1900" dirty="0" smtClean="0"/>
              <a:t>. 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16</a:t>
            </a:fld>
            <a:endParaRPr lang="en-US"/>
          </a:p>
        </p:txBody>
      </p:sp>
      <p:sp>
        <p:nvSpPr>
          <p:cNvPr id="7" name="Cube 5"/>
          <p:cNvSpPr/>
          <p:nvPr/>
        </p:nvSpPr>
        <p:spPr>
          <a:xfrm>
            <a:off x="2853169" y="2496188"/>
            <a:ext cx="946826" cy="473061"/>
          </a:xfrm>
          <a:prstGeom prst="cube">
            <a:avLst>
              <a:gd name="adj" fmla="val 13553"/>
            </a:avLst>
          </a:prstGeom>
          <a:solidFill>
            <a:srgbClr val="149E42"/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cs typeface="Tahoma"/>
              </a:rPr>
              <a:t>K</a:t>
            </a:r>
            <a:r>
              <a:rPr lang="en-US" sz="1600" b="1" baseline="-25000" dirty="0" smtClean="0">
                <a:solidFill>
                  <a:srgbClr val="000000"/>
                </a:solidFill>
                <a:cs typeface="Tahoma"/>
              </a:rPr>
              <a:t>i</a:t>
            </a:r>
            <a:endParaRPr lang="en-US" sz="1600" b="1" baseline="-25000" dirty="0">
              <a:solidFill>
                <a:srgbClr val="000000"/>
              </a:solidFill>
              <a:cs typeface="Tahoma"/>
            </a:endParaRPr>
          </a:p>
        </p:txBody>
      </p:sp>
      <p:sp>
        <p:nvSpPr>
          <p:cNvPr id="8" name="Cube 102"/>
          <p:cNvSpPr/>
          <p:nvPr/>
        </p:nvSpPr>
        <p:spPr>
          <a:xfrm>
            <a:off x="5605848" y="2496188"/>
            <a:ext cx="946826" cy="473061"/>
          </a:xfrm>
          <a:prstGeom prst="cube">
            <a:avLst>
              <a:gd name="adj" fmla="val 13553"/>
            </a:avLst>
          </a:prstGeom>
          <a:solidFill>
            <a:srgbClr val="FD9908"/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Tahoma"/>
              </a:rPr>
              <a:t>K</a:t>
            </a:r>
            <a:r>
              <a:rPr lang="en-US" sz="1600" b="1" baseline="-25000" dirty="0" smtClean="0">
                <a:solidFill>
                  <a:schemeClr val="tx1"/>
                </a:solidFill>
                <a:cs typeface="Tahoma"/>
              </a:rPr>
              <a:t>i+1</a:t>
            </a:r>
            <a:endParaRPr lang="en-US" sz="1600" b="1" baseline="-25000" dirty="0">
              <a:solidFill>
                <a:schemeClr val="tx1"/>
              </a:solidFill>
              <a:cs typeface="Tahoma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231976" y="2413882"/>
            <a:ext cx="1621193" cy="350893"/>
            <a:chOff x="1231976" y="2413882"/>
            <a:chExt cx="1621193" cy="350893"/>
          </a:xfrm>
        </p:grpSpPr>
        <p:cxnSp>
          <p:nvCxnSpPr>
            <p:cNvPr id="6" name="Straight Arrow Connector 76"/>
            <p:cNvCxnSpPr>
              <a:stCxn id="11" idx="4"/>
              <a:endCxn id="7" idx="2"/>
            </p:cNvCxnSpPr>
            <p:nvPr/>
          </p:nvCxnSpPr>
          <p:spPr>
            <a:xfrm>
              <a:off x="1231976" y="2764775"/>
              <a:ext cx="1621193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880816" y="2413882"/>
              <a:ext cx="3898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err="1" smtClean="0">
                  <a:solidFill>
                    <a:srgbClr val="000000"/>
                  </a:solidFill>
                  <a:cs typeface="Tahoma"/>
                </a:rPr>
                <a:t>Q</a:t>
              </a:r>
              <a:r>
                <a:rPr lang="en-US" sz="1600" b="1" baseline="-25000" dirty="0" err="1" smtClean="0">
                  <a:solidFill>
                    <a:srgbClr val="000000"/>
                  </a:solidFill>
                  <a:cs typeface="Tahoma"/>
                </a:rPr>
                <a:t>x</a:t>
              </a:r>
              <a:endParaRPr lang="en-US" sz="1600" baseline="-25000" dirty="0">
                <a:cs typeface="Tahoma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35881" y="2413882"/>
            <a:ext cx="1869967" cy="350893"/>
            <a:chOff x="3735881" y="2413882"/>
            <a:chExt cx="1869967" cy="350893"/>
          </a:xfrm>
        </p:grpSpPr>
        <p:cxnSp>
          <p:nvCxnSpPr>
            <p:cNvPr id="5" name="Straight Arrow Connector 76"/>
            <p:cNvCxnSpPr>
              <a:stCxn id="7" idx="4"/>
              <a:endCxn id="8" idx="2"/>
            </p:cNvCxnSpPr>
            <p:nvPr/>
          </p:nvCxnSpPr>
          <p:spPr>
            <a:xfrm>
              <a:off x="3735881" y="2764775"/>
              <a:ext cx="1869967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404047" y="2413882"/>
              <a:ext cx="5257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cs typeface="Tahoma"/>
                </a:rPr>
                <a:t>Q</a:t>
              </a:r>
              <a:r>
                <a:rPr lang="en-US" sz="1600" b="1" baseline="-25000" dirty="0" smtClean="0">
                  <a:solidFill>
                    <a:srgbClr val="000000"/>
                  </a:solidFill>
                  <a:cs typeface="Tahoma"/>
                </a:rPr>
                <a:t>x+1</a:t>
              </a:r>
              <a:endParaRPr lang="en-US" sz="1600" baseline="-25000" dirty="0">
                <a:cs typeface="Tahoma"/>
              </a:endParaRPr>
            </a:p>
          </p:txBody>
        </p:sp>
      </p:grpSp>
      <p:sp>
        <p:nvSpPr>
          <p:cNvPr id="11" name="Cube 5"/>
          <p:cNvSpPr/>
          <p:nvPr/>
        </p:nvSpPr>
        <p:spPr>
          <a:xfrm>
            <a:off x="349264" y="2496188"/>
            <a:ext cx="946826" cy="473061"/>
          </a:xfrm>
          <a:prstGeom prst="cube">
            <a:avLst>
              <a:gd name="adj" fmla="val 13553"/>
            </a:avLst>
          </a:prstGeom>
          <a:solidFill>
            <a:srgbClr val="0000FF"/>
          </a:solidFill>
          <a:ln w="19050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cs typeface="Tahoma"/>
              </a:rPr>
              <a:t>K</a:t>
            </a:r>
            <a:r>
              <a:rPr lang="en-US" sz="1600" b="1" baseline="-25000" dirty="0" smtClean="0">
                <a:solidFill>
                  <a:srgbClr val="000000"/>
                </a:solidFill>
                <a:cs typeface="Tahoma"/>
              </a:rPr>
              <a:t>i-1</a:t>
            </a:r>
            <a:endParaRPr lang="en-US" sz="1600" b="1" baseline="-25000" dirty="0">
              <a:solidFill>
                <a:srgbClr val="000000"/>
              </a:solidFill>
              <a:cs typeface="Tahoma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1114174" y="2850342"/>
            <a:ext cx="1728192" cy="576064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0" bIns="72000" rtlCol="0" anchor="ctr"/>
          <a:lstStyle/>
          <a:p>
            <a:pPr algn="ctr"/>
            <a:r>
              <a:rPr lang="en-US" sz="1600" i="1" dirty="0" smtClean="0">
                <a:cs typeface="Times New Roman"/>
              </a:rPr>
              <a:t>P</a:t>
            </a:r>
            <a:r>
              <a:rPr lang="en-US" sz="1600" i="1" baseline="-25000" dirty="0" smtClean="0">
                <a:cs typeface="Times New Roman"/>
              </a:rPr>
              <a:t>i,i-1</a:t>
            </a:r>
            <a:r>
              <a:rPr lang="en-US" sz="1600" i="1" dirty="0" smtClean="0">
                <a:cs typeface="Times New Roman"/>
              </a:rPr>
              <a:t> </a:t>
            </a:r>
            <a:r>
              <a:rPr lang="en-US" sz="1600" i="1" dirty="0">
                <a:cs typeface="Times New Roman"/>
              </a:rPr>
              <a:t>= </a:t>
            </a:r>
            <a:r>
              <a:rPr lang="en-US" sz="1600" i="1" dirty="0" smtClean="0">
                <a:cs typeface="Times New Roman"/>
              </a:rPr>
              <a:t>1-F</a:t>
            </a:r>
            <a:r>
              <a:rPr lang="en-US" sz="1600" i="1" baseline="-25000" dirty="0" smtClean="0">
                <a:cs typeface="Times New Roman"/>
              </a:rPr>
              <a:t>x</a:t>
            </a:r>
            <a:endParaRPr lang="en-US" sz="1600" i="1" baseline="-25000" dirty="0">
              <a:cs typeface="Times New Roman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778470" y="3346682"/>
            <a:ext cx="1728192" cy="576064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72000" rtlCol="0" anchor="ctr"/>
          <a:lstStyle/>
          <a:p>
            <a:pPr algn="ctr"/>
            <a:r>
              <a:rPr lang="en-US" sz="1600" i="1" dirty="0" smtClean="0">
                <a:cs typeface="Times New Roman"/>
              </a:rPr>
              <a:t>P</a:t>
            </a:r>
            <a:r>
              <a:rPr lang="en-US" sz="1600" i="1" baseline="-25000" dirty="0" smtClean="0">
                <a:cs typeface="Times New Roman"/>
              </a:rPr>
              <a:t>i+1,</a:t>
            </a:r>
            <a:r>
              <a:rPr lang="en-US" sz="1600" i="1" baseline="-25000" dirty="0">
                <a:cs typeface="Times New Roman"/>
              </a:rPr>
              <a:t>i</a:t>
            </a:r>
            <a:r>
              <a:rPr lang="en-US" sz="1600" i="1" dirty="0">
                <a:cs typeface="Times New Roman"/>
              </a:rPr>
              <a:t> = </a:t>
            </a:r>
            <a:r>
              <a:rPr lang="en-US" sz="1600" i="1" dirty="0" smtClean="0">
                <a:cs typeface="Times New Roman"/>
              </a:rPr>
              <a:t>1-F</a:t>
            </a:r>
            <a:r>
              <a:rPr lang="en-US" sz="1600" i="1" baseline="-25000" dirty="0" smtClean="0">
                <a:cs typeface="Times New Roman"/>
              </a:rPr>
              <a:t>x+1</a:t>
            </a:r>
            <a:endParaRPr lang="en-US" sz="1600" i="1" baseline="-25000" dirty="0">
              <a:cs typeface="Times New Roman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114174" y="3346682"/>
            <a:ext cx="1728192" cy="576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72000" rtlCol="0" anchor="ctr"/>
          <a:lstStyle/>
          <a:p>
            <a:pPr algn="ctr"/>
            <a:r>
              <a:rPr lang="en-US" sz="1600" i="1" dirty="0" smtClean="0">
                <a:cs typeface="Times New Roman"/>
              </a:rPr>
              <a:t>P</a:t>
            </a:r>
            <a:r>
              <a:rPr lang="en-US" sz="1600" i="1" baseline="-25000" dirty="0" smtClean="0">
                <a:cs typeface="Times New Roman"/>
              </a:rPr>
              <a:t>i-1,i</a:t>
            </a:r>
            <a:r>
              <a:rPr lang="en-US" sz="1600" i="1" dirty="0" smtClean="0">
                <a:cs typeface="Times New Roman"/>
              </a:rPr>
              <a:t> = F</a:t>
            </a:r>
            <a:r>
              <a:rPr lang="en-US" sz="1600" i="1" baseline="-25000" dirty="0" smtClean="0">
                <a:cs typeface="Times New Roman"/>
              </a:rPr>
              <a:t>x</a:t>
            </a:r>
            <a:endParaRPr lang="en-US" sz="1600" i="1" baseline="-25000" dirty="0">
              <a:cs typeface="Times New Roman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50478" y="2850343"/>
            <a:ext cx="1728192" cy="5760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0" bIns="72000" rtlCol="0" anchor="ctr"/>
          <a:lstStyle/>
          <a:p>
            <a:pPr algn="ctr"/>
            <a:r>
              <a:rPr lang="en-US" sz="1600" i="1" dirty="0" smtClean="0">
                <a:cs typeface="Times New Roman"/>
              </a:rPr>
              <a:t>P</a:t>
            </a:r>
            <a:r>
              <a:rPr lang="en-US" sz="1600" i="1" baseline="-25000" dirty="0" smtClean="0">
                <a:cs typeface="Times New Roman"/>
              </a:rPr>
              <a:t>i</a:t>
            </a:r>
            <a:r>
              <a:rPr lang="en-US" sz="1600" i="1" baseline="-25000" dirty="0">
                <a:cs typeface="Times New Roman"/>
              </a:rPr>
              <a:t>,</a:t>
            </a:r>
            <a:r>
              <a:rPr lang="en-US" sz="1600" i="1" baseline="-25000" dirty="0" smtClean="0">
                <a:cs typeface="Times New Roman"/>
              </a:rPr>
              <a:t>i+1</a:t>
            </a:r>
            <a:r>
              <a:rPr lang="en-US" sz="1600" i="1" dirty="0" smtClean="0">
                <a:cs typeface="Times New Roman"/>
              </a:rPr>
              <a:t> </a:t>
            </a:r>
            <a:r>
              <a:rPr lang="en-US" sz="1600" i="1" dirty="0">
                <a:cs typeface="Times New Roman"/>
              </a:rPr>
              <a:t>= </a:t>
            </a:r>
            <a:r>
              <a:rPr lang="en-US" sz="1600" i="1" dirty="0" smtClean="0">
                <a:cs typeface="Times New Roman"/>
              </a:rPr>
              <a:t>F</a:t>
            </a:r>
            <a:r>
              <a:rPr lang="en-US" sz="1600" i="1" baseline="-25000" dirty="0" smtClean="0">
                <a:cs typeface="Times New Roman"/>
              </a:rPr>
              <a:t>x+1</a:t>
            </a:r>
            <a:endParaRPr lang="en-US" sz="1600" i="1" baseline="-25000" dirty="0">
              <a:cs typeface="Times New Roman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396306" y="4012736"/>
            <a:ext cx="2844000" cy="576064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72000" rtlCol="0" anchor="ctr"/>
          <a:lstStyle/>
          <a:p>
            <a:pPr algn="ctr"/>
            <a:r>
              <a:rPr lang="en-US" sz="1600" i="1" dirty="0" smtClean="0">
                <a:cs typeface="Times New Roman"/>
              </a:rPr>
              <a:t>P</a:t>
            </a:r>
            <a:r>
              <a:rPr lang="en-US" sz="1600" i="1" baseline="30000" dirty="0" smtClean="0">
                <a:cs typeface="Times New Roman"/>
              </a:rPr>
              <a:t>b</a:t>
            </a:r>
            <a:r>
              <a:rPr lang="en-US" sz="1600" i="1" baseline="-25000" dirty="0" smtClean="0">
                <a:cs typeface="Times New Roman"/>
              </a:rPr>
              <a:t>i,i-1</a:t>
            </a:r>
            <a:r>
              <a:rPr lang="en-US" sz="1600" i="1" dirty="0" smtClean="0">
                <a:cs typeface="Times New Roman"/>
              </a:rPr>
              <a:t> </a:t>
            </a:r>
            <a:r>
              <a:rPr lang="en-US" sz="1600" i="1" dirty="0">
                <a:cs typeface="Times New Roman"/>
              </a:rPr>
              <a:t>= </a:t>
            </a:r>
            <a:r>
              <a:rPr lang="en-US" sz="1600" i="1" dirty="0" smtClean="0">
                <a:cs typeface="Times New Roman"/>
              </a:rPr>
              <a:t>max(P</a:t>
            </a:r>
            <a:r>
              <a:rPr lang="en-US" sz="1600" i="1" baseline="-25000" dirty="0" smtClean="0">
                <a:cs typeface="Times New Roman"/>
              </a:rPr>
              <a:t>i,i-1</a:t>
            </a:r>
            <a:r>
              <a:rPr lang="en-US" sz="1600" i="1" dirty="0" smtClean="0">
                <a:cs typeface="Times New Roman"/>
              </a:rPr>
              <a:t>-P</a:t>
            </a:r>
            <a:r>
              <a:rPr lang="en-US" sz="1600" i="1" baseline="-25000" dirty="0" smtClean="0">
                <a:cs typeface="Times New Roman"/>
              </a:rPr>
              <a:t>i</a:t>
            </a:r>
            <a:r>
              <a:rPr lang="en-US" sz="1600" i="1" baseline="-25000" dirty="0">
                <a:cs typeface="Times New Roman"/>
              </a:rPr>
              <a:t>-</a:t>
            </a:r>
            <a:r>
              <a:rPr lang="en-US" sz="1600" i="1" baseline="-25000" dirty="0" smtClean="0">
                <a:cs typeface="Times New Roman"/>
              </a:rPr>
              <a:t>1,i</a:t>
            </a:r>
            <a:r>
              <a:rPr lang="en-US" sz="1600" i="1" dirty="0" smtClean="0">
                <a:cs typeface="Times New Roman"/>
              </a:rPr>
              <a:t>,0)</a:t>
            </a:r>
            <a:endParaRPr lang="en-US" sz="1600" i="1" baseline="-25000" dirty="0">
              <a:cs typeface="Times New Roman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528338" y="4012737"/>
            <a:ext cx="2844000" cy="576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72000" rtlCol="0" anchor="ctr"/>
          <a:lstStyle/>
          <a:p>
            <a:pPr algn="ctr"/>
            <a:r>
              <a:rPr lang="en-US" sz="1600" i="1" dirty="0">
                <a:cs typeface="Times New Roman"/>
              </a:rPr>
              <a:t>P</a:t>
            </a:r>
            <a:r>
              <a:rPr lang="en-US" sz="1600" i="1" baseline="30000" dirty="0">
                <a:cs typeface="Times New Roman"/>
              </a:rPr>
              <a:t>b</a:t>
            </a:r>
            <a:r>
              <a:rPr lang="en-US" sz="1600" i="1" baseline="-25000" dirty="0">
                <a:cs typeface="Times New Roman"/>
              </a:rPr>
              <a:t>i,</a:t>
            </a:r>
            <a:r>
              <a:rPr lang="en-US" sz="1600" i="1" baseline="-25000" dirty="0" smtClean="0">
                <a:cs typeface="Times New Roman"/>
              </a:rPr>
              <a:t>i+1</a:t>
            </a:r>
            <a:r>
              <a:rPr lang="en-US" sz="1600" i="1" dirty="0" smtClean="0">
                <a:cs typeface="Times New Roman"/>
              </a:rPr>
              <a:t> </a:t>
            </a:r>
            <a:r>
              <a:rPr lang="en-US" sz="1600" i="1" dirty="0">
                <a:cs typeface="Times New Roman"/>
              </a:rPr>
              <a:t>= max(P</a:t>
            </a:r>
            <a:r>
              <a:rPr lang="en-US" sz="1600" i="1" baseline="-25000" dirty="0">
                <a:cs typeface="Times New Roman"/>
              </a:rPr>
              <a:t>i,</a:t>
            </a:r>
            <a:r>
              <a:rPr lang="en-US" sz="1600" i="1" baseline="-25000" dirty="0" smtClean="0">
                <a:cs typeface="Times New Roman"/>
              </a:rPr>
              <a:t>i+1</a:t>
            </a:r>
            <a:r>
              <a:rPr lang="en-US" sz="1600" i="1" dirty="0">
                <a:cs typeface="Times New Roman"/>
              </a:rPr>
              <a:t>-</a:t>
            </a:r>
            <a:r>
              <a:rPr lang="en-US" sz="1600" i="1" dirty="0" smtClean="0">
                <a:cs typeface="Times New Roman"/>
              </a:rPr>
              <a:t>P</a:t>
            </a:r>
            <a:r>
              <a:rPr lang="en-US" sz="1600" i="1" baseline="-25000" dirty="0" smtClean="0">
                <a:cs typeface="Times New Roman"/>
              </a:rPr>
              <a:t>i+1</a:t>
            </a:r>
            <a:r>
              <a:rPr lang="en-US" sz="1600" i="1" baseline="-25000" dirty="0">
                <a:cs typeface="Times New Roman"/>
              </a:rPr>
              <a:t>,i</a:t>
            </a:r>
            <a:r>
              <a:rPr lang="en-US" sz="1600" i="1" dirty="0">
                <a:cs typeface="Times New Roman"/>
              </a:rPr>
              <a:t>,0)</a:t>
            </a:r>
            <a:endParaRPr lang="en-US" sz="1600" i="1" baseline="-25000" dirty="0">
              <a:cs typeface="Times New Roman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59986" y="3976002"/>
            <a:ext cx="61926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9986" y="4722518"/>
            <a:ext cx="61926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mond 19"/>
          <p:cNvSpPr/>
          <p:nvPr/>
        </p:nvSpPr>
        <p:spPr>
          <a:xfrm>
            <a:off x="2304202" y="4475006"/>
            <a:ext cx="2160240" cy="463536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i="1" dirty="0">
                <a:cs typeface="Times New Roman"/>
              </a:rPr>
              <a:t>P</a:t>
            </a:r>
            <a:r>
              <a:rPr lang="en-US" sz="1300" i="1" baseline="30000" dirty="0">
                <a:cs typeface="Times New Roman"/>
              </a:rPr>
              <a:t>b</a:t>
            </a:r>
            <a:r>
              <a:rPr lang="en-US" sz="1300" i="1" baseline="-25000" dirty="0">
                <a:cs typeface="Times New Roman"/>
              </a:rPr>
              <a:t>i,i-1</a:t>
            </a:r>
            <a:r>
              <a:rPr lang="en-US" sz="1300" i="1" dirty="0">
                <a:cs typeface="Times New Roman"/>
              </a:rPr>
              <a:t> </a:t>
            </a:r>
            <a:r>
              <a:rPr lang="en-US" sz="1300" i="1" dirty="0" smtClean="0">
                <a:cs typeface="Times New Roman"/>
              </a:rPr>
              <a:t>or </a:t>
            </a:r>
            <a:r>
              <a:rPr lang="en-US" sz="1300" i="1" dirty="0">
                <a:cs typeface="Times New Roman"/>
              </a:rPr>
              <a:t>P</a:t>
            </a:r>
            <a:r>
              <a:rPr lang="en-US" sz="1300" i="1" baseline="30000" dirty="0">
                <a:cs typeface="Times New Roman"/>
              </a:rPr>
              <a:t>b</a:t>
            </a:r>
            <a:r>
              <a:rPr lang="en-US" sz="1300" i="1" baseline="-25000" dirty="0">
                <a:cs typeface="Times New Roman"/>
              </a:rPr>
              <a:t>i,i+1</a:t>
            </a:r>
            <a:endParaRPr lang="en-US" sz="1300" dirty="0"/>
          </a:p>
        </p:txBody>
      </p:sp>
      <p:sp>
        <p:nvSpPr>
          <p:cNvPr id="21" name="Left Arrow 20"/>
          <p:cNvSpPr/>
          <p:nvPr/>
        </p:nvSpPr>
        <p:spPr>
          <a:xfrm>
            <a:off x="401966" y="4851583"/>
            <a:ext cx="1902236" cy="57606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72000" rtlCol="0" anchor="ctr"/>
          <a:lstStyle/>
          <a:p>
            <a:pPr algn="ctr"/>
            <a:r>
              <a:rPr lang="en-US" sz="1600" i="1" dirty="0" smtClean="0">
                <a:cs typeface="Times New Roman"/>
              </a:rPr>
              <a:t>P</a:t>
            </a:r>
            <a:r>
              <a:rPr lang="en-US" sz="1600" i="1" baseline="30000" dirty="0" smtClean="0">
                <a:cs typeface="Times New Roman"/>
              </a:rPr>
              <a:t>t</a:t>
            </a:r>
            <a:r>
              <a:rPr lang="en-US" sz="1600" i="1" baseline="-25000" dirty="0" smtClean="0">
                <a:cs typeface="Times New Roman"/>
              </a:rPr>
              <a:t>i,i-1</a:t>
            </a:r>
            <a:r>
              <a:rPr lang="en-US" sz="1600" i="1" dirty="0" smtClean="0">
                <a:cs typeface="Times New Roman"/>
              </a:rPr>
              <a:t> </a:t>
            </a:r>
            <a:r>
              <a:rPr lang="en-US" sz="1600" i="1" dirty="0">
                <a:cs typeface="Times New Roman"/>
              </a:rPr>
              <a:t>= </a:t>
            </a:r>
            <a:r>
              <a:rPr lang="en-US" sz="1600" i="1" dirty="0" smtClean="0">
                <a:cs typeface="Times New Roman"/>
              </a:rPr>
              <a:t>0.5*</a:t>
            </a:r>
            <a:r>
              <a:rPr lang="en-US" sz="1600" i="1" dirty="0">
                <a:cs typeface="Times New Roman"/>
              </a:rPr>
              <a:t>P</a:t>
            </a:r>
            <a:r>
              <a:rPr lang="en-US" sz="1600" i="1" baseline="30000" dirty="0">
                <a:cs typeface="Times New Roman"/>
              </a:rPr>
              <a:t>b</a:t>
            </a:r>
            <a:r>
              <a:rPr lang="en-US" sz="1600" i="1" baseline="-25000" dirty="0">
                <a:cs typeface="Times New Roman"/>
              </a:rPr>
              <a:t>i,i-1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464441" y="4851584"/>
            <a:ext cx="1891741" cy="576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72000" rtlCol="0" anchor="ctr"/>
          <a:lstStyle/>
          <a:p>
            <a:pPr algn="ctr"/>
            <a:r>
              <a:rPr lang="en-US" sz="1600" i="1" dirty="0" smtClean="0">
                <a:cs typeface="Times New Roman"/>
              </a:rPr>
              <a:t>P</a:t>
            </a:r>
            <a:r>
              <a:rPr lang="en-US" sz="1600" i="1" baseline="30000" dirty="0" smtClean="0">
                <a:cs typeface="Times New Roman"/>
              </a:rPr>
              <a:t>t</a:t>
            </a:r>
            <a:r>
              <a:rPr lang="en-US" sz="1600" i="1" baseline="-25000" dirty="0" smtClean="0">
                <a:cs typeface="Times New Roman"/>
              </a:rPr>
              <a:t>i</a:t>
            </a:r>
            <a:r>
              <a:rPr lang="en-US" sz="1600" i="1" baseline="-25000" dirty="0">
                <a:cs typeface="Times New Roman"/>
              </a:rPr>
              <a:t>,</a:t>
            </a:r>
            <a:r>
              <a:rPr lang="en-US" sz="1600" i="1" baseline="-25000" dirty="0" smtClean="0">
                <a:cs typeface="Times New Roman"/>
              </a:rPr>
              <a:t>i+1</a:t>
            </a:r>
            <a:r>
              <a:rPr lang="en-US" sz="1600" i="1" dirty="0" smtClean="0">
                <a:cs typeface="Times New Roman"/>
              </a:rPr>
              <a:t> </a:t>
            </a:r>
            <a:r>
              <a:rPr lang="en-US" sz="1600" i="1" dirty="0">
                <a:cs typeface="Times New Roman"/>
              </a:rPr>
              <a:t>= </a:t>
            </a:r>
            <a:r>
              <a:rPr lang="en-US" sz="1600" i="1" dirty="0" smtClean="0">
                <a:cs typeface="Times New Roman"/>
              </a:rPr>
              <a:t>0.5*P</a:t>
            </a:r>
            <a:r>
              <a:rPr lang="en-US" sz="1600" i="1" baseline="30000" dirty="0" smtClean="0">
                <a:cs typeface="Times New Roman"/>
              </a:rPr>
              <a:t>b</a:t>
            </a:r>
            <a:r>
              <a:rPr lang="en-US" sz="1600" i="1" baseline="-25000" dirty="0" smtClean="0">
                <a:cs typeface="Times New Roman"/>
              </a:rPr>
              <a:t>i</a:t>
            </a:r>
            <a:r>
              <a:rPr lang="en-US" sz="1600" i="1" baseline="-25000" dirty="0">
                <a:cs typeface="Times New Roman"/>
              </a:rPr>
              <a:t>,i+</a:t>
            </a:r>
            <a:r>
              <a:rPr lang="en-US" sz="1600" i="1" baseline="-25000" dirty="0" smtClean="0">
                <a:cs typeface="Times New Roman"/>
              </a:rPr>
              <a:t>1</a:t>
            </a:r>
            <a:endParaRPr lang="en-US" sz="1600" i="1" baseline="-25000" dirty="0"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48218" y="4994505"/>
            <a:ext cx="1872208" cy="29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err="1">
                <a:cs typeface="Times New Roman"/>
              </a:rPr>
              <a:t>P</a:t>
            </a:r>
            <a:r>
              <a:rPr lang="en-US" sz="1600" i="1" baseline="30000" dirty="0" err="1">
                <a:cs typeface="Times New Roman"/>
              </a:rPr>
              <a:t>t</a:t>
            </a:r>
            <a:r>
              <a:rPr lang="en-US" sz="1600" i="1" baseline="-25000" dirty="0" err="1">
                <a:cs typeface="Times New Roman"/>
              </a:rPr>
              <a:t>i,</a:t>
            </a:r>
            <a:r>
              <a:rPr lang="en-US" sz="1600" i="1" baseline="-25000" dirty="0" err="1" smtClean="0">
                <a:cs typeface="Times New Roman"/>
              </a:rPr>
              <a:t>i</a:t>
            </a:r>
            <a:r>
              <a:rPr lang="en-US" sz="1600" i="1" dirty="0" smtClean="0">
                <a:cs typeface="Times New Roman"/>
              </a:rPr>
              <a:t> </a:t>
            </a:r>
            <a:r>
              <a:rPr lang="en-US" sz="1600" i="1" dirty="0">
                <a:cs typeface="Times New Roman"/>
              </a:rPr>
              <a:t>= </a:t>
            </a:r>
            <a:r>
              <a:rPr lang="en-US" sz="1600" i="1" dirty="0" smtClean="0">
                <a:cs typeface="Times New Roman"/>
              </a:rPr>
              <a:t>1</a:t>
            </a:r>
            <a:r>
              <a:rPr lang="en-US" sz="1600" i="1" dirty="0">
                <a:cs typeface="Times New Roman"/>
              </a:rPr>
              <a:t>-P</a:t>
            </a:r>
            <a:r>
              <a:rPr lang="en-US" sz="1600" i="1" baseline="30000" dirty="0">
                <a:cs typeface="Times New Roman"/>
              </a:rPr>
              <a:t>t</a:t>
            </a:r>
            <a:r>
              <a:rPr lang="en-US" sz="1600" i="1" baseline="-25000" dirty="0">
                <a:cs typeface="Times New Roman"/>
              </a:rPr>
              <a:t>i,i-</a:t>
            </a:r>
            <a:r>
              <a:rPr lang="en-US" sz="1600" i="1" baseline="-25000" dirty="0" smtClean="0">
                <a:cs typeface="Times New Roman"/>
              </a:rPr>
              <a:t>1</a:t>
            </a:r>
            <a:r>
              <a:rPr lang="en-US" sz="1600" i="1" dirty="0">
                <a:cs typeface="Times New Roman"/>
              </a:rPr>
              <a:t>-P</a:t>
            </a:r>
            <a:r>
              <a:rPr lang="en-US" sz="1600" i="1" baseline="30000" dirty="0">
                <a:cs typeface="Times New Roman"/>
              </a:rPr>
              <a:t>t</a:t>
            </a:r>
            <a:r>
              <a:rPr lang="en-US" sz="1600" i="1" baseline="-25000" dirty="0">
                <a:cs typeface="Times New Roman"/>
              </a:rPr>
              <a:t>i,</a:t>
            </a:r>
            <a:r>
              <a:rPr lang="en-US" sz="1600" i="1" baseline="-25000" dirty="0" smtClean="0">
                <a:cs typeface="Times New Roman"/>
              </a:rPr>
              <a:t>i+1</a:t>
            </a:r>
            <a:endParaRPr lang="en-US" sz="1600" i="1" baseline="-25000" dirty="0"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316" y="5496332"/>
            <a:ext cx="6526183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cs typeface="Tahoma"/>
              </a:rPr>
              <a:t>Steady state with no transition</a:t>
            </a:r>
          </a:p>
          <a:p>
            <a:pPr marL="742950" lvl="1" indent="-285750">
              <a:buFont typeface="Arial"/>
              <a:buChar char="•"/>
            </a:pPr>
            <a:r>
              <a:rPr lang="en-US" i="1" dirty="0" err="1">
                <a:cs typeface="Times New Roman"/>
              </a:rPr>
              <a:t>P</a:t>
            </a:r>
            <a:r>
              <a:rPr lang="en-US" i="1" baseline="30000" dirty="0" err="1">
                <a:cs typeface="Times New Roman"/>
              </a:rPr>
              <a:t>t</a:t>
            </a:r>
            <a:r>
              <a:rPr lang="en-US" i="1" baseline="-25000" dirty="0" err="1">
                <a:cs typeface="Times New Roman"/>
              </a:rPr>
              <a:t>i,i</a:t>
            </a:r>
            <a:r>
              <a:rPr lang="en-US" i="1" dirty="0">
                <a:cs typeface="Times New Roman"/>
              </a:rPr>
              <a:t> </a:t>
            </a:r>
            <a:r>
              <a:rPr lang="en-US" i="1" dirty="0" smtClean="0">
                <a:cs typeface="Times New Roman"/>
              </a:rPr>
              <a:t>= 1, </a:t>
            </a:r>
            <a:r>
              <a:rPr lang="en-US" i="1" dirty="0">
                <a:cs typeface="Times New Roman"/>
              </a:rPr>
              <a:t>P</a:t>
            </a:r>
            <a:r>
              <a:rPr lang="en-US" i="1" baseline="30000" dirty="0">
                <a:cs typeface="Times New Roman"/>
              </a:rPr>
              <a:t>t</a:t>
            </a:r>
            <a:r>
              <a:rPr lang="en-US" i="1" baseline="-25000" dirty="0">
                <a:cs typeface="Times New Roman"/>
              </a:rPr>
              <a:t>i,i-1</a:t>
            </a:r>
            <a:r>
              <a:rPr lang="en-US" i="1" dirty="0">
                <a:cs typeface="Times New Roman"/>
              </a:rPr>
              <a:t> </a:t>
            </a:r>
            <a:r>
              <a:rPr lang="en-US" i="1" dirty="0" smtClean="0">
                <a:cs typeface="Times New Roman"/>
              </a:rPr>
              <a:t>= P</a:t>
            </a:r>
            <a:r>
              <a:rPr lang="en-US" i="1" baseline="30000" dirty="0" smtClean="0">
                <a:cs typeface="Times New Roman"/>
              </a:rPr>
              <a:t>t</a:t>
            </a:r>
            <a:r>
              <a:rPr lang="en-US" i="1" baseline="-25000" dirty="0" smtClean="0">
                <a:cs typeface="Times New Roman"/>
              </a:rPr>
              <a:t>i</a:t>
            </a:r>
            <a:r>
              <a:rPr lang="en-US" i="1" baseline="-25000" dirty="0">
                <a:cs typeface="Times New Roman"/>
              </a:rPr>
              <a:t>,i+</a:t>
            </a:r>
            <a:r>
              <a:rPr lang="en-US" i="1" baseline="-25000" dirty="0" smtClean="0">
                <a:cs typeface="Times New Roman"/>
              </a:rPr>
              <a:t>1 </a:t>
            </a:r>
            <a:r>
              <a:rPr lang="en-US" i="1" dirty="0" smtClean="0">
                <a:cs typeface="Times New Roman"/>
              </a:rPr>
              <a:t>= 0 </a:t>
            </a:r>
            <a:r>
              <a:rPr lang="en-US" i="1" dirty="0" smtClean="0">
                <a:cs typeface="Times New Roman"/>
                <a:sym typeface="Wingdings"/>
              </a:rPr>
              <a:t> </a:t>
            </a:r>
            <a:r>
              <a:rPr lang="en-US" i="1" dirty="0" smtClean="0">
                <a:cs typeface="Times New Roman"/>
              </a:rPr>
              <a:t>F</a:t>
            </a:r>
            <a:r>
              <a:rPr lang="en-US" i="1" baseline="-25000" dirty="0" smtClean="0">
                <a:cs typeface="Times New Roman"/>
              </a:rPr>
              <a:t>x </a:t>
            </a:r>
            <a:r>
              <a:rPr lang="en-US" i="1" dirty="0">
                <a:cs typeface="Times New Roman"/>
              </a:rPr>
              <a:t>= F</a:t>
            </a:r>
            <a:r>
              <a:rPr lang="en-US" i="1" baseline="-25000" dirty="0">
                <a:cs typeface="Times New Roman"/>
              </a:rPr>
              <a:t>x+</a:t>
            </a:r>
            <a:r>
              <a:rPr lang="en-US" i="1" baseline="-25000" dirty="0" smtClean="0">
                <a:cs typeface="Times New Roman"/>
              </a:rPr>
              <a:t>1</a:t>
            </a:r>
            <a:r>
              <a:rPr lang="en-US" i="1" dirty="0">
                <a:cs typeface="Times New Roman"/>
              </a:rPr>
              <a:t> </a:t>
            </a:r>
            <a:r>
              <a:rPr lang="en-US" i="1" dirty="0" smtClean="0">
                <a:cs typeface="Times New Roman"/>
              </a:rPr>
              <a:t>= 0.5 </a:t>
            </a:r>
            <a:r>
              <a:rPr lang="en-US" altLang="ko-KR" i="1" dirty="0" smtClean="0">
                <a:cs typeface="Times New Roman"/>
                <a:sym typeface="Wingdings"/>
              </a:rPr>
              <a:t></a:t>
            </a:r>
            <a:r>
              <a:rPr lang="ko-KR" altLang="en-US" i="1" dirty="0" smtClean="0">
                <a:cs typeface="Times New Roman"/>
                <a:sym typeface="Wingdings"/>
              </a:rPr>
              <a:t> </a:t>
            </a:r>
            <a:r>
              <a:rPr lang="en-US" altLang="ko-KR" b="1" i="1" dirty="0" smtClean="0">
                <a:cs typeface="Tahoma"/>
                <a:sym typeface="Wingdings"/>
              </a:rPr>
              <a:t>double buffering</a:t>
            </a:r>
            <a:endParaRPr lang="en-US" b="1" dirty="0">
              <a:cs typeface="Tahom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7800" y="2954672"/>
            <a:ext cx="2074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cs typeface="Times New Roman"/>
              </a:rPr>
              <a:t>F</a:t>
            </a:r>
            <a:r>
              <a:rPr lang="en-US" b="1" i="1" baseline="-25000" dirty="0" smtClean="0">
                <a:cs typeface="Times New Roman"/>
              </a:rPr>
              <a:t>x</a:t>
            </a:r>
            <a:r>
              <a:rPr lang="en-US" b="1" dirty="0" smtClean="0">
                <a:cs typeface="Times New Roman"/>
              </a:rPr>
              <a:t>: occupancy of</a:t>
            </a:r>
            <a:r>
              <a:rPr lang="en-US" b="1" i="1" dirty="0" smtClean="0">
                <a:cs typeface="Times New Roman"/>
              </a:rPr>
              <a:t> </a:t>
            </a:r>
            <a:r>
              <a:rPr lang="en-US" b="1" i="1" dirty="0" err="1" smtClean="0">
                <a:cs typeface="Times New Roman"/>
              </a:rPr>
              <a:t>Q</a:t>
            </a:r>
            <a:r>
              <a:rPr lang="en-US" b="1" i="1" baseline="-25000" dirty="0" err="1" smtClean="0">
                <a:cs typeface="Times New Roman"/>
              </a:rPr>
              <a:t>x</a:t>
            </a:r>
            <a:r>
              <a:rPr lang="en-US" b="1" i="1" baseline="-25000" dirty="0" smtClean="0">
                <a:cs typeface="Times New Roman"/>
              </a:rPr>
              <a:t>.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452185" y="4791109"/>
            <a:ext cx="2797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cs typeface="Times New Roman"/>
              </a:rPr>
              <a:t>P</a:t>
            </a:r>
            <a:r>
              <a:rPr lang="en-US" b="1" i="1" baseline="30000" dirty="0">
                <a:cs typeface="Times New Roman"/>
              </a:rPr>
              <a:t>t</a:t>
            </a:r>
            <a:r>
              <a:rPr lang="en-US" b="1" i="1" baseline="-25000" dirty="0">
                <a:cs typeface="Times New Roman"/>
              </a:rPr>
              <a:t>i,i+</a:t>
            </a:r>
            <a:r>
              <a:rPr lang="en-US" b="1" i="1" baseline="-25000" dirty="0" smtClean="0">
                <a:cs typeface="Times New Roman"/>
              </a:rPr>
              <a:t>1</a:t>
            </a:r>
            <a:r>
              <a:rPr lang="en-US" b="1" dirty="0" smtClean="0">
                <a:cs typeface="Times New Roman"/>
              </a:rPr>
              <a:t>: transaction probability from </a:t>
            </a:r>
            <a:r>
              <a:rPr lang="en-US" b="1" i="1" dirty="0" smtClean="0">
                <a:cs typeface="Times New Roman"/>
              </a:rPr>
              <a:t>K</a:t>
            </a:r>
            <a:r>
              <a:rPr lang="en-US" b="1" i="1" baseline="-25000" dirty="0" smtClean="0">
                <a:cs typeface="Times New Roman"/>
              </a:rPr>
              <a:t>i</a:t>
            </a:r>
            <a:r>
              <a:rPr lang="en-US" b="1" dirty="0" smtClean="0">
                <a:cs typeface="Times New Roman"/>
              </a:rPr>
              <a:t> to </a:t>
            </a:r>
            <a:r>
              <a:rPr lang="en-US" b="1" i="1" dirty="0" smtClean="0">
                <a:cs typeface="Times New Roman"/>
              </a:rPr>
              <a:t>K</a:t>
            </a:r>
            <a:r>
              <a:rPr lang="en-US" b="1" i="1" baseline="-25000" dirty="0" smtClean="0">
                <a:cs typeface="Times New Roman"/>
              </a:rPr>
              <a:t>i+1</a:t>
            </a:r>
            <a:endParaRPr lang="en-US" b="1" i="1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93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13"/>
    </mc:Choice>
    <mc:Fallback xmlns="">
      <p:transition xmlns:p14="http://schemas.microsoft.com/office/powerpoint/2010/main" spd="slow" advTm="872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4" y="67893"/>
            <a:ext cx="879564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Ticket Synchronization and Stall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17</a:t>
            </a:fld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3732076" y="1214924"/>
            <a:ext cx="1358900" cy="711200"/>
          </a:xfrm>
          <a:prstGeom prst="cube">
            <a:avLst>
              <a:gd name="adj" fmla="val 13553"/>
            </a:avLst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cs typeface="Times New Roman"/>
              </a:rPr>
              <a:t>f(x)</a:t>
            </a:r>
            <a:endParaRPr lang="en-US" sz="3200" b="1" i="1" dirty="0"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8877" y="1255556"/>
            <a:ext cx="120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 queue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287061" y="1255556"/>
            <a:ext cx="1355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Output queue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10116" y="2859320"/>
            <a:ext cx="769363" cy="175989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pop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0116" y="3061831"/>
            <a:ext cx="769363" cy="33424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  <a:cs typeface="Times New Roman"/>
              </a:rPr>
              <a:t>f(x)</a:t>
            </a:r>
            <a:endParaRPr lang="en-US" b="1" i="1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0116" y="3426100"/>
            <a:ext cx="769363" cy="144016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push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488" y="2584262"/>
            <a:ext cx="748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Thread 1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1522936" y="3189336"/>
            <a:ext cx="769363" cy="175989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pop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2936" y="3391847"/>
            <a:ext cx="769363" cy="33424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  <a:cs typeface="Times New Roman"/>
              </a:rPr>
              <a:t>f(x)</a:t>
            </a:r>
            <a:endParaRPr lang="en-US" b="1" i="1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2936" y="3756116"/>
            <a:ext cx="769363" cy="144016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push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6308" y="2914278"/>
            <a:ext cx="748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Thread 2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2335755" y="3477368"/>
            <a:ext cx="769363" cy="175989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pop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35755" y="3679879"/>
            <a:ext cx="769363" cy="33424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  <a:cs typeface="Times New Roman"/>
              </a:rPr>
              <a:t>f(x)</a:t>
            </a:r>
            <a:endParaRPr lang="en-US" b="1" i="1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35755" y="4044148"/>
            <a:ext cx="769363" cy="144016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push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9127" y="3202310"/>
            <a:ext cx="748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Thread 3</a:t>
            </a:r>
            <a:endParaRPr lang="en-US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3169324" y="3795424"/>
            <a:ext cx="769363" cy="175989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pop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69324" y="3997935"/>
            <a:ext cx="769363" cy="33424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  <a:cs typeface="Times New Roman"/>
              </a:rPr>
              <a:t>f(x)</a:t>
            </a:r>
            <a:endParaRPr lang="en-US" b="1" i="1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69324" y="4362204"/>
            <a:ext cx="769363" cy="144016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push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12696" y="3520366"/>
            <a:ext cx="748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Thread 4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97005" y="1953788"/>
            <a:ext cx="390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cs typeface="Tahoma"/>
              </a:rPr>
              <a:t>If </a:t>
            </a:r>
            <a:r>
              <a:rPr lang="en-US" b="1" i="1" dirty="0" smtClean="0">
                <a:cs typeface="Times New Roman"/>
              </a:rPr>
              <a:t>f(x)</a:t>
            </a:r>
            <a:r>
              <a:rPr lang="en-US" b="1" dirty="0" smtClean="0">
                <a:cs typeface="Tahoma"/>
              </a:rPr>
              <a:t> takes almost the same amount of time</a:t>
            </a:r>
            <a:endParaRPr lang="en-US" b="1" dirty="0">
              <a:cs typeface="Tahom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1729" y="4876460"/>
            <a:ext cx="2162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cs typeface="Tahoma"/>
                <a:sym typeface="Wingdings"/>
              </a:rPr>
              <a:t> Very few stall cycles</a:t>
            </a:r>
            <a:endParaRPr lang="en-US" b="1" dirty="0">
              <a:cs typeface="Taho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52844" y="194252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cs typeface="Tahoma"/>
              </a:rPr>
              <a:t>Otherwise</a:t>
            </a:r>
            <a:endParaRPr lang="en-US" b="1" dirty="0">
              <a:cs typeface="Taho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84892" y="4876460"/>
            <a:ext cx="282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cs typeface="Tahoma"/>
                <a:sym typeface="Wingdings"/>
              </a:rPr>
              <a:t> Very large stall cycles!!!</a:t>
            </a:r>
            <a:endParaRPr lang="en-US" b="1" i="1" dirty="0">
              <a:cs typeface="Tahom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92169" y="2859320"/>
            <a:ext cx="864000" cy="175988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pop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92169" y="3061831"/>
            <a:ext cx="864000" cy="117685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  <a:cs typeface="Times New Roman"/>
              </a:rPr>
              <a:t>f(x)</a:t>
            </a:r>
            <a:endParaRPr lang="en-US" b="1" i="1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92169" y="4268710"/>
            <a:ext cx="864000" cy="144016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push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40876" y="2596020"/>
            <a:ext cx="840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Thread 1</a:t>
            </a:r>
            <a:endParaRPr lang="en-US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5704972" y="3189336"/>
            <a:ext cx="864000" cy="175988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pop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704972" y="3391847"/>
            <a:ext cx="864000" cy="33424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  <a:cs typeface="Times New Roman"/>
              </a:rPr>
              <a:t>f(x)</a:t>
            </a:r>
            <a:endParaRPr lang="en-US" b="1" i="1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04972" y="4433718"/>
            <a:ext cx="864000" cy="144016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push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53679" y="2926036"/>
            <a:ext cx="840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Thread 2</a:t>
            </a:r>
            <a:endParaRPr lang="en-US" sz="1400" b="1" dirty="0"/>
          </a:p>
        </p:txBody>
      </p:sp>
      <p:sp>
        <p:nvSpPr>
          <p:cNvPr id="42" name="Rectangle 41"/>
          <p:cNvSpPr/>
          <p:nvPr/>
        </p:nvSpPr>
        <p:spPr>
          <a:xfrm>
            <a:off x="6617774" y="3477368"/>
            <a:ext cx="864000" cy="175988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pop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17774" y="3679879"/>
            <a:ext cx="864000" cy="33424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  <a:cs typeface="Times New Roman"/>
              </a:rPr>
              <a:t>f(x)</a:t>
            </a:r>
            <a:endParaRPr lang="en-US" b="1" i="1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17774" y="4598726"/>
            <a:ext cx="864000" cy="144016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push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66481" y="3214068"/>
            <a:ext cx="840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Thread 3</a:t>
            </a:r>
            <a:endParaRPr lang="en-US" sz="1400" b="1" dirty="0"/>
          </a:p>
        </p:txBody>
      </p:sp>
      <p:sp>
        <p:nvSpPr>
          <p:cNvPr id="46" name="Rectangle 45"/>
          <p:cNvSpPr/>
          <p:nvPr/>
        </p:nvSpPr>
        <p:spPr>
          <a:xfrm>
            <a:off x="7553878" y="3795424"/>
            <a:ext cx="864000" cy="175988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pop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53878" y="3997935"/>
            <a:ext cx="864000" cy="33424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  <a:cs typeface="Times New Roman"/>
              </a:rPr>
              <a:t>f(x)</a:t>
            </a:r>
            <a:endParaRPr lang="en-US" b="1" i="1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53878" y="4742742"/>
            <a:ext cx="864000" cy="144016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push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02585" y="3532124"/>
            <a:ext cx="840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Thread 4</a:t>
            </a:r>
            <a:endParaRPr lang="en-US" sz="1400" b="1" dirty="0"/>
          </a:p>
        </p:txBody>
      </p:sp>
      <p:sp>
        <p:nvSpPr>
          <p:cNvPr id="50" name="Rectangle 49"/>
          <p:cNvSpPr/>
          <p:nvPr/>
        </p:nvSpPr>
        <p:spPr>
          <a:xfrm>
            <a:off x="5704972" y="3766118"/>
            <a:ext cx="864096" cy="640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stall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620086" y="4054966"/>
            <a:ext cx="864096" cy="5040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stall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57647" y="4372206"/>
            <a:ext cx="864096" cy="3420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stall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57406" y="2015479"/>
            <a:ext cx="2483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cs typeface="Tahoma"/>
              </a:rPr>
              <a:t>Due to 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>
                <a:cs typeface="Tahoma"/>
              </a:rPr>
              <a:t>Architectural Variability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>
                <a:cs typeface="Tahoma"/>
              </a:rPr>
              <a:t>Data dependent control flow</a:t>
            </a:r>
            <a:endParaRPr lang="en-US" sz="1600" i="1" dirty="0">
              <a:cs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31746" y="5416806"/>
            <a:ext cx="5264505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cs typeface="Tahoma"/>
              </a:rPr>
              <a:t>Key insight: </a:t>
            </a:r>
          </a:p>
          <a:p>
            <a:pPr algn="ctr"/>
            <a:r>
              <a:rPr lang="en-US" sz="2000" dirty="0" smtClean="0">
                <a:cs typeface="Tahoma"/>
              </a:rPr>
              <a:t>Schedule less number of threads for the kernel which incurs large stall cycles.</a:t>
            </a:r>
            <a:endParaRPr lang="en-US" sz="2000" dirty="0">
              <a:cs typeface="Tahoma"/>
            </a:endParaRPr>
          </a:p>
        </p:txBody>
      </p:sp>
      <p:cxnSp>
        <p:nvCxnSpPr>
          <p:cNvPr id="56" name="Straight Arrow Connector 55"/>
          <p:cNvCxnSpPr>
            <a:endCxn id="7" idx="2"/>
          </p:cNvCxnSpPr>
          <p:nvPr/>
        </p:nvCxnSpPr>
        <p:spPr>
          <a:xfrm>
            <a:off x="1835696" y="1618718"/>
            <a:ext cx="18963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050867" y="1575956"/>
            <a:ext cx="18963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14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16"/>
    </mc:Choice>
    <mc:Fallback xmlns="">
      <p:transition xmlns:p14="http://schemas.microsoft.com/office/powerpoint/2010/main" spd="slow" advTm="660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53" grpId="0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95" y="67893"/>
            <a:ext cx="859574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Probabilistic Random Scheduling (PRS)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644"/>
            <a:ext cx="8229600" cy="20607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PSS is not taken, a randomly selected kernel is probabilistically scheduled if stall cycles of a thread is too long. </a:t>
            </a:r>
          </a:p>
          <a:p>
            <a:pPr lvl="1"/>
            <a:r>
              <a:rPr lang="en-US" i="1" dirty="0" smtClean="0">
                <a:cs typeface="Times New Roman"/>
              </a:rPr>
              <a:t>P</a:t>
            </a:r>
            <a:r>
              <a:rPr lang="en-US" i="1" baseline="30000" dirty="0" smtClean="0">
                <a:cs typeface="Times New Roman"/>
              </a:rPr>
              <a:t>r</a:t>
            </a:r>
            <a:r>
              <a:rPr lang="en-US" i="1" baseline="-25000" dirty="0" smtClean="0">
                <a:cs typeface="Times New Roman"/>
              </a:rPr>
              <a:t>i</a:t>
            </a:r>
            <a:r>
              <a:rPr lang="en-US" i="1" dirty="0" smtClean="0">
                <a:cs typeface="Times New Roman"/>
              </a:rPr>
              <a:t> </a:t>
            </a:r>
            <a:r>
              <a:rPr lang="en-US" i="1" dirty="0">
                <a:cs typeface="Times New Roman"/>
              </a:rPr>
              <a:t>= min(T</a:t>
            </a:r>
            <a:r>
              <a:rPr lang="en-US" i="1" baseline="-25000" dirty="0">
                <a:cs typeface="Times New Roman"/>
              </a:rPr>
              <a:t>i</a:t>
            </a:r>
            <a:r>
              <a:rPr lang="en-US" i="1" dirty="0">
                <a:cs typeface="Times New Roman"/>
              </a:rPr>
              <a:t>/C, 1</a:t>
            </a:r>
            <a:r>
              <a:rPr lang="en-US" i="1" dirty="0" smtClean="0">
                <a:cs typeface="Times New Roman"/>
              </a:rPr>
              <a:t>)</a:t>
            </a:r>
          </a:p>
          <a:p>
            <a:pPr lvl="2"/>
            <a:r>
              <a:rPr lang="en-US" i="1" dirty="0">
                <a:cs typeface="Times New Roman"/>
              </a:rPr>
              <a:t>P</a:t>
            </a:r>
            <a:r>
              <a:rPr lang="en-US" i="1" baseline="30000" dirty="0">
                <a:cs typeface="Times New Roman"/>
              </a:rPr>
              <a:t>r</a:t>
            </a:r>
            <a:r>
              <a:rPr lang="en-US" i="1" baseline="-25000" dirty="0">
                <a:cs typeface="Times New Roman"/>
              </a:rPr>
              <a:t>i </a:t>
            </a:r>
            <a:r>
              <a:rPr lang="en-US" dirty="0">
                <a:cs typeface="Times New Roman"/>
              </a:rPr>
              <a:t>: PRS probability, </a:t>
            </a:r>
            <a:r>
              <a:rPr lang="en-US" i="1" dirty="0">
                <a:cs typeface="Times New Roman"/>
              </a:rPr>
              <a:t>T</a:t>
            </a:r>
            <a:r>
              <a:rPr lang="en-US" i="1" baseline="-25000" dirty="0">
                <a:cs typeface="Times New Roman"/>
              </a:rPr>
              <a:t>i </a:t>
            </a:r>
            <a:r>
              <a:rPr lang="en-US" dirty="0">
                <a:cs typeface="Times New Roman"/>
              </a:rPr>
              <a:t>: </a:t>
            </a:r>
            <a:r>
              <a:rPr lang="en-US" dirty="0" smtClean="0">
                <a:cs typeface="Times New Roman"/>
              </a:rPr>
              <a:t>stall </a:t>
            </a:r>
            <a:r>
              <a:rPr lang="en-US" dirty="0">
                <a:cs typeface="Times New Roman"/>
              </a:rPr>
              <a:t>cycles, C: </a:t>
            </a:r>
            <a:r>
              <a:rPr lang="en-US" dirty="0" smtClean="0">
                <a:cs typeface="Times New Roman"/>
              </a:rPr>
              <a:t>large </a:t>
            </a:r>
            <a:r>
              <a:rPr lang="en-US" dirty="0">
                <a:cs typeface="Times New Roman"/>
              </a:rPr>
              <a:t>constant</a:t>
            </a:r>
            <a:endParaRPr lang="en-US" dirty="0"/>
          </a:p>
          <a:p>
            <a:pPr lvl="1"/>
            <a:endParaRPr lang="en-US" i="1" dirty="0"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9813" y="3622143"/>
            <a:ext cx="3651073" cy="2300137"/>
            <a:chOff x="706869" y="4225207"/>
            <a:chExt cx="3651073" cy="2300137"/>
          </a:xfrm>
        </p:grpSpPr>
        <p:sp>
          <p:nvSpPr>
            <p:cNvPr id="6" name="Rectangle 5"/>
            <p:cNvSpPr/>
            <p:nvPr/>
          </p:nvSpPr>
          <p:spPr>
            <a:xfrm>
              <a:off x="706869" y="4499254"/>
              <a:ext cx="864000" cy="175988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cs typeface="Courier New"/>
                </a:rPr>
                <a:t>pop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6869" y="4700417"/>
              <a:ext cx="864000" cy="1176855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>
                  <a:solidFill>
                    <a:srgbClr val="000000"/>
                  </a:solidFill>
                  <a:cs typeface="Times New Roman"/>
                </a:rPr>
                <a:t>f(x)</a:t>
              </a:r>
              <a:endParaRPr lang="en-US" b="1" i="1" dirty="0">
                <a:solidFill>
                  <a:srgbClr val="000000"/>
                </a:solidFill>
                <a:cs typeface="Times New Roma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6869" y="5907296"/>
              <a:ext cx="864000" cy="144016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cs typeface="Courier New"/>
                </a:rPr>
                <a:t>push</a:t>
              </a:r>
              <a:endParaRPr lang="en-US" sz="1000" b="1" dirty="0">
                <a:solidFill>
                  <a:srgbClr val="000000"/>
                </a:solidFill>
                <a:cs typeface="Courier New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5576" y="4225207"/>
              <a:ext cx="840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Thread 1</a:t>
              </a:r>
              <a:endParaRPr lang="en-US" sz="14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19672" y="4829270"/>
              <a:ext cx="864000" cy="175988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cs typeface="Courier New"/>
                </a:rPr>
                <a:t>pop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19672" y="5030433"/>
              <a:ext cx="864000" cy="334245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>
                  <a:solidFill>
                    <a:srgbClr val="000000"/>
                  </a:solidFill>
                  <a:cs typeface="Times New Roman"/>
                </a:rPr>
                <a:t>f(x)</a:t>
              </a:r>
              <a:endParaRPr lang="en-US" b="1" i="1" dirty="0">
                <a:solidFill>
                  <a:srgbClr val="000000"/>
                </a:solidFill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19672" y="6072304"/>
              <a:ext cx="864000" cy="144016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cs typeface="Courier New"/>
                </a:rPr>
                <a:t>push</a:t>
              </a:r>
              <a:endParaRPr lang="en-US" sz="1000" b="1" dirty="0">
                <a:solidFill>
                  <a:srgbClr val="000000"/>
                </a:solidFill>
                <a:cs typeface="Courier New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68379" y="4555223"/>
              <a:ext cx="840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Thread 2</a:t>
              </a:r>
              <a:endParaRPr lang="en-US" sz="14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32474" y="5117302"/>
              <a:ext cx="864000" cy="175988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cs typeface="Courier New"/>
                </a:rPr>
                <a:t>pop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32474" y="5318465"/>
              <a:ext cx="864000" cy="334245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>
                  <a:solidFill>
                    <a:srgbClr val="000000"/>
                  </a:solidFill>
                  <a:cs typeface="Times New Roman"/>
                </a:rPr>
                <a:t>f(x)</a:t>
              </a:r>
              <a:endParaRPr lang="en-US" b="1" i="1" dirty="0">
                <a:solidFill>
                  <a:srgbClr val="000000"/>
                </a:solidFill>
                <a:cs typeface="Times New Roman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32474" y="6237312"/>
              <a:ext cx="864000" cy="144016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cs typeface="Courier New"/>
                </a:rPr>
                <a:t>push</a:t>
              </a:r>
              <a:endParaRPr lang="en-US" sz="1000" b="1" dirty="0">
                <a:solidFill>
                  <a:srgbClr val="000000"/>
                </a:solidFill>
                <a:cs typeface="Courier New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81181" y="4843255"/>
              <a:ext cx="840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Thread 3</a:t>
              </a:r>
              <a:endParaRPr lang="en-US" sz="14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68578" y="5435358"/>
              <a:ext cx="864000" cy="175988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cs typeface="Courier New"/>
                </a:rPr>
                <a:t>pop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68578" y="5636521"/>
              <a:ext cx="864000" cy="334245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>
                  <a:solidFill>
                    <a:srgbClr val="000000"/>
                  </a:solidFill>
                  <a:cs typeface="Times New Roman"/>
                </a:rPr>
                <a:t>f(x)</a:t>
              </a:r>
              <a:endParaRPr lang="en-US" b="1" i="1" dirty="0">
                <a:solidFill>
                  <a:srgbClr val="000000"/>
                </a:solidFill>
                <a:cs typeface="Times New Roman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68578" y="6381328"/>
              <a:ext cx="864000" cy="144016"/>
            </a:xfrm>
            <a:prstGeom prst="rect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cs typeface="Courier New"/>
                </a:rPr>
                <a:t>push</a:t>
              </a:r>
              <a:endParaRPr lang="en-US" sz="1000" b="1" dirty="0">
                <a:solidFill>
                  <a:srgbClr val="000000"/>
                </a:solidFill>
                <a:cs typeface="Courier New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17285" y="5161311"/>
              <a:ext cx="840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Thread 4</a:t>
              </a:r>
              <a:endParaRPr lang="en-US" sz="14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19672" y="5404704"/>
              <a:ext cx="864096" cy="640800"/>
            </a:xfrm>
            <a:prstGeom prst="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cs typeface="Courier New"/>
                </a:rPr>
                <a:t>stall</a:t>
              </a:r>
              <a:endParaRPr lang="en-US" sz="1000" b="1" dirty="0">
                <a:solidFill>
                  <a:srgbClr val="000000"/>
                </a:solidFill>
                <a:cs typeface="Courier New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34786" y="5693552"/>
              <a:ext cx="864096" cy="504000"/>
            </a:xfrm>
            <a:prstGeom prst="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cs typeface="Courier New"/>
                </a:rPr>
                <a:t>stall</a:t>
              </a:r>
              <a:endParaRPr lang="en-US" sz="1000" b="1" dirty="0">
                <a:solidFill>
                  <a:srgbClr val="000000"/>
                </a:solidFill>
                <a:cs typeface="Courier New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72347" y="6010792"/>
              <a:ext cx="864096" cy="342000"/>
            </a:xfrm>
            <a:prstGeom prst="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cs typeface="Courier New"/>
                </a:rPr>
                <a:t>stall</a:t>
              </a:r>
              <a:endParaRPr lang="en-US" sz="1000" b="1" dirty="0">
                <a:solidFill>
                  <a:srgbClr val="000000"/>
                </a:solidFill>
                <a:cs typeface="Courier New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184349" y="3894232"/>
            <a:ext cx="864000" cy="175988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pop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4349" y="4095395"/>
            <a:ext cx="864000" cy="117685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  <a:cs typeface="Times New Roman"/>
              </a:rPr>
              <a:t>f(x)</a:t>
            </a:r>
            <a:endParaRPr lang="en-US" b="1" i="1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84349" y="5302274"/>
            <a:ext cx="864000" cy="144016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push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3056" y="3620185"/>
            <a:ext cx="840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Thread 1</a:t>
            </a:r>
            <a:endParaRPr lang="en-US" sz="1400" b="1" dirty="0"/>
          </a:p>
        </p:txBody>
      </p:sp>
      <p:sp>
        <p:nvSpPr>
          <p:cNvPr id="29" name="Rectangle 28"/>
          <p:cNvSpPr/>
          <p:nvPr/>
        </p:nvSpPr>
        <p:spPr>
          <a:xfrm>
            <a:off x="6097152" y="4224248"/>
            <a:ext cx="864000" cy="175988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pop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97152" y="4425411"/>
            <a:ext cx="864000" cy="33424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  <a:cs typeface="Times New Roman"/>
              </a:rPr>
              <a:t>f(x)</a:t>
            </a:r>
            <a:endParaRPr lang="en-US" b="1" i="1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97152" y="5467282"/>
            <a:ext cx="864000" cy="144016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push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5859" y="3950201"/>
            <a:ext cx="840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Thread 2</a:t>
            </a:r>
            <a:endParaRPr lang="en-US" sz="1400" b="1" dirty="0"/>
          </a:p>
        </p:txBody>
      </p:sp>
      <p:sp>
        <p:nvSpPr>
          <p:cNvPr id="33" name="Rectangle 32"/>
          <p:cNvSpPr/>
          <p:nvPr/>
        </p:nvSpPr>
        <p:spPr>
          <a:xfrm>
            <a:off x="7009954" y="4512280"/>
            <a:ext cx="864000" cy="175988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pop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009954" y="4713443"/>
            <a:ext cx="864000" cy="33424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  <a:cs typeface="Times New Roman"/>
              </a:rPr>
              <a:t>f(x)</a:t>
            </a:r>
            <a:endParaRPr lang="en-US" b="1" i="1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09954" y="5632290"/>
            <a:ext cx="864000" cy="144016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push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58661" y="4238233"/>
            <a:ext cx="840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Thread 3</a:t>
            </a:r>
            <a:endParaRPr lang="en-US" sz="1400" b="1" dirty="0"/>
          </a:p>
        </p:txBody>
      </p:sp>
      <p:sp>
        <p:nvSpPr>
          <p:cNvPr id="37" name="Rectangle 36"/>
          <p:cNvSpPr/>
          <p:nvPr/>
        </p:nvSpPr>
        <p:spPr>
          <a:xfrm>
            <a:off x="7946058" y="4830336"/>
            <a:ext cx="864000" cy="175988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pop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946058" y="5031499"/>
            <a:ext cx="864000" cy="33424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  <a:cs typeface="Times New Roman"/>
              </a:rPr>
              <a:t>f(x)</a:t>
            </a:r>
            <a:endParaRPr lang="en-US" b="1" i="1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46058" y="5776306"/>
            <a:ext cx="864000" cy="144016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push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94765" y="4556289"/>
            <a:ext cx="840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Thread 4</a:t>
            </a:r>
            <a:endParaRPr lang="en-US" sz="1400" b="1" dirty="0"/>
          </a:p>
        </p:txBody>
      </p:sp>
      <p:sp>
        <p:nvSpPr>
          <p:cNvPr id="41" name="Rectangle 40"/>
          <p:cNvSpPr/>
          <p:nvPr/>
        </p:nvSpPr>
        <p:spPr>
          <a:xfrm>
            <a:off x="6097152" y="4799682"/>
            <a:ext cx="864096" cy="640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stall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12266" y="5088530"/>
            <a:ext cx="864096" cy="5040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stall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49827" y="5405770"/>
            <a:ext cx="864096" cy="3420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  <a:cs typeface="Courier New"/>
              </a:rPr>
              <a:t>stall</a:t>
            </a:r>
            <a:endParaRPr lang="en-US" sz="10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4176237" y="4482120"/>
            <a:ext cx="648072" cy="7200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90"/>
    </mc:Choice>
    <mc:Fallback xmlns="">
      <p:transition xmlns:p14="http://schemas.microsoft.com/office/powerpoint/2010/main" spd="slow" advTm="212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7" grpId="0" animBg="1"/>
      <p:bldP spid="38" grpId="0" animBg="1"/>
      <p:bldP spid="39" grpId="0" animBg="1"/>
      <p:bldP spid="40" grpId="0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</a:t>
            </a:r>
            <a:br>
              <a:rPr lang="en-US" dirty="0"/>
            </a:br>
            <a:r>
              <a:rPr lang="en-US" dirty="0"/>
              <a:t>Dynamic Load-balancing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37000" y="1584573"/>
            <a:ext cx="4926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cs typeface="Tahoma"/>
              </a:rPr>
              <a:t>At the end of thread execution, decide whether to keep </a:t>
            </a:r>
            <a:r>
              <a:rPr lang="en-US" i="1" dirty="0">
                <a:solidFill>
                  <a:srgbClr val="000000"/>
                </a:solidFill>
                <a:cs typeface="Tahoma"/>
              </a:rPr>
              <a:t>running the same kernel or schedule </a:t>
            </a:r>
            <a:r>
              <a:rPr lang="en-US" i="1" dirty="0" smtClean="0">
                <a:solidFill>
                  <a:srgbClr val="000000"/>
                </a:solidFill>
                <a:cs typeface="Tahoma"/>
              </a:rPr>
              <a:t>elsewhere.</a:t>
            </a:r>
            <a:endParaRPr lang="en-US" i="1" dirty="0">
              <a:solidFill>
                <a:srgbClr val="000000"/>
              </a:solidFill>
              <a:cs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1948" y="1584573"/>
            <a:ext cx="2737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cs typeface="Tahoma"/>
              </a:rPr>
              <a:t>When a queue operation is blocked by queue event, decide where to schedule.</a:t>
            </a:r>
            <a:endParaRPr lang="en-US" i="1" dirty="0">
              <a:solidFill>
                <a:srgbClr val="000000"/>
              </a:solidFill>
              <a:cs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68" y="1802197"/>
            <a:ext cx="80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WHEN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94" y="288153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POLICY</a:t>
            </a:r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57822"/>
              </p:ext>
            </p:extLst>
          </p:nvPr>
        </p:nvGraphicFramePr>
        <p:xfrm>
          <a:off x="985064" y="2760582"/>
          <a:ext cx="7878525" cy="327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175"/>
                <a:gridCol w="2626175"/>
                <a:gridCol w="2626175"/>
              </a:tblGrid>
              <a:tr h="8024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QES</a:t>
                      </a:r>
                    </a:p>
                    <a:p>
                      <a:pPr algn="ctr"/>
                      <a:r>
                        <a:rPr lang="en-US" b="0" dirty="0" smtClean="0"/>
                        <a:t>Queue Event-based 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PSS</a:t>
                      </a:r>
                    </a:p>
                    <a:p>
                      <a:pPr algn="ctr"/>
                      <a:r>
                        <a:rPr lang="en-US" b="0" dirty="0" smtClean="0"/>
                        <a:t>Probabilistic Speculative 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PRS</a:t>
                      </a:r>
                    </a:p>
                    <a:p>
                      <a:pPr algn="ctr"/>
                      <a:r>
                        <a:rPr lang="en-US" b="0" dirty="0" smtClean="0"/>
                        <a:t>Probabilistic Random Scheduling</a:t>
                      </a:r>
                    </a:p>
                  </a:txBody>
                  <a:tcPr/>
                </a:tc>
              </a:tr>
              <a:tr h="595373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cs typeface="Tahoma"/>
                        </a:rPr>
                        <a:t>Queue Event </a:t>
                      </a:r>
                    </a:p>
                    <a:p>
                      <a:pPr algn="l"/>
                      <a:r>
                        <a:rPr lang="en-US" sz="2000" dirty="0" smtClean="0">
                          <a:cs typeface="Tahoma"/>
                        </a:rPr>
                        <a:t>: Full, Empty, Wait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Tahoma"/>
                        </a:rPr>
                        <a:t>Queue Occupancy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Tahoma"/>
                        </a:rPr>
                        <a:t>Stall Cycles</a:t>
                      </a:r>
                    </a:p>
                  </a:txBody>
                  <a:tcPr anchor="ctr"/>
                </a:tc>
              </a:tr>
              <a:tr h="1630803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Naturally use</a:t>
                      </a:r>
                      <a:r>
                        <a:rPr lang="en-US" sz="2000" baseline="0" dirty="0" smtClean="0"/>
                        <a:t> producer-consumer relationships in the graph.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Prefer pipeline parallelism than data parallelism to avoid the thundering herd problem.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Cope with fine grained load-imbalance.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70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8"/>
    </mc:Choice>
    <mc:Fallback xmlns="">
      <p:transition xmlns:p14="http://schemas.microsoft.com/office/powerpoint/2010/main" spd="slow" advTm="166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Multi-Cores </a:t>
            </a:r>
            <a:br>
              <a:rPr lang="en-US" dirty="0" smtClean="0"/>
            </a:br>
            <a:r>
              <a:rPr lang="en-US" dirty="0" smtClean="0"/>
              <a:t>mean to Average Programmers?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104456"/>
          </a:xfrm>
        </p:spPr>
        <p:txBody>
          <a:bodyPr>
            <a:normAutofit fontScale="85000" lnSpcReduction="20000"/>
          </a:bodyPr>
          <a:lstStyle/>
          <a:p>
            <a:pPr marL="514350" indent="-514350" eaLnBrk="0" latinLnBrk="0" hangingPunct="0">
              <a:buFont typeface="+mj-lt"/>
              <a:buAutoNum type="arabicPeriod"/>
            </a:pPr>
            <a:r>
              <a:rPr lang="en-US" altLang="ja-JP" b="1" dirty="0" smtClean="0"/>
              <a:t>In the past, hardware was mainly responsible for improving application performance. </a:t>
            </a:r>
          </a:p>
          <a:p>
            <a:pPr eaLnBrk="0" latinLnBrk="0" hangingPunct="0"/>
            <a:endParaRPr lang="ja-JP" altLang="en-US" dirty="0" smtClean="0"/>
          </a:p>
          <a:p>
            <a:pPr marL="514350" indent="-514350" eaLnBrk="0" latinLnBrk="0" hangingPunct="0">
              <a:buFont typeface="+mj-lt"/>
              <a:buAutoNum type="arabicPeriod"/>
            </a:pPr>
            <a:r>
              <a:rPr lang="en-US" altLang="ja-JP" b="1" dirty="0" smtClean="0"/>
              <a:t>Now, in multicore era, performance burden falls on programmers. </a:t>
            </a:r>
          </a:p>
          <a:p>
            <a:pPr eaLnBrk="0" latinLnBrk="0" hangingPunct="0"/>
            <a:endParaRPr lang="ja-JP" altLang="en-US" dirty="0" smtClean="0"/>
          </a:p>
          <a:p>
            <a:pPr marL="514350" indent="-514350" eaLnBrk="0" latinLnBrk="0" hangingPunct="0">
              <a:buFont typeface="+mj-lt"/>
              <a:buAutoNum type="arabicPeriod"/>
            </a:pPr>
            <a:r>
              <a:rPr lang="en-US" altLang="ja-JP" b="1" dirty="0" smtClean="0">
                <a:sym typeface="Wingdings"/>
              </a:rPr>
              <a:t>However, developing a parallel software is getting more difficult. </a:t>
            </a:r>
          </a:p>
          <a:p>
            <a:pPr marL="914400" lvl="1" indent="-514350" eaLnBrk="0" latinLnBrk="0" hangingPunct="0"/>
            <a:r>
              <a:rPr lang="en-US" altLang="ja-JP" dirty="0" smtClean="0">
                <a:sym typeface="Wingdings"/>
              </a:rPr>
              <a:t>Architectural Diversity</a:t>
            </a:r>
          </a:p>
          <a:p>
            <a:pPr marL="1314450" lvl="2" indent="-514350" eaLnBrk="0" latinLnBrk="0" hangingPunct="0"/>
            <a:r>
              <a:rPr lang="en-US" altLang="ja-JP" dirty="0" smtClean="0">
                <a:sym typeface="Wingdings"/>
              </a:rPr>
              <a:t>Complex memory hierarchy, heterogeneous cores, etc. </a:t>
            </a:r>
          </a:p>
          <a:p>
            <a:pPr eaLnBrk="0" latinLnBrk="0" hangingPunct="0"/>
            <a:endParaRPr lang="ja-JP" altLang="en-US" dirty="0" smtClean="0"/>
          </a:p>
          <a:p>
            <a:pPr eaLnBrk="0" latinLnBrk="0" hangingPunct="0"/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9552" y="5442119"/>
            <a:ext cx="8136904" cy="93610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2000" b="1" dirty="0" smtClean="0"/>
              <a:t>Parallel Programming Models and Runtimes</a:t>
            </a:r>
          </a:p>
          <a:p>
            <a:pPr algn="ctr"/>
            <a:endParaRPr kumimoji="1" lang="en-US" altLang="ko-KR" sz="800" dirty="0" smtClean="0"/>
          </a:p>
          <a:p>
            <a:pPr algn="ctr"/>
            <a:r>
              <a:rPr kumimoji="1" lang="en-US" altLang="ko-KR" dirty="0" smtClean="0"/>
              <a:t>e.g., </a:t>
            </a:r>
            <a:r>
              <a:rPr kumimoji="1" lang="en-US" altLang="ko-KR" dirty="0" err="1" smtClean="0"/>
              <a:t>OpenMP</a:t>
            </a:r>
            <a:r>
              <a:rPr kumimoji="1" lang="en-US" altLang="ko-KR" dirty="0" smtClean="0"/>
              <a:t>, OpenCL, TBB, Cilk, StreamIt, … 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45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79"/>
    </mc:Choice>
    <mc:Fallback xmlns="">
      <p:transition xmlns:p14="http://schemas.microsoft.com/office/powerpoint/2010/main" spd="slow" advTm="414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DANBI Programming Model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DANBI Runtime </a:t>
            </a:r>
          </a:p>
          <a:p>
            <a:r>
              <a:rPr lang="en-US" b="1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3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9"/>
    </mc:Choice>
    <mc:Fallback xmlns="">
      <p:transition xmlns:p14="http://schemas.microsoft.com/office/powerpoint/2010/main" spd="slow" advTm="355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8372"/>
            <a:ext cx="8229600" cy="1143000"/>
          </a:xfrm>
        </p:spPr>
        <p:txBody>
          <a:bodyPr/>
          <a:lstStyle/>
          <a:p>
            <a:r>
              <a:rPr lang="en-US" dirty="0" smtClean="0"/>
              <a:t>Evaluation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9993"/>
            <a:ext cx="8229600" cy="31070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Machine, OS, and Tool chain</a:t>
            </a:r>
          </a:p>
          <a:p>
            <a:pPr lvl="1"/>
            <a:r>
              <a:rPr lang="en-US" dirty="0" smtClean="0"/>
              <a:t>10-core Intel Xeon Processor * 4 = 40 cores in total</a:t>
            </a:r>
          </a:p>
          <a:p>
            <a:pPr lvl="1"/>
            <a:r>
              <a:rPr lang="en-US" dirty="0"/>
              <a:t>64-bit Linux kernel 3.2.0</a:t>
            </a:r>
          </a:p>
          <a:p>
            <a:pPr lvl="1"/>
            <a:r>
              <a:rPr lang="en-US" dirty="0"/>
              <a:t>GCC </a:t>
            </a:r>
            <a:r>
              <a:rPr lang="en-US" dirty="0" smtClean="0"/>
              <a:t>4.6.3</a:t>
            </a:r>
          </a:p>
          <a:p>
            <a:r>
              <a:rPr lang="en-US" b="1" dirty="0" smtClean="0"/>
              <a:t>DANBI Benchmark Suite</a:t>
            </a:r>
          </a:p>
          <a:p>
            <a:pPr lvl="1"/>
            <a:r>
              <a:rPr lang="en-US" dirty="0" smtClean="0"/>
              <a:t>Port benchmarks from StreamIt, Cilk, and OpenCL to DANBI</a:t>
            </a:r>
          </a:p>
          <a:p>
            <a:pPr lvl="1"/>
            <a:r>
              <a:rPr lang="en-US" dirty="0" smtClean="0"/>
              <a:t>To evaluate the maximum scalability, we set queue sizes to maximally exploit data parallelism (i.e., for all 40 threads to work on a queue.)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346692"/>
              </p:ext>
            </p:extLst>
          </p:nvPr>
        </p:nvGraphicFramePr>
        <p:xfrm>
          <a:off x="646544" y="4040912"/>
          <a:ext cx="788554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683"/>
                <a:gridCol w="1137728"/>
                <a:gridCol w="2740420"/>
                <a:gridCol w="759928"/>
                <a:gridCol w="759928"/>
                <a:gridCol w="1519856"/>
              </a:tblGrid>
              <a:tr h="23818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Origin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Benchmark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Description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Kernel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Queue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Remarks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429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StreamIt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atin typeface="Tahoma"/>
                          <a:cs typeface="Tahoma"/>
                        </a:rPr>
                        <a:t>FilterBank</a:t>
                      </a:r>
                      <a:endParaRPr lang="en-US" sz="1200" b="1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Tahoma"/>
                          <a:cs typeface="Tahoma"/>
                        </a:rPr>
                        <a:t>Multirate</a:t>
                      </a:r>
                      <a:r>
                        <a:rPr lang="en-US" sz="1200" dirty="0" smtClean="0">
                          <a:latin typeface="Tahoma"/>
                          <a:cs typeface="Tahoma"/>
                        </a:rPr>
                        <a:t> signal processing filters </a:t>
                      </a:r>
                    </a:p>
                    <a:p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44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58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Complex pipeline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271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StreamIt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atin typeface="Tahoma"/>
                          <a:cs typeface="Tahoma"/>
                        </a:rPr>
                        <a:t>FMRadio</a:t>
                      </a:r>
                      <a:endParaRPr lang="en-US" sz="1200" b="1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FM Radio with equalizer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17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27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ahoma"/>
                          <a:cs typeface="Tahoma"/>
                        </a:rPr>
                        <a:t>Complex pipeline</a:t>
                      </a:r>
                    </a:p>
                  </a:txBody>
                  <a:tcPr/>
                </a:tc>
              </a:tr>
              <a:tr h="271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StreamIt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ahoma"/>
                          <a:cs typeface="Tahoma"/>
                        </a:rPr>
                        <a:t>FFT2</a:t>
                      </a:r>
                      <a:endParaRPr lang="en-US" sz="1200" b="1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64 elements FFT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4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3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Tahoma"/>
                          <a:cs typeface="Tahoma"/>
                        </a:rPr>
                        <a:t>Mem</a:t>
                      </a:r>
                      <a:r>
                        <a:rPr lang="en-US" sz="1200" dirty="0" smtClean="0">
                          <a:latin typeface="Tahoma"/>
                          <a:cs typeface="Tahoma"/>
                        </a:rPr>
                        <a:t>. intensive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271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StreamIt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ahoma"/>
                          <a:cs typeface="Tahoma"/>
                        </a:rPr>
                        <a:t>TDE</a:t>
                      </a:r>
                      <a:endParaRPr lang="en-US" sz="1200" b="1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ahoma"/>
                          <a:ea typeface="+mn-ea"/>
                          <a:cs typeface="Tahoma"/>
                        </a:rPr>
                        <a:t>Time delay equalizer for GMTI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29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28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Tahoma"/>
                          <a:cs typeface="Tahoma"/>
                        </a:rPr>
                        <a:t>Mem</a:t>
                      </a:r>
                      <a:r>
                        <a:rPr lang="en-US" sz="1200" dirty="0" smtClean="0">
                          <a:latin typeface="Tahoma"/>
                          <a:cs typeface="Tahoma"/>
                        </a:rPr>
                        <a:t>. intensive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27197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Cilk</a:t>
                      </a:r>
                      <a:endParaRPr lang="en-US" sz="1200" b="1" dirty="0">
                        <a:solidFill>
                          <a:srgbClr val="008000"/>
                        </a:solidFill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ahoma"/>
                          <a:cs typeface="Tahoma"/>
                        </a:rPr>
                        <a:t>MergeSort</a:t>
                      </a:r>
                      <a:endParaRPr lang="en-US" sz="1200" b="1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Merge sort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5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9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Recursion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27197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OpenCL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ahoma"/>
                          <a:cs typeface="Tahoma"/>
                        </a:rPr>
                        <a:t>RG</a:t>
                      </a:r>
                      <a:endParaRPr lang="en-US" sz="1200" b="1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Recursive Gaussian image filter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6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5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27197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Tahoma"/>
                          <a:cs typeface="Tahoma"/>
                        </a:rPr>
                        <a:t>OpenCL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ahoma"/>
                          <a:cs typeface="Tahoma"/>
                        </a:rPr>
                        <a:t>SRAD</a:t>
                      </a:r>
                      <a:endParaRPr lang="en-US" sz="1200" b="1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Diffusion filter for ultrasonic image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6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ahoma"/>
                          <a:cs typeface="Tahoma"/>
                        </a:rPr>
                        <a:t>6</a:t>
                      </a:r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5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7"/>
    </mc:Choice>
    <mc:Fallback xmlns="">
      <p:transition xmlns:p14="http://schemas.microsoft.com/office/powerpoint/2010/main" spd="slow" advTm="136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5282"/>
            <a:ext cx="8229600" cy="1143000"/>
          </a:xfrm>
        </p:spPr>
        <p:txBody>
          <a:bodyPr/>
          <a:lstStyle/>
          <a:p>
            <a:r>
              <a:rPr lang="en-US" dirty="0" smtClean="0"/>
              <a:t>DANBI Benchmark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7504" y="980728"/>
            <a:ext cx="4896544" cy="1512168"/>
            <a:chOff x="35496" y="1124744"/>
            <a:chExt cx="4896544" cy="1280984"/>
          </a:xfrm>
        </p:grpSpPr>
        <p:pic>
          <p:nvPicPr>
            <p:cNvPr id="6" name="Picture 5" descr="FilterBank.dot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1340768"/>
              <a:ext cx="4896544" cy="10649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06899" y="1124744"/>
              <a:ext cx="1051891" cy="28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0000"/>
                  </a:solidFill>
                  <a:cs typeface="Tahoma"/>
                </a:rPr>
                <a:t>FilterBank</a:t>
              </a:r>
              <a:endParaRPr lang="en-US" sz="1600" b="1" dirty="0">
                <a:solidFill>
                  <a:srgbClr val="FF0000"/>
                </a:solidFill>
                <a:cs typeface="Tahoma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04048" y="980728"/>
            <a:ext cx="3960440" cy="1440160"/>
            <a:chOff x="4355976" y="1124744"/>
            <a:chExt cx="3960440" cy="1248683"/>
          </a:xfrm>
        </p:grpSpPr>
        <p:pic>
          <p:nvPicPr>
            <p:cNvPr id="9" name="Picture 8" descr="FMRadio.dot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1340768"/>
              <a:ext cx="3960440" cy="103265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56368" y="1124744"/>
              <a:ext cx="945792" cy="293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0000"/>
                  </a:solidFill>
                  <a:cs typeface="Tahoma"/>
                </a:rPr>
                <a:t>FMRadio</a:t>
              </a:r>
              <a:endParaRPr lang="en-US" sz="1600" b="1" dirty="0">
                <a:solidFill>
                  <a:srgbClr val="FF0000"/>
                </a:solidFill>
                <a:cs typeface="Tahoma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19672" y="2515289"/>
            <a:ext cx="1598158" cy="1829688"/>
            <a:chOff x="1619672" y="2463409"/>
            <a:chExt cx="1598158" cy="1829688"/>
          </a:xfrm>
        </p:grpSpPr>
        <p:pic>
          <p:nvPicPr>
            <p:cNvPr id="12" name="Picture 11" descr="FFT-Fusion.dot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2564905"/>
              <a:ext cx="1598158" cy="172819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993120" y="2463409"/>
              <a:ext cx="5772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cs typeface="Tahoma"/>
                </a:rPr>
                <a:t>FFT2</a:t>
              </a:r>
              <a:endParaRPr lang="en-US" sz="1600" b="1" dirty="0">
                <a:solidFill>
                  <a:srgbClr val="FF0000"/>
                </a:solidFill>
                <a:cs typeface="Tahoma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36223" y="2515289"/>
            <a:ext cx="1466650" cy="2360997"/>
            <a:chOff x="5742787" y="2348880"/>
            <a:chExt cx="1178618" cy="2006323"/>
          </a:xfrm>
        </p:grpSpPr>
        <p:pic>
          <p:nvPicPr>
            <p:cNvPr id="15" name="Picture 14" descr="TDE-Fusion.dot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787" y="2482995"/>
              <a:ext cx="1178618" cy="18722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003493" y="2348880"/>
              <a:ext cx="410708" cy="287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cs typeface="Tahoma"/>
                </a:rPr>
                <a:t>TDE</a:t>
              </a:r>
              <a:endParaRPr lang="en-US" sz="1600" b="1" dirty="0">
                <a:solidFill>
                  <a:srgbClr val="FF0000"/>
                </a:solidFill>
                <a:cs typeface="Tahoma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1520" y="3922090"/>
            <a:ext cx="2082943" cy="2390686"/>
            <a:chOff x="971600" y="4314620"/>
            <a:chExt cx="2082943" cy="2390686"/>
          </a:xfrm>
        </p:grpSpPr>
        <p:grpSp>
          <p:nvGrpSpPr>
            <p:cNvPr id="18" name="Group 17"/>
            <p:cNvGrpSpPr/>
            <p:nvPr/>
          </p:nvGrpSpPr>
          <p:grpSpPr>
            <a:xfrm>
              <a:off x="971600" y="4437112"/>
              <a:ext cx="2082943" cy="2268194"/>
              <a:chOff x="971600" y="4437112"/>
              <a:chExt cx="2082943" cy="2268194"/>
            </a:xfrm>
          </p:grpSpPr>
          <p:pic>
            <p:nvPicPr>
              <p:cNvPr id="20" name="Picture 19" descr="MergeSort.dot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4437112"/>
                <a:ext cx="2082943" cy="2268194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811086" y="5471674"/>
                <a:ext cx="441146" cy="1384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tIns="0" bIns="0" rtlCol="0">
                <a:spAutoFit/>
              </a:bodyPr>
              <a:lstStyle/>
              <a:p>
                <a:r>
                  <a:rPr lang="en-US" sz="600" dirty="0" smtClean="0">
                    <a:solidFill>
                      <a:srgbClr val="216E25"/>
                    </a:solidFill>
                    <a:cs typeface="Arial"/>
                  </a:rPr>
                  <a:t>03SplitK</a:t>
                </a:r>
              </a:p>
              <a:p>
                <a:endParaRPr lang="en-US" sz="300" dirty="0">
                  <a:solidFill>
                    <a:srgbClr val="216E25"/>
                  </a:solidFill>
                  <a:cs typeface="Arial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170199" y="4314620"/>
              <a:ext cx="10921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216E25"/>
                  </a:solidFill>
                  <a:cs typeface="Tahoma"/>
                </a:rPr>
                <a:t>MergeSort</a:t>
              </a:r>
              <a:endParaRPr lang="en-US" sz="1600" b="1" dirty="0">
                <a:solidFill>
                  <a:srgbClr val="216E25"/>
                </a:solidFill>
                <a:cs typeface="Tahoma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79912" y="3922090"/>
            <a:ext cx="1312677" cy="2543380"/>
            <a:chOff x="3779912" y="4314620"/>
            <a:chExt cx="1312677" cy="2543380"/>
          </a:xfrm>
        </p:grpSpPr>
        <p:pic>
          <p:nvPicPr>
            <p:cNvPr id="23" name="Picture 22" descr="RecursiveGaussianFilter.dot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4437112"/>
              <a:ext cx="1312677" cy="242088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117105" y="4314620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FF"/>
                  </a:solidFill>
                  <a:cs typeface="Tahoma"/>
                </a:rPr>
                <a:t>RG</a:t>
              </a:r>
              <a:endParaRPr lang="en-US" sz="1600" b="1" dirty="0">
                <a:solidFill>
                  <a:srgbClr val="0000FF"/>
                </a:solidFill>
                <a:cs typeface="Tahoma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80312" y="3922090"/>
            <a:ext cx="1008112" cy="2490754"/>
            <a:chOff x="6804248" y="4314620"/>
            <a:chExt cx="1008112" cy="2490754"/>
          </a:xfrm>
        </p:grpSpPr>
        <p:pic>
          <p:nvPicPr>
            <p:cNvPr id="26" name="Picture 25" descr="SRAD2.dot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4437112"/>
              <a:ext cx="1008112" cy="236826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919304" y="4314620"/>
              <a:ext cx="6508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FF"/>
                  </a:solidFill>
                  <a:cs typeface="Tahoma"/>
                </a:rPr>
                <a:t>SRAD</a:t>
              </a:r>
              <a:endParaRPr lang="en-US" sz="1600" b="1" dirty="0">
                <a:solidFill>
                  <a:srgbClr val="0000FF"/>
                </a:solidFill>
                <a:cs typeface="Tahoma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31824" y="2880925"/>
            <a:ext cx="8566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StreamIt</a:t>
            </a:r>
          </a:p>
          <a:p>
            <a:r>
              <a:rPr lang="en-US" sz="1400" i="1" dirty="0" smtClean="0">
                <a:solidFill>
                  <a:srgbClr val="216E25"/>
                </a:solidFill>
              </a:rPr>
              <a:t>Cilk</a:t>
            </a:r>
          </a:p>
          <a:p>
            <a:r>
              <a:rPr lang="en-US" sz="1400" i="1" dirty="0" smtClean="0">
                <a:solidFill>
                  <a:srgbClr val="0000FF"/>
                </a:solidFill>
              </a:rPr>
              <a:t>OpenCL</a:t>
            </a:r>
            <a:endParaRPr lang="en-US" sz="1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4"/>
    </mc:Choice>
    <mc:Fallback xmlns="">
      <p:transition xmlns:p14="http://schemas.microsoft.com/office/powerpoint/2010/main" spd="slow" advTm="491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1993"/>
            <a:ext cx="8229600" cy="1143000"/>
          </a:xfrm>
        </p:spPr>
        <p:txBody>
          <a:bodyPr/>
          <a:lstStyle/>
          <a:p>
            <a:r>
              <a:rPr lang="en-US" dirty="0" smtClean="0"/>
              <a:t>DANBI Scalability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내용 개체 틀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965263"/>
              </p:ext>
            </p:extLst>
          </p:nvPr>
        </p:nvGraphicFramePr>
        <p:xfrm>
          <a:off x="414582" y="1058039"/>
          <a:ext cx="82296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2" name="Acrobat Document" r:id="rId4" imgW="7372350" imgH="133170" progId="AcroExch.Document.7">
                  <p:embed/>
                </p:oleObj>
              </mc:Choice>
              <mc:Fallback>
                <p:oleObj name="Acrobat Document" r:id="rId4" imgW="7372350" imgH="1331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582" y="1058039"/>
                        <a:ext cx="8229600" cy="14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454631" y="1288336"/>
            <a:ext cx="2580672" cy="2632142"/>
            <a:chOff x="1454631" y="1335368"/>
            <a:chExt cx="2580672" cy="2632142"/>
          </a:xfrm>
        </p:grpSpPr>
        <p:grpSp>
          <p:nvGrpSpPr>
            <p:cNvPr id="15" name="Group 14"/>
            <p:cNvGrpSpPr/>
            <p:nvPr/>
          </p:nvGrpSpPr>
          <p:grpSpPr>
            <a:xfrm>
              <a:off x="1454631" y="1335368"/>
              <a:ext cx="2580672" cy="2632142"/>
              <a:chOff x="1454631" y="1335368"/>
              <a:chExt cx="2580672" cy="2632142"/>
            </a:xfrm>
          </p:grpSpPr>
          <p:graphicFrame>
            <p:nvGraphicFramePr>
              <p:cNvPr id="9" name="개체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0084681"/>
                  </p:ext>
                </p:extLst>
              </p:nvPr>
            </p:nvGraphicFramePr>
            <p:xfrm>
              <a:off x="1454631" y="1335368"/>
              <a:ext cx="2518984" cy="24055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23" name="Acrobat Document" r:id="rId6" imgW="2962170" imgH="2828925" progId="AcroExch.Document.7">
                      <p:embed/>
                    </p:oleObj>
                  </mc:Choice>
                  <mc:Fallback>
                    <p:oleObj name="Acrobat Document" r:id="rId6" imgW="2962170" imgH="2828925" progId="AcroExch.Document.7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454631" y="1335368"/>
                            <a:ext cx="2518984" cy="240558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1619257" y="3628956"/>
                <a:ext cx="24160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/>
                  <a:t>(a) Random Work Stealing</a:t>
                </a:r>
                <a:endParaRPr lang="en-US" sz="1600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142291" y="1678218"/>
              <a:ext cx="913722" cy="481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30" b="1" dirty="0" smtClean="0"/>
                <a:t>25.3x</a:t>
              </a:r>
              <a:endParaRPr lang="en-US" sz="253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12836" y="1288336"/>
            <a:ext cx="2518984" cy="2632142"/>
            <a:chOff x="4512836" y="1335368"/>
            <a:chExt cx="2518984" cy="2632142"/>
          </a:xfrm>
        </p:grpSpPr>
        <p:grpSp>
          <p:nvGrpSpPr>
            <p:cNvPr id="16" name="Group 15"/>
            <p:cNvGrpSpPr/>
            <p:nvPr/>
          </p:nvGrpSpPr>
          <p:grpSpPr>
            <a:xfrm>
              <a:off x="4512836" y="1335368"/>
              <a:ext cx="2518984" cy="2632142"/>
              <a:chOff x="4512836" y="1335368"/>
              <a:chExt cx="2518984" cy="2632142"/>
            </a:xfrm>
          </p:grpSpPr>
          <p:graphicFrame>
            <p:nvGraphicFramePr>
              <p:cNvPr id="6" name="개체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62303570"/>
                  </p:ext>
                </p:extLst>
              </p:nvPr>
            </p:nvGraphicFramePr>
            <p:xfrm>
              <a:off x="4512836" y="1335368"/>
              <a:ext cx="2518984" cy="24055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24" name="Acrobat Document" r:id="rId8" imgW="2962170" imgH="2828925" progId="AcroExch.Document.7">
                      <p:embed/>
                    </p:oleObj>
                  </mc:Choice>
                  <mc:Fallback>
                    <p:oleObj name="Acrobat Document" r:id="rId8" imgW="2962170" imgH="2828925" progId="AcroExch.Document.7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512836" y="1335368"/>
                            <a:ext cx="2518984" cy="240558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5475712" y="3628956"/>
                <a:ext cx="7958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/>
                  <a:t>(b) QES</a:t>
                </a:r>
                <a:endParaRPr lang="en-US" sz="1600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149925" y="1654702"/>
              <a:ext cx="1018227" cy="537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90" b="1" dirty="0" smtClean="0"/>
                <a:t>28.9x</a:t>
              </a:r>
              <a:endParaRPr lang="en-US" sz="289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54631" y="3929221"/>
            <a:ext cx="2518984" cy="2619786"/>
            <a:chOff x="1454631" y="4011527"/>
            <a:chExt cx="2518984" cy="2619786"/>
          </a:xfrm>
        </p:grpSpPr>
        <p:grpSp>
          <p:nvGrpSpPr>
            <p:cNvPr id="17" name="Group 16"/>
            <p:cNvGrpSpPr/>
            <p:nvPr/>
          </p:nvGrpSpPr>
          <p:grpSpPr>
            <a:xfrm>
              <a:off x="1454631" y="4011527"/>
              <a:ext cx="2518984" cy="2619786"/>
              <a:chOff x="1454631" y="4011527"/>
              <a:chExt cx="2518984" cy="2619786"/>
            </a:xfrm>
          </p:grpSpPr>
          <p:graphicFrame>
            <p:nvGraphicFramePr>
              <p:cNvPr id="7" name="개체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8448143"/>
                  </p:ext>
                </p:extLst>
              </p:nvPr>
            </p:nvGraphicFramePr>
            <p:xfrm>
              <a:off x="1454631" y="4011527"/>
              <a:ext cx="2518984" cy="24055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25" name="Acrobat Document" r:id="rId10" imgW="2962170" imgH="2828925" progId="AcroExch.Document.7">
                      <p:embed/>
                    </p:oleObj>
                  </mc:Choice>
                  <mc:Fallback>
                    <p:oleObj name="Acrobat Document" r:id="rId10" imgW="2962170" imgH="2828925" progId="AcroExch.Document.7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1454631" y="4011527"/>
                            <a:ext cx="2518984" cy="240558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TextBox 12"/>
              <p:cNvSpPr txBox="1"/>
              <p:nvPr/>
            </p:nvSpPr>
            <p:spPr>
              <a:xfrm>
                <a:off x="2206275" y="6292759"/>
                <a:ext cx="12642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/>
                  <a:t>(c) QES +</a:t>
                </a:r>
                <a:r>
                  <a:rPr lang="ko-KR" altLang="en-US" sz="1600" dirty="0"/>
                  <a:t> </a:t>
                </a:r>
                <a:r>
                  <a:rPr lang="en-US" altLang="ko-KR" sz="1600" dirty="0" smtClean="0"/>
                  <a:t>PSS</a:t>
                </a:r>
                <a:endParaRPr lang="en-US" sz="16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048219" y="4323367"/>
              <a:ext cx="110799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80" b="1" dirty="0" smtClean="0"/>
                <a:t>30.8x</a:t>
              </a:r>
              <a:endParaRPr lang="en-US" sz="308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12836" y="3929221"/>
            <a:ext cx="2518984" cy="2619786"/>
            <a:chOff x="4512836" y="4011527"/>
            <a:chExt cx="2518984" cy="2619786"/>
          </a:xfrm>
        </p:grpSpPr>
        <p:grpSp>
          <p:nvGrpSpPr>
            <p:cNvPr id="18" name="Group 17"/>
            <p:cNvGrpSpPr/>
            <p:nvPr/>
          </p:nvGrpSpPr>
          <p:grpSpPr>
            <a:xfrm>
              <a:off x="4512836" y="4011527"/>
              <a:ext cx="2518984" cy="2619786"/>
              <a:chOff x="4512836" y="4011527"/>
              <a:chExt cx="2518984" cy="2619786"/>
            </a:xfrm>
          </p:grpSpPr>
          <p:graphicFrame>
            <p:nvGraphicFramePr>
              <p:cNvPr id="8" name="개체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3728022"/>
                  </p:ext>
                </p:extLst>
              </p:nvPr>
            </p:nvGraphicFramePr>
            <p:xfrm>
              <a:off x="4512836" y="4011527"/>
              <a:ext cx="2518984" cy="24055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26" name="Acrobat Document" r:id="rId12" imgW="2962170" imgH="2828925" progId="AcroExch.Document.7">
                      <p:embed/>
                    </p:oleObj>
                  </mc:Choice>
                  <mc:Fallback>
                    <p:oleObj name="Acrobat Document" r:id="rId12" imgW="2962170" imgH="2828925" progId="AcroExch.Document.7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4512836" y="4011527"/>
                            <a:ext cx="2518984" cy="240558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Box 13"/>
              <p:cNvSpPr txBox="1"/>
              <p:nvPr/>
            </p:nvSpPr>
            <p:spPr>
              <a:xfrm>
                <a:off x="5006696" y="6292759"/>
                <a:ext cx="17919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/>
                  <a:t>(d) QES +</a:t>
                </a:r>
                <a:r>
                  <a:rPr lang="ko-KR" altLang="en-US" sz="1600" dirty="0"/>
                  <a:t> </a:t>
                </a:r>
                <a:r>
                  <a:rPr lang="en-US" altLang="ko-KR" sz="1600" dirty="0" smtClean="0"/>
                  <a:t>PSS +</a:t>
                </a:r>
                <a:r>
                  <a:rPr lang="ko-KR" altLang="en-US" sz="1600" dirty="0" smtClean="0"/>
                  <a:t> </a:t>
                </a:r>
                <a:r>
                  <a:rPr lang="en-US" altLang="ko-KR" sz="1600" dirty="0" smtClean="0"/>
                  <a:t>PRS</a:t>
                </a:r>
                <a:endParaRPr lang="en-US" sz="1600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081214" y="4311609"/>
              <a:ext cx="1155781" cy="610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70" b="1" dirty="0" smtClean="0"/>
                <a:t>33.7x</a:t>
              </a:r>
              <a:endParaRPr lang="en-US" sz="337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767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16"/>
    </mc:Choice>
    <mc:Fallback xmlns="">
      <p:transition xmlns:p14="http://schemas.microsoft.com/office/powerpoint/2010/main" spd="slow" advTm="405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" y="3576149"/>
            <a:ext cx="4705798" cy="3145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111"/>
            <a:ext cx="8229600" cy="1143000"/>
          </a:xfrm>
        </p:spPr>
        <p:txBody>
          <a:bodyPr/>
          <a:lstStyle/>
          <a:p>
            <a:r>
              <a:rPr lang="en-US" dirty="0" smtClean="0"/>
              <a:t>Random Work Stealing vs. QES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552" y="1371950"/>
            <a:ext cx="4197921" cy="483651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Random Work Stealing</a:t>
            </a:r>
          </a:p>
          <a:p>
            <a:pPr lvl="1"/>
            <a:r>
              <a:rPr lang="en-US" dirty="0" smtClean="0"/>
              <a:t>Good scalability for compute intensive benchmarks</a:t>
            </a:r>
          </a:p>
          <a:p>
            <a:pPr lvl="1"/>
            <a:r>
              <a:rPr lang="en-US" dirty="0" smtClean="0"/>
              <a:t>Bad scalability for memory intensive benchmarks</a:t>
            </a:r>
          </a:p>
          <a:p>
            <a:pPr lvl="1"/>
            <a:r>
              <a:rPr lang="en-US" dirty="0" smtClean="0"/>
              <a:t>Large stall cycles </a:t>
            </a:r>
            <a:r>
              <a:rPr lang="en-US" dirty="0" smtClean="0">
                <a:sym typeface="Wingdings"/>
              </a:rPr>
              <a:t> Larger scheduler and queue operation overhead</a:t>
            </a: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b="1" dirty="0" smtClean="0">
                <a:sym typeface="Wingdings"/>
              </a:rPr>
              <a:t>QES</a:t>
            </a:r>
          </a:p>
          <a:p>
            <a:pPr lvl="1"/>
            <a:r>
              <a:rPr lang="en-US" dirty="0">
                <a:sym typeface="Wingdings"/>
              </a:rPr>
              <a:t>Smaller stall cycles</a:t>
            </a:r>
          </a:p>
          <a:p>
            <a:pPr lvl="2"/>
            <a:r>
              <a:rPr lang="en-US" dirty="0">
                <a:sym typeface="Wingdings"/>
              </a:rPr>
              <a:t>MergeSort: 19%  13.8%</a:t>
            </a:r>
          </a:p>
          <a:p>
            <a:pPr lvl="2"/>
            <a:r>
              <a:rPr lang="en-US" dirty="0">
                <a:sym typeface="Wingdings"/>
              </a:rPr>
              <a:t>RG: 24.8%  13.3%</a:t>
            </a:r>
          </a:p>
          <a:p>
            <a:pPr lvl="1"/>
            <a:r>
              <a:rPr lang="en-US" dirty="0">
                <a:sym typeface="Wingdings"/>
              </a:rPr>
              <a:t>Thundering-herd problem </a:t>
            </a:r>
          </a:p>
          <a:p>
            <a:pPr lvl="2"/>
            <a:r>
              <a:rPr lang="en-US" dirty="0">
                <a:sym typeface="Wingdings"/>
              </a:rPr>
              <a:t>Queue operations of RG is rather increased. </a:t>
            </a:r>
          </a:p>
          <a:p>
            <a:pPr marL="457200" lvl="1" indent="0">
              <a:buNone/>
            </a:pPr>
            <a:endParaRPr lang="en-US" dirty="0" smtClean="0">
              <a:sym typeface="Wingdings"/>
            </a:endParaRP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16" name="내용 개체 틀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617737"/>
              </p:ext>
            </p:extLst>
          </p:nvPr>
        </p:nvGraphicFramePr>
        <p:xfrm>
          <a:off x="414582" y="1058039"/>
          <a:ext cx="82296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Acrobat Document" r:id="rId6" imgW="7372350" imgH="133170" progId="AcroExch.Document.7">
                  <p:embed/>
                </p:oleObj>
              </mc:Choice>
              <mc:Fallback>
                <p:oleObj name="Acrobat Document" r:id="rId6" imgW="7372350" imgH="1331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582" y="1058039"/>
                        <a:ext cx="8229600" cy="14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474880"/>
              </p:ext>
            </p:extLst>
          </p:nvPr>
        </p:nvGraphicFramePr>
        <p:xfrm>
          <a:off x="314008" y="1276578"/>
          <a:ext cx="2261818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Acrobat Document" r:id="rId8" imgW="2962170" imgH="2828925" progId="AcroExch.Document.7">
                  <p:embed/>
                </p:oleObj>
              </mc:Choice>
              <mc:Fallback>
                <p:oleObj name="Acrobat Document" r:id="rId8" imgW="2962170" imgH="282892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008" y="1276578"/>
                        <a:ext cx="2261818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61044" y="3311490"/>
            <a:ext cx="2416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(a) Random Work Stealing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907596" y="1454816"/>
            <a:ext cx="913722" cy="481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30" b="1" dirty="0" smtClean="0"/>
              <a:t>25.3x</a:t>
            </a:r>
            <a:endParaRPr lang="en-US" sz="2530" b="1" dirty="0"/>
          </a:p>
        </p:txBody>
      </p:sp>
      <p:graphicFrame>
        <p:nvGraphicFramePr>
          <p:cNvPr id="20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164144"/>
              </p:ext>
            </p:extLst>
          </p:nvPr>
        </p:nvGraphicFramePr>
        <p:xfrm>
          <a:off x="2525565" y="1276577"/>
          <a:ext cx="2261738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Acrobat Document" r:id="rId10" imgW="2962170" imgH="2828925" progId="AcroExch.Document.7">
                  <p:embed/>
                </p:oleObj>
              </mc:Choice>
              <mc:Fallback>
                <p:oleObj name="Acrobat Document" r:id="rId10" imgW="2962170" imgH="282892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25565" y="1276577"/>
                        <a:ext cx="2261738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359092" y="3311490"/>
            <a:ext cx="795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(b) QES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068582" y="1431300"/>
            <a:ext cx="1018227" cy="537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90" b="1" dirty="0" smtClean="0"/>
              <a:t>28.9x</a:t>
            </a:r>
            <a:endParaRPr lang="en-US" sz="2890" b="1" dirty="0"/>
          </a:p>
        </p:txBody>
      </p:sp>
      <p:sp>
        <p:nvSpPr>
          <p:cNvPr id="26" name="Oval 25"/>
          <p:cNvSpPr/>
          <p:nvPr/>
        </p:nvSpPr>
        <p:spPr>
          <a:xfrm>
            <a:off x="2215786" y="1418411"/>
            <a:ext cx="288000" cy="288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291723" y="2424852"/>
            <a:ext cx="288000" cy="288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81140" y="2476355"/>
            <a:ext cx="288000" cy="288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21592" y="3891981"/>
            <a:ext cx="537969" cy="145756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85557" y="3842164"/>
            <a:ext cx="537969" cy="160332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84292" y="2185445"/>
            <a:ext cx="288000" cy="288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05458" y="2159891"/>
            <a:ext cx="288000" cy="288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201571" y="6349461"/>
            <a:ext cx="3051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</a:t>
            </a:r>
            <a:r>
              <a:rPr lang="en-US" sz="1600" dirty="0" smtClean="0"/>
              <a:t>: Random Work Stealing, </a:t>
            </a:r>
            <a:r>
              <a:rPr lang="en-US" sz="1600" b="1" dirty="0" smtClean="0"/>
              <a:t>Q</a:t>
            </a:r>
            <a:r>
              <a:rPr lang="en-US" sz="1600" dirty="0" smtClean="0"/>
              <a:t>: QES</a:t>
            </a:r>
            <a:endParaRPr lang="en-US" sz="16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693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17"/>
    </mc:Choice>
    <mc:Fallback xmlns="">
      <p:transition xmlns:p14="http://schemas.microsoft.com/office/powerpoint/2010/main" spd="slow" advTm="380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3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3" name="차트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250961"/>
              </p:ext>
            </p:extLst>
          </p:nvPr>
        </p:nvGraphicFramePr>
        <p:xfrm>
          <a:off x="900352" y="1041756"/>
          <a:ext cx="6840000" cy="215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 descr="Screen Shot 2013-03-07 at 4.54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34" y="1199672"/>
            <a:ext cx="5046480" cy="1385530"/>
          </a:xfrm>
          <a:prstGeom prst="rect">
            <a:avLst/>
          </a:prstGeom>
        </p:spPr>
      </p:pic>
      <p:grpSp>
        <p:nvGrpSpPr>
          <p:cNvPr id="5" name="그룹 37"/>
          <p:cNvGrpSpPr/>
          <p:nvPr/>
        </p:nvGrpSpPr>
        <p:grpSpPr>
          <a:xfrm>
            <a:off x="1458104" y="475212"/>
            <a:ext cx="6480000" cy="473061"/>
            <a:chOff x="1164734" y="74253"/>
            <a:chExt cx="6468523" cy="473061"/>
          </a:xfrm>
        </p:grpSpPr>
        <p:cxnSp>
          <p:nvCxnSpPr>
            <p:cNvPr id="6" name="Straight Arrow Connector 76"/>
            <p:cNvCxnSpPr>
              <a:stCxn id="11" idx="4"/>
              <a:endCxn id="14" idx="2"/>
            </p:cNvCxnSpPr>
            <p:nvPr/>
          </p:nvCxnSpPr>
          <p:spPr>
            <a:xfrm>
              <a:off x="3150444" y="342840"/>
              <a:ext cx="223640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76"/>
            <p:cNvCxnSpPr/>
            <p:nvPr/>
          </p:nvCxnSpPr>
          <p:spPr>
            <a:xfrm>
              <a:off x="4255119" y="313042"/>
              <a:ext cx="223640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6"/>
            <p:cNvCxnSpPr/>
            <p:nvPr/>
          </p:nvCxnSpPr>
          <p:spPr>
            <a:xfrm>
              <a:off x="5359794" y="313042"/>
              <a:ext cx="223640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76"/>
            <p:cNvCxnSpPr/>
            <p:nvPr/>
          </p:nvCxnSpPr>
          <p:spPr>
            <a:xfrm>
              <a:off x="6464468" y="310783"/>
              <a:ext cx="223640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76"/>
            <p:cNvCxnSpPr/>
            <p:nvPr/>
          </p:nvCxnSpPr>
          <p:spPr>
            <a:xfrm>
              <a:off x="2045769" y="327228"/>
              <a:ext cx="223640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ube 5"/>
            <p:cNvSpPr/>
            <p:nvPr/>
          </p:nvSpPr>
          <p:spPr>
            <a:xfrm>
              <a:off x="2269409" y="74253"/>
              <a:ext cx="945149" cy="473061"/>
            </a:xfrm>
            <a:prstGeom prst="cube">
              <a:avLst>
                <a:gd name="adj" fmla="val 13553"/>
              </a:avLst>
            </a:prstGeom>
            <a:solidFill>
              <a:srgbClr val="195287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cs typeface="Times New Roman" pitchFamily="18" charset="0"/>
                </a:rPr>
                <a:t>Recursive</a:t>
              </a:r>
            </a:p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cs typeface="Times New Roman" pitchFamily="18" charset="0"/>
                </a:rPr>
                <a:t>Gaussian1</a:t>
              </a:r>
              <a:endParaRPr lang="en-US" sz="11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2" name="Rectangle 8"/>
            <p:cNvSpPr/>
            <p:nvPr/>
          </p:nvSpPr>
          <p:spPr>
            <a:xfrm>
              <a:off x="6688108" y="74253"/>
              <a:ext cx="945149" cy="473061"/>
            </a:xfrm>
            <a:prstGeom prst="rect">
              <a:avLst/>
            </a:prstGeom>
            <a:solidFill>
              <a:srgbClr val="EE0708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cs typeface="Times New Roman" pitchFamily="18" charset="0"/>
                </a:rPr>
                <a:t>Test Sink</a:t>
              </a:r>
              <a:endParaRPr lang="en-US" sz="11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3" name="Rounded Rectangle 4"/>
            <p:cNvSpPr/>
            <p:nvPr/>
          </p:nvSpPr>
          <p:spPr>
            <a:xfrm>
              <a:off x="1164734" y="74253"/>
              <a:ext cx="945149" cy="473061"/>
            </a:xfrm>
            <a:prstGeom prst="roundRect">
              <a:avLst/>
            </a:prstGeom>
            <a:solidFill>
              <a:srgbClr val="0C00FF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cs typeface="Times New Roman" pitchFamily="18" charset="0"/>
                </a:rPr>
                <a:t>Test Source</a:t>
              </a:r>
              <a:endParaRPr lang="en-US" sz="11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4" name="Cube 102"/>
            <p:cNvSpPr/>
            <p:nvPr/>
          </p:nvSpPr>
          <p:spPr>
            <a:xfrm>
              <a:off x="3374084" y="74253"/>
              <a:ext cx="945149" cy="473061"/>
            </a:xfrm>
            <a:prstGeom prst="cube">
              <a:avLst>
                <a:gd name="adj" fmla="val 13553"/>
              </a:avLst>
            </a:prstGeom>
            <a:solidFill>
              <a:srgbClr val="3AC527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cs typeface="Times New Roman" pitchFamily="18" charset="0"/>
                </a:rPr>
                <a:t>Transpose1</a:t>
              </a:r>
              <a:endParaRPr lang="en-US" sz="11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5" name="Cube 5"/>
            <p:cNvSpPr/>
            <p:nvPr/>
          </p:nvSpPr>
          <p:spPr>
            <a:xfrm>
              <a:off x="4478759" y="74253"/>
              <a:ext cx="945149" cy="473061"/>
            </a:xfrm>
            <a:prstGeom prst="cube">
              <a:avLst>
                <a:gd name="adj" fmla="val 13553"/>
              </a:avLst>
            </a:prstGeom>
            <a:solidFill>
              <a:srgbClr val="F8C308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cs typeface="Times New Roman" pitchFamily="18" charset="0"/>
                </a:rPr>
                <a:t>Recursive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cs typeface="Times New Roman" pitchFamily="18" charset="0"/>
                </a:rPr>
                <a:t>Gaussian2</a:t>
              </a:r>
              <a:endParaRPr lang="en-US" sz="11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6" name="Cube 102"/>
            <p:cNvSpPr/>
            <p:nvPr/>
          </p:nvSpPr>
          <p:spPr>
            <a:xfrm>
              <a:off x="5583434" y="74253"/>
              <a:ext cx="945149" cy="473061"/>
            </a:xfrm>
            <a:prstGeom prst="cube">
              <a:avLst>
                <a:gd name="adj" fmla="val 13553"/>
              </a:avLst>
            </a:prstGeom>
            <a:solidFill>
              <a:srgbClr val="F04E08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cs typeface="Times New Roman" pitchFamily="18" charset="0"/>
                </a:rPr>
                <a:t>Transpose2</a:t>
              </a:r>
              <a:endParaRPr lang="en-US" sz="11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8929" y="484071"/>
            <a:ext cx="64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Tahoma"/>
              </a:rPr>
              <a:t>RG</a:t>
            </a:r>
          </a:p>
          <a:p>
            <a:r>
              <a:rPr lang="en-US" sz="1400" b="1" dirty="0" smtClean="0">
                <a:cs typeface="Tahoma"/>
              </a:rPr>
              <a:t>Graph</a:t>
            </a:r>
            <a:endParaRPr lang="en-US" sz="1400" b="1" dirty="0">
              <a:cs typeface="Taho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8224" y="1127664"/>
            <a:ext cx="809624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Tahoma"/>
              </a:rPr>
              <a:t>Random</a:t>
            </a:r>
          </a:p>
          <a:p>
            <a:r>
              <a:rPr lang="en-US" sz="1400" b="1" dirty="0" smtClean="0">
                <a:cs typeface="Tahoma"/>
              </a:rPr>
              <a:t>Work</a:t>
            </a:r>
          </a:p>
          <a:p>
            <a:r>
              <a:rPr lang="en-US" sz="1400" b="1" dirty="0" smtClean="0">
                <a:cs typeface="Tahoma"/>
              </a:rPr>
              <a:t>Stealing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00352" y="2997947"/>
            <a:ext cx="6840000" cy="2158226"/>
            <a:chOff x="900352" y="3268381"/>
            <a:chExt cx="6840000" cy="2158226"/>
          </a:xfrm>
        </p:grpSpPr>
        <p:graphicFrame>
          <p:nvGraphicFramePr>
            <p:cNvPr id="20" name="차트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44615202"/>
                </p:ext>
              </p:extLst>
            </p:nvPr>
          </p:nvGraphicFramePr>
          <p:xfrm>
            <a:off x="900352" y="3268381"/>
            <a:ext cx="6840000" cy="2158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1" name="Picture 4" descr="Screen Shot 2013-01-19 at 10.31.54 AM.png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636" y="3428999"/>
              <a:ext cx="4023005" cy="139332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580112" y="3356992"/>
              <a:ext cx="4802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cs typeface="Tahoma"/>
                </a:rPr>
                <a:t>QES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1835696" y="2942542"/>
            <a:ext cx="0" cy="2016224"/>
          </a:xfrm>
          <a:prstGeom prst="line">
            <a:avLst/>
          </a:prstGeom>
          <a:ln>
            <a:prstDash val="sysDash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1520" y="5045451"/>
            <a:ext cx="8568952" cy="12762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cs typeface="Tahoma"/>
              </a:rPr>
              <a:t>Thundering </a:t>
            </a:r>
            <a:r>
              <a:rPr lang="en-US" sz="2000" b="1" dirty="0">
                <a:cs typeface="Tahoma"/>
              </a:rPr>
              <a:t>herd problem 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2000" dirty="0">
                <a:cs typeface="Tahoma"/>
                <a:sym typeface="Wingdings"/>
              </a:rPr>
              <a:t>High degree of data parallelism 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2000" dirty="0">
                <a:cs typeface="Tahoma"/>
              </a:rPr>
              <a:t>High contention on shared data structures, data queues and ready queues. 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2000" dirty="0">
                <a:cs typeface="Tahoma"/>
              </a:rPr>
              <a:t>High likelihood of stall caused by ticket synchronization</a:t>
            </a:r>
            <a:r>
              <a:rPr lang="en-US" sz="2000" dirty="0" smtClean="0">
                <a:cs typeface="Tahoma"/>
              </a:rPr>
              <a:t>.</a:t>
            </a:r>
            <a:endParaRPr lang="en-US" sz="2000" dirty="0">
              <a:cs typeface="Tahoma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006320" y="976087"/>
            <a:ext cx="894039" cy="523220"/>
            <a:chOff x="7956376" y="908720"/>
            <a:chExt cx="894039" cy="523220"/>
          </a:xfrm>
        </p:grpSpPr>
        <p:sp>
          <p:nvSpPr>
            <p:cNvPr id="26" name="Rectangle 25"/>
            <p:cNvSpPr/>
            <p:nvPr/>
          </p:nvSpPr>
          <p:spPr>
            <a:xfrm>
              <a:off x="7956376" y="980728"/>
              <a:ext cx="288032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12087" y="908720"/>
              <a:ext cx="638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Tahoma"/>
                </a:rPr>
                <a:t>Stall </a:t>
              </a:r>
            </a:p>
            <a:p>
              <a:r>
                <a:rPr lang="en-US" sz="1400" dirty="0" smtClean="0">
                  <a:cs typeface="Tahoma"/>
                </a:rPr>
                <a:t>Cycles</a:t>
              </a:r>
              <a:endParaRPr lang="en-US" sz="1400" dirty="0">
                <a:cs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57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02"/>
    </mc:Choice>
    <mc:Fallback xmlns="">
      <p:transition xmlns:p14="http://schemas.microsoft.com/office/powerpoint/2010/main" spd="slow" advTm="4970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" y="3579939"/>
            <a:ext cx="4705798" cy="3145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111"/>
            <a:ext cx="8229600" cy="1143000"/>
          </a:xfrm>
        </p:spPr>
        <p:txBody>
          <a:bodyPr/>
          <a:lstStyle/>
          <a:p>
            <a:r>
              <a:rPr lang="en-US" dirty="0" smtClean="0"/>
              <a:t>QES vs. QES + </a:t>
            </a:r>
            <a:r>
              <a:rPr lang="en-US" sz="4800" dirty="0" smtClean="0"/>
              <a:t>PSS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380" y="1371950"/>
            <a:ext cx="4238094" cy="483651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QES + PSS</a:t>
            </a:r>
          </a:p>
          <a:p>
            <a:pPr lvl="1"/>
            <a:r>
              <a:rPr lang="en-US" dirty="0" smtClean="0"/>
              <a:t>PSS effectively avoids </a:t>
            </a:r>
            <a:r>
              <a:rPr lang="en-US" dirty="0"/>
              <a:t>the thundering-herd </a:t>
            </a:r>
            <a:r>
              <a:rPr lang="en-US" dirty="0" smtClean="0"/>
              <a:t>problem.</a:t>
            </a:r>
            <a:endParaRPr lang="en-US" dirty="0"/>
          </a:p>
          <a:p>
            <a:pPr lvl="1"/>
            <a:r>
              <a:rPr lang="en-US" dirty="0"/>
              <a:t>Reduces the fractions of queue operation and stall cycle. </a:t>
            </a:r>
          </a:p>
          <a:p>
            <a:pPr lvl="2"/>
            <a:r>
              <a:rPr lang="en-US" dirty="0"/>
              <a:t>RG: Queue ops: 51%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14%, Stall: 13.3%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0.03%</a:t>
            </a:r>
          </a:p>
          <a:p>
            <a:pPr lvl="1"/>
            <a:r>
              <a:rPr lang="en-US" dirty="0"/>
              <a:t>Marginal performance improvement of MergeSort:</a:t>
            </a:r>
          </a:p>
          <a:p>
            <a:pPr lvl="2"/>
            <a:r>
              <a:rPr lang="en-US" dirty="0"/>
              <a:t>Short pipeline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little opportunity for pipeline parallelism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16" name="내용 개체 틀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684346"/>
              </p:ext>
            </p:extLst>
          </p:nvPr>
        </p:nvGraphicFramePr>
        <p:xfrm>
          <a:off x="414582" y="1058039"/>
          <a:ext cx="82296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0" name="Acrobat Document" r:id="rId6" imgW="7372350" imgH="133170" progId="AcroExch.Document.7">
                  <p:embed/>
                </p:oleObj>
              </mc:Choice>
              <mc:Fallback>
                <p:oleObj name="Acrobat Document" r:id="rId6" imgW="7372350" imgH="1331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582" y="1058039"/>
                        <a:ext cx="8229600" cy="14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564953"/>
              </p:ext>
            </p:extLst>
          </p:nvPr>
        </p:nvGraphicFramePr>
        <p:xfrm>
          <a:off x="103211" y="1276577"/>
          <a:ext cx="2261738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1" name="Acrobat Document" r:id="rId8" imgW="2962170" imgH="2828925" progId="AcroExch.Document.7">
                  <p:embed/>
                </p:oleObj>
              </mc:Choice>
              <mc:Fallback>
                <p:oleObj name="Acrobat Document" r:id="rId8" imgW="2962170" imgH="282892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3211" y="1276577"/>
                        <a:ext cx="2261738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36738" y="3311490"/>
            <a:ext cx="795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(b) QES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46228" y="1431300"/>
            <a:ext cx="1018227" cy="537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90" b="1" dirty="0" smtClean="0"/>
              <a:t>28.9x</a:t>
            </a:r>
            <a:endParaRPr lang="en-US" sz="2890" b="1" dirty="0"/>
          </a:p>
        </p:txBody>
      </p:sp>
      <p:graphicFrame>
        <p:nvGraphicFramePr>
          <p:cNvPr id="23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242719"/>
              </p:ext>
            </p:extLst>
          </p:nvPr>
        </p:nvGraphicFramePr>
        <p:xfrm>
          <a:off x="2417864" y="1276577"/>
          <a:ext cx="2261818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2" name="Acrobat Document" r:id="rId10" imgW="2962170" imgH="2828925" progId="AcroExch.Document.7">
                  <p:embed/>
                </p:oleObj>
              </mc:Choice>
              <mc:Fallback>
                <p:oleObj name="Acrobat Document" r:id="rId10" imgW="2962170" imgH="282892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17864" y="1276577"/>
                        <a:ext cx="2261818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028400" y="3346165"/>
            <a:ext cx="1264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(c) QES +</a:t>
            </a:r>
            <a:r>
              <a:rPr lang="ko-KR" altLang="en-US" sz="1600" dirty="0"/>
              <a:t> </a:t>
            </a:r>
            <a:r>
              <a:rPr lang="en-US" altLang="ko-KR" sz="1600" dirty="0" smtClean="0"/>
              <a:t>PSS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917380" y="1423805"/>
            <a:ext cx="11079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80" b="1" dirty="0" smtClean="0"/>
              <a:t>30.8x</a:t>
            </a:r>
            <a:endParaRPr lang="en-US" sz="3080" b="1" dirty="0"/>
          </a:p>
        </p:txBody>
      </p:sp>
      <p:sp>
        <p:nvSpPr>
          <p:cNvPr id="35" name="Oval 34"/>
          <p:cNvSpPr/>
          <p:nvPr/>
        </p:nvSpPr>
        <p:spPr>
          <a:xfrm>
            <a:off x="2050202" y="2181057"/>
            <a:ext cx="288000" cy="288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75379" y="1562411"/>
            <a:ext cx="288000" cy="288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375379" y="2143113"/>
            <a:ext cx="288000" cy="288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048219" y="6349461"/>
            <a:ext cx="1346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Q</a:t>
            </a:r>
            <a:r>
              <a:rPr lang="en-US" sz="1600" dirty="0" smtClean="0"/>
              <a:t>: QES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</a:t>
            </a:r>
            <a:r>
              <a:rPr lang="en-US" altLang="ko-KR" sz="1600" b="1" dirty="0" smtClean="0"/>
              <a:t>S</a:t>
            </a:r>
            <a:r>
              <a:rPr lang="en-US" altLang="ko-KR" sz="1600" dirty="0" smtClean="0"/>
              <a:t>: PSS</a:t>
            </a:r>
            <a:endParaRPr lang="en-US" sz="1600" dirty="0"/>
          </a:p>
        </p:txBody>
      </p:sp>
      <p:sp>
        <p:nvSpPr>
          <p:cNvPr id="40" name="Oval 39"/>
          <p:cNvSpPr/>
          <p:nvPr/>
        </p:nvSpPr>
        <p:spPr>
          <a:xfrm>
            <a:off x="3533590" y="3890087"/>
            <a:ext cx="576701" cy="155398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003644" y="3922516"/>
            <a:ext cx="529946" cy="113353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082258" y="2165352"/>
            <a:ext cx="288000" cy="288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7179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54"/>
    </mc:Choice>
    <mc:Fallback xmlns="">
      <p:transition xmlns:p14="http://schemas.microsoft.com/office/powerpoint/2010/main" spd="slow" advTm="2605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27</a:t>
            </a:fld>
            <a:endParaRPr lang="en-US"/>
          </a:p>
        </p:txBody>
      </p:sp>
      <p:grpSp>
        <p:nvGrpSpPr>
          <p:cNvPr id="5" name="그룹 37"/>
          <p:cNvGrpSpPr/>
          <p:nvPr/>
        </p:nvGrpSpPr>
        <p:grpSpPr>
          <a:xfrm>
            <a:off x="1458104" y="475212"/>
            <a:ext cx="6480000" cy="473061"/>
            <a:chOff x="1164734" y="74253"/>
            <a:chExt cx="6468523" cy="473061"/>
          </a:xfrm>
        </p:grpSpPr>
        <p:cxnSp>
          <p:nvCxnSpPr>
            <p:cNvPr id="6" name="Straight Arrow Connector 76"/>
            <p:cNvCxnSpPr>
              <a:stCxn id="11" idx="4"/>
              <a:endCxn id="14" idx="2"/>
            </p:cNvCxnSpPr>
            <p:nvPr/>
          </p:nvCxnSpPr>
          <p:spPr>
            <a:xfrm>
              <a:off x="3150444" y="342840"/>
              <a:ext cx="223640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76"/>
            <p:cNvCxnSpPr/>
            <p:nvPr/>
          </p:nvCxnSpPr>
          <p:spPr>
            <a:xfrm>
              <a:off x="4255119" y="313042"/>
              <a:ext cx="223640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6"/>
            <p:cNvCxnSpPr/>
            <p:nvPr/>
          </p:nvCxnSpPr>
          <p:spPr>
            <a:xfrm>
              <a:off x="5359794" y="313042"/>
              <a:ext cx="223640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76"/>
            <p:cNvCxnSpPr/>
            <p:nvPr/>
          </p:nvCxnSpPr>
          <p:spPr>
            <a:xfrm>
              <a:off x="6464468" y="310783"/>
              <a:ext cx="223640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76"/>
            <p:cNvCxnSpPr/>
            <p:nvPr/>
          </p:nvCxnSpPr>
          <p:spPr>
            <a:xfrm>
              <a:off x="2045769" y="327228"/>
              <a:ext cx="223640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ube 5"/>
            <p:cNvSpPr/>
            <p:nvPr/>
          </p:nvSpPr>
          <p:spPr>
            <a:xfrm>
              <a:off x="2269409" y="74253"/>
              <a:ext cx="945149" cy="473061"/>
            </a:xfrm>
            <a:prstGeom prst="cube">
              <a:avLst>
                <a:gd name="adj" fmla="val 13553"/>
              </a:avLst>
            </a:prstGeom>
            <a:solidFill>
              <a:srgbClr val="195287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cs typeface="Times New Roman" pitchFamily="18" charset="0"/>
                </a:rPr>
                <a:t>Recursive</a:t>
              </a:r>
            </a:p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cs typeface="Times New Roman" pitchFamily="18" charset="0"/>
                </a:rPr>
                <a:t>Gaussian1</a:t>
              </a:r>
              <a:endParaRPr lang="en-US" sz="11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2" name="Rectangle 8"/>
            <p:cNvSpPr/>
            <p:nvPr/>
          </p:nvSpPr>
          <p:spPr>
            <a:xfrm>
              <a:off x="6688108" y="74253"/>
              <a:ext cx="945149" cy="473061"/>
            </a:xfrm>
            <a:prstGeom prst="rect">
              <a:avLst/>
            </a:prstGeom>
            <a:solidFill>
              <a:srgbClr val="EE0708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cs typeface="Times New Roman" pitchFamily="18" charset="0"/>
                </a:rPr>
                <a:t>Test Sink</a:t>
              </a:r>
              <a:endParaRPr lang="en-US" sz="11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3" name="Rounded Rectangle 4"/>
            <p:cNvSpPr/>
            <p:nvPr/>
          </p:nvSpPr>
          <p:spPr>
            <a:xfrm>
              <a:off x="1164734" y="74253"/>
              <a:ext cx="945149" cy="473061"/>
            </a:xfrm>
            <a:prstGeom prst="roundRect">
              <a:avLst/>
            </a:prstGeom>
            <a:solidFill>
              <a:srgbClr val="0C00FF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cs typeface="Times New Roman" pitchFamily="18" charset="0"/>
                </a:rPr>
                <a:t>Test Source</a:t>
              </a:r>
              <a:endParaRPr lang="en-US" sz="11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4" name="Cube 102"/>
            <p:cNvSpPr/>
            <p:nvPr/>
          </p:nvSpPr>
          <p:spPr>
            <a:xfrm>
              <a:off x="3374084" y="74253"/>
              <a:ext cx="945149" cy="473061"/>
            </a:xfrm>
            <a:prstGeom prst="cube">
              <a:avLst>
                <a:gd name="adj" fmla="val 13553"/>
              </a:avLst>
            </a:prstGeom>
            <a:solidFill>
              <a:srgbClr val="3AC527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cs typeface="Times New Roman" pitchFamily="18" charset="0"/>
                </a:rPr>
                <a:t>Transpose1</a:t>
              </a:r>
              <a:endParaRPr lang="en-US" sz="11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5" name="Cube 5"/>
            <p:cNvSpPr/>
            <p:nvPr/>
          </p:nvSpPr>
          <p:spPr>
            <a:xfrm>
              <a:off x="4478759" y="74253"/>
              <a:ext cx="945149" cy="473061"/>
            </a:xfrm>
            <a:prstGeom prst="cube">
              <a:avLst>
                <a:gd name="adj" fmla="val 13553"/>
              </a:avLst>
            </a:prstGeom>
            <a:solidFill>
              <a:srgbClr val="F8C308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cs typeface="Times New Roman" pitchFamily="18" charset="0"/>
                </a:rPr>
                <a:t>Recursive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cs typeface="Times New Roman" pitchFamily="18" charset="0"/>
                </a:rPr>
                <a:t>Gaussian2</a:t>
              </a:r>
              <a:endParaRPr lang="en-US" sz="11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6" name="Cube 102"/>
            <p:cNvSpPr/>
            <p:nvPr/>
          </p:nvSpPr>
          <p:spPr>
            <a:xfrm>
              <a:off x="5583434" y="74253"/>
              <a:ext cx="945149" cy="473061"/>
            </a:xfrm>
            <a:prstGeom prst="cube">
              <a:avLst>
                <a:gd name="adj" fmla="val 13553"/>
              </a:avLst>
            </a:prstGeom>
            <a:solidFill>
              <a:srgbClr val="F04E08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cs typeface="Times New Roman" pitchFamily="18" charset="0"/>
                </a:rPr>
                <a:t>Transpose2</a:t>
              </a:r>
              <a:endParaRPr lang="en-US" sz="11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8929" y="484071"/>
            <a:ext cx="64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Tahoma"/>
              </a:rPr>
              <a:t>RG</a:t>
            </a:r>
          </a:p>
          <a:p>
            <a:r>
              <a:rPr lang="en-US" sz="1400" b="1" dirty="0" smtClean="0">
                <a:cs typeface="Tahoma"/>
              </a:rPr>
              <a:t>Graph</a:t>
            </a:r>
            <a:endParaRPr lang="en-US" sz="1400" b="1" dirty="0">
              <a:cs typeface="Tahoma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006320" y="976087"/>
            <a:ext cx="894039" cy="523220"/>
            <a:chOff x="7956376" y="908720"/>
            <a:chExt cx="894039" cy="523220"/>
          </a:xfrm>
        </p:grpSpPr>
        <p:sp>
          <p:nvSpPr>
            <p:cNvPr id="26" name="Rectangle 25"/>
            <p:cNvSpPr/>
            <p:nvPr/>
          </p:nvSpPr>
          <p:spPr>
            <a:xfrm>
              <a:off x="7956376" y="980728"/>
              <a:ext cx="288032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12087" y="908720"/>
              <a:ext cx="638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Tahoma"/>
                </a:rPr>
                <a:t>Stall </a:t>
              </a:r>
            </a:p>
            <a:p>
              <a:r>
                <a:rPr lang="en-US" sz="1400" dirty="0" smtClean="0">
                  <a:cs typeface="Tahoma"/>
                </a:rPr>
                <a:t>Cycles</a:t>
              </a:r>
              <a:endParaRPr lang="en-US" sz="1400" dirty="0">
                <a:cs typeface="Tahoma"/>
              </a:endParaRPr>
            </a:p>
          </p:txBody>
        </p:sp>
      </p:grpSp>
      <p:graphicFrame>
        <p:nvGraphicFramePr>
          <p:cNvPr id="28" name="차트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26829"/>
              </p:ext>
            </p:extLst>
          </p:nvPr>
        </p:nvGraphicFramePr>
        <p:xfrm>
          <a:off x="828344" y="2151132"/>
          <a:ext cx="6840000" cy="215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508104" y="2304167"/>
            <a:ext cx="4802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Tahoma"/>
              </a:rPr>
              <a:t>QES</a:t>
            </a:r>
          </a:p>
        </p:txBody>
      </p:sp>
      <p:pic>
        <p:nvPicPr>
          <p:cNvPr id="30" name="Picture 4" descr="Screen Shot 2013-01-19 at 10.31.54 AM.png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8" y="2293134"/>
            <a:ext cx="4023005" cy="14060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516216" y="1499462"/>
            <a:ext cx="809624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Tahoma"/>
              </a:rPr>
              <a:t>Random</a:t>
            </a:r>
          </a:p>
          <a:p>
            <a:r>
              <a:rPr lang="en-US" sz="1400" b="1" dirty="0" smtClean="0">
                <a:cs typeface="Tahoma"/>
              </a:rPr>
              <a:t>Work</a:t>
            </a:r>
          </a:p>
          <a:p>
            <a:r>
              <a:rPr lang="en-US" sz="1400" b="1" dirty="0" smtClean="0">
                <a:cs typeface="Tahoma"/>
              </a:rPr>
              <a:t>Stealing</a:t>
            </a:r>
          </a:p>
        </p:txBody>
      </p:sp>
      <p:pic>
        <p:nvPicPr>
          <p:cNvPr id="32" name="Picture 31" descr="Screen Shot 2013-03-07 at 4.54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26" y="1571469"/>
            <a:ext cx="5046480" cy="700141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828344" y="4093334"/>
            <a:ext cx="6840000" cy="2158226"/>
            <a:chOff x="828344" y="4222672"/>
            <a:chExt cx="6840000" cy="2158226"/>
          </a:xfrm>
        </p:grpSpPr>
        <p:graphicFrame>
          <p:nvGraphicFramePr>
            <p:cNvPr id="34" name="차트 3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01716981"/>
                </p:ext>
              </p:extLst>
            </p:nvPr>
          </p:nvGraphicFramePr>
          <p:xfrm>
            <a:off x="828344" y="4222672"/>
            <a:ext cx="6840000" cy="2158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35" name="Picture 34" descr="Screen Shot 2013-03-07 at 4.53.59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467" y="4365104"/>
              <a:ext cx="2180071" cy="140027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635896" y="4365104"/>
              <a:ext cx="91613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cs typeface="Tahoma"/>
                </a:rPr>
                <a:t>QES + PSS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84678" y="2198550"/>
            <a:ext cx="0" cy="1656184"/>
          </a:xfrm>
          <a:prstGeom prst="line">
            <a:avLst/>
          </a:prstGeom>
          <a:ln>
            <a:prstDash val="sysDash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0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7"/>
    </mc:Choice>
    <mc:Fallback xmlns="">
      <p:transition xmlns:p14="http://schemas.microsoft.com/office/powerpoint/2010/main" spd="slow" advTm="1633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" y="3603645"/>
            <a:ext cx="4839902" cy="3084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111"/>
            <a:ext cx="8229600" cy="1143000"/>
          </a:xfrm>
        </p:spPr>
        <p:txBody>
          <a:bodyPr/>
          <a:lstStyle/>
          <a:p>
            <a:r>
              <a:rPr lang="en-US" dirty="0" smtClean="0"/>
              <a:t>QES + </a:t>
            </a:r>
            <a:r>
              <a:rPr lang="en-US" sz="4800" dirty="0" smtClean="0"/>
              <a:t>PSS vs. QES + PSS + PRS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621" y="1418982"/>
            <a:ext cx="4355682" cy="4836519"/>
          </a:xfrm>
        </p:spPr>
        <p:txBody>
          <a:bodyPr>
            <a:normAutofit/>
          </a:bodyPr>
          <a:lstStyle/>
          <a:p>
            <a:r>
              <a:rPr lang="en-US" b="1" dirty="0"/>
              <a:t>QES + </a:t>
            </a:r>
            <a:r>
              <a:rPr lang="en-US" b="1" dirty="0" smtClean="0"/>
              <a:t>PSS + PRS</a:t>
            </a:r>
            <a:endParaRPr lang="en-US" b="1" dirty="0"/>
          </a:p>
          <a:p>
            <a:pPr lvl="1"/>
            <a:r>
              <a:rPr lang="en-US" dirty="0"/>
              <a:t>Data dependent control flow</a:t>
            </a:r>
          </a:p>
          <a:p>
            <a:pPr lvl="2"/>
            <a:r>
              <a:rPr lang="en-US" dirty="0"/>
              <a:t>MergeSort: 19.2x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23x</a:t>
            </a:r>
          </a:p>
          <a:p>
            <a:pPr lvl="1"/>
            <a:r>
              <a:rPr lang="en-US" dirty="0"/>
              <a:t>Memory Intensive </a:t>
            </a:r>
            <a:r>
              <a:rPr lang="en-US" dirty="0" smtClean="0"/>
              <a:t>benchmarks: </a:t>
            </a:r>
            <a:r>
              <a:rPr lang="en-US" dirty="0"/>
              <a:t>NUMA/shared cache</a:t>
            </a:r>
          </a:p>
          <a:p>
            <a:pPr lvl="2"/>
            <a:r>
              <a:rPr lang="en-US" dirty="0"/>
              <a:t>TDE: 23.6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30.2x</a:t>
            </a:r>
            <a:endParaRPr lang="en-US" dirty="0"/>
          </a:p>
          <a:p>
            <a:pPr lvl="2"/>
            <a:r>
              <a:rPr lang="en-US" dirty="0"/>
              <a:t>FFT2: 30.5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34.6x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16" name="내용 개체 틀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587320"/>
              </p:ext>
            </p:extLst>
          </p:nvPr>
        </p:nvGraphicFramePr>
        <p:xfrm>
          <a:off x="414582" y="1058039"/>
          <a:ext cx="82296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7" name="Acrobat Document" r:id="rId6" imgW="7372350" imgH="133170" progId="AcroExch.Document.7">
                  <p:embed/>
                </p:oleObj>
              </mc:Choice>
              <mc:Fallback>
                <p:oleObj name="Acrobat Document" r:id="rId6" imgW="7372350" imgH="1331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582" y="1058039"/>
                        <a:ext cx="8229600" cy="14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881568"/>
              </p:ext>
            </p:extLst>
          </p:nvPr>
        </p:nvGraphicFramePr>
        <p:xfrm>
          <a:off x="101341" y="1276577"/>
          <a:ext cx="2261818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8" name="Acrobat Document" r:id="rId8" imgW="2962170" imgH="2828925" progId="AcroExch.Document.7">
                  <p:embed/>
                </p:oleObj>
              </mc:Choice>
              <mc:Fallback>
                <p:oleObj name="Acrobat Document" r:id="rId8" imgW="2962170" imgH="282892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341" y="1276577"/>
                        <a:ext cx="2261818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11877" y="3346165"/>
            <a:ext cx="1264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(c) QES +</a:t>
            </a:r>
            <a:r>
              <a:rPr lang="ko-KR" altLang="en-US" sz="1600" dirty="0"/>
              <a:t> </a:t>
            </a:r>
            <a:r>
              <a:rPr lang="en-US" altLang="ko-KR" sz="1600" dirty="0" smtClean="0"/>
              <a:t>PSS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00857" y="1423805"/>
            <a:ext cx="11079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80" b="1" dirty="0" smtClean="0"/>
              <a:t>30.8x</a:t>
            </a:r>
            <a:endParaRPr lang="en-US" sz="3080" b="1" dirty="0"/>
          </a:p>
        </p:txBody>
      </p:sp>
      <p:sp>
        <p:nvSpPr>
          <p:cNvPr id="36" name="Oval 35"/>
          <p:cNvSpPr/>
          <p:nvPr/>
        </p:nvSpPr>
        <p:spPr>
          <a:xfrm>
            <a:off x="2058856" y="2138565"/>
            <a:ext cx="288000" cy="288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048219" y="6349461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S</a:t>
            </a:r>
            <a:r>
              <a:rPr lang="en-US" altLang="ko-KR" sz="1600" dirty="0" smtClean="0"/>
              <a:t>: PSS, </a:t>
            </a:r>
            <a:r>
              <a:rPr lang="en-US" altLang="ko-KR" sz="1600" b="1" dirty="0" smtClean="0"/>
              <a:t>R</a:t>
            </a:r>
            <a:r>
              <a:rPr lang="en-US" altLang="ko-KR" sz="1600" dirty="0" smtClean="0"/>
              <a:t>: PRS</a:t>
            </a:r>
            <a:endParaRPr lang="en-US" sz="1600" dirty="0"/>
          </a:p>
        </p:txBody>
      </p:sp>
      <p:sp>
        <p:nvSpPr>
          <p:cNvPr id="40" name="Oval 39"/>
          <p:cNvSpPr/>
          <p:nvPr/>
        </p:nvSpPr>
        <p:spPr>
          <a:xfrm>
            <a:off x="3110266" y="3913603"/>
            <a:ext cx="576701" cy="104837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490325"/>
              </p:ext>
            </p:extLst>
          </p:nvPr>
        </p:nvGraphicFramePr>
        <p:xfrm>
          <a:off x="2492319" y="1257049"/>
          <a:ext cx="2261818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" name="Acrobat Document" r:id="rId10" imgW="2962170" imgH="2828925" progId="AcroExch.Document.7">
                  <p:embed/>
                </p:oleObj>
              </mc:Choice>
              <mc:Fallback>
                <p:oleObj name="Acrobat Document" r:id="rId10" imgW="2962170" imgH="282892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92319" y="1257049"/>
                        <a:ext cx="2261818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845071" y="3326637"/>
            <a:ext cx="1791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(d) QES +</a:t>
            </a:r>
            <a:r>
              <a:rPr lang="ko-KR" altLang="en-US" sz="1600" dirty="0"/>
              <a:t> </a:t>
            </a:r>
            <a:r>
              <a:rPr lang="en-US" altLang="ko-KR" sz="1600" dirty="0" smtClean="0"/>
              <a:t>PSS +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PRS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966625" y="1392519"/>
            <a:ext cx="1155781" cy="610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0" b="1" dirty="0" smtClean="0"/>
              <a:t>33.7x</a:t>
            </a:r>
            <a:endParaRPr lang="en-US" sz="3370" b="1" dirty="0"/>
          </a:p>
        </p:txBody>
      </p:sp>
      <p:sp>
        <p:nvSpPr>
          <p:cNvPr id="34" name="Oval 33"/>
          <p:cNvSpPr/>
          <p:nvPr/>
        </p:nvSpPr>
        <p:spPr>
          <a:xfrm>
            <a:off x="4454378" y="1947533"/>
            <a:ext cx="288000" cy="288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75159" y="1945639"/>
            <a:ext cx="288000" cy="288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541540" y="3964684"/>
            <a:ext cx="524274" cy="250585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4466137" y="1664604"/>
            <a:ext cx="288000" cy="288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75159" y="1681433"/>
            <a:ext cx="288000" cy="288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53123" y="3961435"/>
            <a:ext cx="524274" cy="30320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4466137" y="1442776"/>
            <a:ext cx="288000" cy="288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971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02"/>
    </mc:Choice>
    <mc:Fallback xmlns="">
      <p:transition xmlns:p14="http://schemas.microsoft.com/office/powerpoint/2010/main" spd="slow" advTm="2580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40" grpId="0" animBg="1"/>
      <p:bldP spid="40" grpId="1" animBg="1"/>
      <p:bldP spid="34" grpId="0" animBg="1"/>
      <p:bldP spid="34" grpId="1" animBg="1"/>
      <p:bldP spid="38" grpId="0" animBg="1"/>
      <p:bldP spid="38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29</a:t>
            </a:fld>
            <a:endParaRPr lang="en-US"/>
          </a:p>
        </p:txBody>
      </p:sp>
      <p:grpSp>
        <p:nvGrpSpPr>
          <p:cNvPr id="5" name="그룹 37"/>
          <p:cNvGrpSpPr/>
          <p:nvPr/>
        </p:nvGrpSpPr>
        <p:grpSpPr>
          <a:xfrm>
            <a:off x="1458104" y="475212"/>
            <a:ext cx="6480000" cy="473061"/>
            <a:chOff x="1164734" y="74253"/>
            <a:chExt cx="6468523" cy="473061"/>
          </a:xfrm>
        </p:grpSpPr>
        <p:cxnSp>
          <p:nvCxnSpPr>
            <p:cNvPr id="6" name="Straight Arrow Connector 76"/>
            <p:cNvCxnSpPr>
              <a:stCxn id="11" idx="4"/>
              <a:endCxn id="14" idx="2"/>
            </p:cNvCxnSpPr>
            <p:nvPr/>
          </p:nvCxnSpPr>
          <p:spPr>
            <a:xfrm>
              <a:off x="3150444" y="342840"/>
              <a:ext cx="223640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76"/>
            <p:cNvCxnSpPr/>
            <p:nvPr/>
          </p:nvCxnSpPr>
          <p:spPr>
            <a:xfrm>
              <a:off x="4255119" y="313042"/>
              <a:ext cx="223640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6"/>
            <p:cNvCxnSpPr/>
            <p:nvPr/>
          </p:nvCxnSpPr>
          <p:spPr>
            <a:xfrm>
              <a:off x="5359794" y="313042"/>
              <a:ext cx="223640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76"/>
            <p:cNvCxnSpPr/>
            <p:nvPr/>
          </p:nvCxnSpPr>
          <p:spPr>
            <a:xfrm>
              <a:off x="6464468" y="310783"/>
              <a:ext cx="223640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76"/>
            <p:cNvCxnSpPr/>
            <p:nvPr/>
          </p:nvCxnSpPr>
          <p:spPr>
            <a:xfrm>
              <a:off x="2045769" y="327228"/>
              <a:ext cx="223640" cy="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ube 5"/>
            <p:cNvSpPr/>
            <p:nvPr/>
          </p:nvSpPr>
          <p:spPr>
            <a:xfrm>
              <a:off x="2269409" y="74253"/>
              <a:ext cx="945149" cy="473061"/>
            </a:xfrm>
            <a:prstGeom prst="cube">
              <a:avLst>
                <a:gd name="adj" fmla="val 13553"/>
              </a:avLst>
            </a:prstGeom>
            <a:solidFill>
              <a:srgbClr val="195287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cs typeface="Times New Roman" pitchFamily="18" charset="0"/>
                </a:rPr>
                <a:t>Recursive</a:t>
              </a:r>
            </a:p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cs typeface="Times New Roman" pitchFamily="18" charset="0"/>
                </a:rPr>
                <a:t>Gaussian1</a:t>
              </a:r>
              <a:endParaRPr lang="en-US" sz="11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2" name="Rectangle 8"/>
            <p:cNvSpPr/>
            <p:nvPr/>
          </p:nvSpPr>
          <p:spPr>
            <a:xfrm>
              <a:off x="6688108" y="74253"/>
              <a:ext cx="945149" cy="473061"/>
            </a:xfrm>
            <a:prstGeom prst="rect">
              <a:avLst/>
            </a:prstGeom>
            <a:solidFill>
              <a:srgbClr val="EE0708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cs typeface="Times New Roman" pitchFamily="18" charset="0"/>
                </a:rPr>
                <a:t>Test Sink</a:t>
              </a:r>
              <a:endParaRPr lang="en-US" sz="11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3" name="Rounded Rectangle 4"/>
            <p:cNvSpPr/>
            <p:nvPr/>
          </p:nvSpPr>
          <p:spPr>
            <a:xfrm>
              <a:off x="1164734" y="74253"/>
              <a:ext cx="945149" cy="473061"/>
            </a:xfrm>
            <a:prstGeom prst="roundRect">
              <a:avLst/>
            </a:prstGeom>
            <a:solidFill>
              <a:srgbClr val="0C00FF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cs typeface="Times New Roman" pitchFamily="18" charset="0"/>
                </a:rPr>
                <a:t>Test Source</a:t>
              </a:r>
              <a:endParaRPr lang="en-US" sz="11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4" name="Cube 102"/>
            <p:cNvSpPr/>
            <p:nvPr/>
          </p:nvSpPr>
          <p:spPr>
            <a:xfrm>
              <a:off x="3374084" y="74253"/>
              <a:ext cx="945149" cy="473061"/>
            </a:xfrm>
            <a:prstGeom prst="cube">
              <a:avLst>
                <a:gd name="adj" fmla="val 13553"/>
              </a:avLst>
            </a:prstGeom>
            <a:solidFill>
              <a:srgbClr val="3AC527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cs typeface="Times New Roman" pitchFamily="18" charset="0"/>
                </a:rPr>
                <a:t>Transpose1</a:t>
              </a:r>
              <a:endParaRPr lang="en-US" sz="11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5" name="Cube 5"/>
            <p:cNvSpPr/>
            <p:nvPr/>
          </p:nvSpPr>
          <p:spPr>
            <a:xfrm>
              <a:off x="4478759" y="74253"/>
              <a:ext cx="945149" cy="473061"/>
            </a:xfrm>
            <a:prstGeom prst="cube">
              <a:avLst>
                <a:gd name="adj" fmla="val 13553"/>
              </a:avLst>
            </a:prstGeom>
            <a:solidFill>
              <a:srgbClr val="F8C308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cs typeface="Times New Roman" pitchFamily="18" charset="0"/>
                </a:rPr>
                <a:t>Recursive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cs typeface="Times New Roman" pitchFamily="18" charset="0"/>
                </a:rPr>
                <a:t>Gaussian2</a:t>
              </a:r>
              <a:endParaRPr lang="en-US" sz="11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6" name="Cube 102"/>
            <p:cNvSpPr/>
            <p:nvPr/>
          </p:nvSpPr>
          <p:spPr>
            <a:xfrm>
              <a:off x="5583434" y="74253"/>
              <a:ext cx="945149" cy="473061"/>
            </a:xfrm>
            <a:prstGeom prst="cube">
              <a:avLst>
                <a:gd name="adj" fmla="val 13553"/>
              </a:avLst>
            </a:prstGeom>
            <a:solidFill>
              <a:srgbClr val="F04E08"/>
            </a:solidFill>
            <a:ln w="19050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cs typeface="Times New Roman" pitchFamily="18" charset="0"/>
                </a:rPr>
                <a:t>Transpose2</a:t>
              </a:r>
              <a:endParaRPr lang="en-US" sz="11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8929" y="484071"/>
            <a:ext cx="64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Tahoma"/>
              </a:rPr>
              <a:t>RG</a:t>
            </a:r>
          </a:p>
          <a:p>
            <a:r>
              <a:rPr lang="en-US" sz="1400" b="1" dirty="0" smtClean="0">
                <a:cs typeface="Tahoma"/>
              </a:rPr>
              <a:t>Graph</a:t>
            </a:r>
            <a:endParaRPr lang="en-US" sz="1400" b="1" dirty="0">
              <a:cs typeface="Tahoma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006320" y="976087"/>
            <a:ext cx="894039" cy="523220"/>
            <a:chOff x="7956376" y="908720"/>
            <a:chExt cx="894039" cy="523220"/>
          </a:xfrm>
        </p:grpSpPr>
        <p:sp>
          <p:nvSpPr>
            <p:cNvPr id="26" name="Rectangle 25"/>
            <p:cNvSpPr/>
            <p:nvPr/>
          </p:nvSpPr>
          <p:spPr>
            <a:xfrm>
              <a:off x="7956376" y="980728"/>
              <a:ext cx="288032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12087" y="908720"/>
              <a:ext cx="638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Tahoma"/>
                </a:rPr>
                <a:t>Stall </a:t>
              </a:r>
            </a:p>
            <a:p>
              <a:r>
                <a:rPr lang="en-US" sz="1400" dirty="0" smtClean="0">
                  <a:cs typeface="Tahoma"/>
                </a:rPr>
                <a:t>Cycles</a:t>
              </a:r>
              <a:endParaRPr lang="en-US" sz="1400" dirty="0">
                <a:cs typeface="Tahoma"/>
              </a:endParaRPr>
            </a:p>
          </p:txBody>
        </p:sp>
      </p:grpSp>
      <p:graphicFrame>
        <p:nvGraphicFramePr>
          <p:cNvPr id="38" name="차트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330499"/>
              </p:ext>
            </p:extLst>
          </p:nvPr>
        </p:nvGraphicFramePr>
        <p:xfrm>
          <a:off x="828344" y="2640940"/>
          <a:ext cx="6840000" cy="215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508104" y="2052902"/>
            <a:ext cx="4802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Tahoma"/>
              </a:rPr>
              <a:t>QES</a:t>
            </a:r>
          </a:p>
        </p:txBody>
      </p:sp>
      <p:pic>
        <p:nvPicPr>
          <p:cNvPr id="40" name="Picture 4" descr="Screen Shot 2013-01-19 at 10.31.54 AM.png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8" y="2041870"/>
            <a:ext cx="4023005" cy="71849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516216" y="1248197"/>
            <a:ext cx="809624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Tahoma"/>
              </a:rPr>
              <a:t>Random</a:t>
            </a:r>
          </a:p>
          <a:p>
            <a:r>
              <a:rPr lang="en-US" sz="1400" b="1" dirty="0" smtClean="0">
                <a:cs typeface="Tahoma"/>
              </a:rPr>
              <a:t>Work</a:t>
            </a:r>
          </a:p>
          <a:p>
            <a:r>
              <a:rPr lang="en-US" sz="1400" b="1" dirty="0" smtClean="0">
                <a:cs typeface="Tahoma"/>
              </a:rPr>
              <a:t>Stealing</a:t>
            </a:r>
          </a:p>
        </p:txBody>
      </p:sp>
      <p:pic>
        <p:nvPicPr>
          <p:cNvPr id="42" name="Picture 41" descr="Screen Shot 2013-03-07 at 4.54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26" y="1320204"/>
            <a:ext cx="5046480" cy="700141"/>
          </a:xfrm>
          <a:prstGeom prst="rect">
            <a:avLst/>
          </a:prstGeom>
        </p:spPr>
      </p:pic>
      <p:graphicFrame>
        <p:nvGraphicFramePr>
          <p:cNvPr id="43" name="차트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258710"/>
              </p:ext>
            </p:extLst>
          </p:nvPr>
        </p:nvGraphicFramePr>
        <p:xfrm>
          <a:off x="828344" y="4583142"/>
          <a:ext cx="6840000" cy="215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4" name="Picture 43" descr="Screen Shot 2013-03-07 at 4.53.5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67" y="2781358"/>
            <a:ext cx="2180071" cy="140027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635896" y="2781358"/>
            <a:ext cx="9161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Tahoma"/>
              </a:rPr>
              <a:t>QES + PSS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36551" y="4736607"/>
            <a:ext cx="136822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Tahoma"/>
              </a:rPr>
              <a:t>QES + PSS + PRS</a:t>
            </a:r>
          </a:p>
        </p:txBody>
      </p:sp>
      <p:pic>
        <p:nvPicPr>
          <p:cNvPr id="47" name="Picture 6" descr="Screen Shot 2013-01-19 at 10.31.31 AM.png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14" y="4725574"/>
            <a:ext cx="2080736" cy="139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8"/>
    </mc:Choice>
    <mc:Fallback xmlns="">
      <p:transition xmlns:p14="http://schemas.microsoft.com/office/powerpoint/2010/main" spd="slow" advTm="59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6094" y="3327375"/>
            <a:ext cx="2429682" cy="965721"/>
            <a:chOff x="126094" y="3327375"/>
            <a:chExt cx="2429682" cy="965721"/>
          </a:xfrm>
        </p:grpSpPr>
        <p:sp>
          <p:nvSpPr>
            <p:cNvPr id="5" name="Rounded Rectangle 4"/>
            <p:cNvSpPr/>
            <p:nvPr/>
          </p:nvSpPr>
          <p:spPr>
            <a:xfrm>
              <a:off x="467544" y="3717032"/>
              <a:ext cx="2088232" cy="576064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6094" y="3327375"/>
              <a:ext cx="917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Task 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Parallelism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9512" y="2020328"/>
            <a:ext cx="2376264" cy="976624"/>
            <a:chOff x="179512" y="2020328"/>
            <a:chExt cx="2376264" cy="976624"/>
          </a:xfrm>
        </p:grpSpPr>
        <p:sp>
          <p:nvSpPr>
            <p:cNvPr id="38" name="Rounded Rectangle 37"/>
            <p:cNvSpPr/>
            <p:nvPr/>
          </p:nvSpPr>
          <p:spPr>
            <a:xfrm>
              <a:off x="467544" y="2420888"/>
              <a:ext cx="2088232" cy="576064"/>
            </a:xfrm>
            <a:prstGeom prst="roundRect">
              <a:avLst/>
            </a:prstGeom>
            <a:solidFill>
              <a:srgbClr val="149E41">
                <a:alpha val="50000"/>
              </a:srgbClr>
            </a:solidFill>
            <a:ln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9512" y="2020328"/>
              <a:ext cx="917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149E41"/>
                  </a:solidFill>
                </a:rPr>
                <a:t>Data</a:t>
              </a:r>
            </a:p>
            <a:p>
              <a:r>
                <a:rPr lang="en-US" sz="1200" dirty="0" smtClean="0">
                  <a:solidFill>
                    <a:srgbClr val="149E41"/>
                  </a:solidFill>
                </a:rPr>
                <a:t>Parallelism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1560" y="1628800"/>
            <a:ext cx="1800200" cy="4638129"/>
            <a:chOff x="611560" y="1628800"/>
            <a:chExt cx="1800200" cy="4638129"/>
          </a:xfrm>
        </p:grpSpPr>
        <p:sp>
          <p:nvSpPr>
            <p:cNvPr id="7" name="Down Arrow 6"/>
            <p:cNvSpPr/>
            <p:nvPr/>
          </p:nvSpPr>
          <p:spPr>
            <a:xfrm>
              <a:off x="611560" y="1628800"/>
              <a:ext cx="1800200" cy="4176464"/>
            </a:xfrm>
            <a:prstGeom prst="downArrow">
              <a:avLst/>
            </a:prstGeom>
            <a:solidFill>
              <a:srgbClr val="0C04FF">
                <a:alpha val="2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43608" y="5805264"/>
              <a:ext cx="917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C04FF"/>
                  </a:solidFill>
                </a:rPr>
                <a:t>Pipeline</a:t>
              </a:r>
            </a:p>
            <a:p>
              <a:r>
                <a:rPr lang="en-US" sz="1200" dirty="0" smtClean="0">
                  <a:solidFill>
                    <a:srgbClr val="0C04FF"/>
                  </a:solidFill>
                </a:rPr>
                <a:t>Parallelism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Stream Programming Model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210893"/>
            <a:ext cx="6192688" cy="524244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A program </a:t>
            </a:r>
            <a:r>
              <a:rPr lang="en-US" altLang="ko-KR" sz="2400" dirty="0"/>
              <a:t>is modeled as a graph of computing kernels communicated via FIFO </a:t>
            </a:r>
            <a:r>
              <a:rPr lang="en-US" altLang="ko-KR" sz="2400" dirty="0" smtClean="0"/>
              <a:t>queue.</a:t>
            </a:r>
          </a:p>
          <a:p>
            <a:pPr lvl="1"/>
            <a:r>
              <a:rPr lang="en-US" altLang="ko-KR" sz="2000" dirty="0" smtClean="0"/>
              <a:t>Producer-consumer relationships are expressed in the stream graph. </a:t>
            </a:r>
            <a:endParaRPr lang="en-US" altLang="ko-KR" sz="20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Task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149E41"/>
                </a:solidFill>
              </a:rPr>
              <a:t>data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C04FF"/>
                </a:solidFill>
              </a:rPr>
              <a:t>pipeline</a:t>
            </a:r>
            <a:r>
              <a:rPr lang="en-US" sz="2400" dirty="0"/>
              <a:t> parallelism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Heavily researched on various </a:t>
            </a:r>
            <a:r>
              <a:rPr lang="en-US" sz="2400" dirty="0" smtClean="0"/>
              <a:t>architectures and </a:t>
            </a:r>
            <a:r>
              <a:rPr lang="en-US" sz="2400" dirty="0"/>
              <a:t>systems</a:t>
            </a:r>
          </a:p>
          <a:p>
            <a:pPr lvl="1"/>
            <a:r>
              <a:rPr lang="en-US" sz="2000" dirty="0"/>
              <a:t>SMP </a:t>
            </a:r>
            <a:r>
              <a:rPr lang="en-US" sz="2000" dirty="0" smtClean="0"/>
              <a:t>Core, </a:t>
            </a:r>
            <a:r>
              <a:rPr lang="en-US" sz="2000" dirty="0" err="1" smtClean="0"/>
              <a:t>Tilera</a:t>
            </a:r>
            <a:r>
              <a:rPr lang="en-US" sz="2000" dirty="0" smtClean="0"/>
              <a:t>, </a:t>
            </a:r>
            <a:r>
              <a:rPr lang="en-US" sz="2000" dirty="0" err="1" smtClean="0"/>
              <a:t>CellBE</a:t>
            </a:r>
            <a:r>
              <a:rPr lang="en-US" sz="2000" dirty="0" smtClean="0"/>
              <a:t>, GPGPU, Distributed System</a:t>
            </a:r>
            <a:endParaRPr lang="en-US" sz="17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1431808" y="3246862"/>
            <a:ext cx="156712" cy="134368"/>
          </a:xfrm>
          <a:prstGeom prst="ellipse">
            <a:avLst/>
          </a:prstGeom>
          <a:ln w="12700"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15" name="Rounded Rectangle 14"/>
          <p:cNvSpPr/>
          <p:nvPr/>
        </p:nvSpPr>
        <p:spPr>
          <a:xfrm>
            <a:off x="1294140" y="1830682"/>
            <a:ext cx="432048" cy="288032"/>
          </a:xfrm>
          <a:prstGeom prst="roundRect">
            <a:avLst/>
          </a:prstGeom>
          <a:ln>
            <a:tailEnd type="triangle" w="lg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6" name="Rounded Rectangle 15"/>
          <p:cNvSpPr/>
          <p:nvPr/>
        </p:nvSpPr>
        <p:spPr>
          <a:xfrm>
            <a:off x="1294140" y="3875708"/>
            <a:ext cx="432048" cy="288032"/>
          </a:xfrm>
          <a:prstGeom prst="roundRect">
            <a:avLst/>
          </a:prstGeom>
          <a:ln>
            <a:tailEnd type="triangle" w="lg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1979712" y="3868430"/>
            <a:ext cx="432048" cy="288032"/>
          </a:xfrm>
          <a:prstGeom prst="roundRect">
            <a:avLst/>
          </a:prstGeom>
          <a:ln>
            <a:tailEnd type="triangle" w="lg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11560" y="3868430"/>
            <a:ext cx="432048" cy="288032"/>
          </a:xfrm>
          <a:prstGeom prst="roundRect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9" name="Rounded Rectangle 18"/>
          <p:cNvSpPr/>
          <p:nvPr/>
        </p:nvSpPr>
        <p:spPr>
          <a:xfrm>
            <a:off x="1294140" y="5204296"/>
            <a:ext cx="432048" cy="288032"/>
          </a:xfrm>
          <a:prstGeom prst="roundRect">
            <a:avLst/>
          </a:prstGeom>
          <a:ln>
            <a:tailEnd type="triangle" w="lg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/>
          </a:p>
        </p:txBody>
      </p:sp>
      <p:sp>
        <p:nvSpPr>
          <p:cNvPr id="20" name="Oval 19"/>
          <p:cNvSpPr/>
          <p:nvPr/>
        </p:nvSpPr>
        <p:spPr>
          <a:xfrm>
            <a:off x="1431808" y="4658218"/>
            <a:ext cx="156712" cy="134368"/>
          </a:xfrm>
          <a:prstGeom prst="ellipse">
            <a:avLst/>
          </a:prstGeom>
          <a:ln w="12700"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cxnSp>
        <p:nvCxnSpPr>
          <p:cNvPr id="26" name="Straight Arrow Connector 25"/>
          <p:cNvCxnSpPr>
            <a:stCxn id="15" idx="2"/>
          </p:cNvCxnSpPr>
          <p:nvPr/>
        </p:nvCxnSpPr>
        <p:spPr>
          <a:xfrm>
            <a:off x="1510164" y="2118714"/>
            <a:ext cx="0" cy="41764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0" idx="0"/>
          </p:cNvCxnSpPr>
          <p:nvPr/>
        </p:nvCxnSpPr>
        <p:spPr>
          <a:xfrm>
            <a:off x="1510164" y="2824392"/>
            <a:ext cx="0" cy="422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4"/>
            <a:endCxn id="18" idx="0"/>
          </p:cNvCxnSpPr>
          <p:nvPr/>
        </p:nvCxnSpPr>
        <p:spPr>
          <a:xfrm flipH="1">
            <a:off x="827584" y="3381230"/>
            <a:ext cx="682580" cy="487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4"/>
            <a:endCxn id="16" idx="0"/>
          </p:cNvCxnSpPr>
          <p:nvPr/>
        </p:nvCxnSpPr>
        <p:spPr>
          <a:xfrm>
            <a:off x="1510164" y="3381230"/>
            <a:ext cx="0" cy="4944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4"/>
            <a:endCxn id="17" idx="0"/>
          </p:cNvCxnSpPr>
          <p:nvPr/>
        </p:nvCxnSpPr>
        <p:spPr>
          <a:xfrm>
            <a:off x="1510164" y="3381230"/>
            <a:ext cx="685572" cy="487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8" idx="2"/>
            <a:endCxn id="20" idx="0"/>
          </p:cNvCxnSpPr>
          <p:nvPr/>
        </p:nvCxnSpPr>
        <p:spPr>
          <a:xfrm>
            <a:off x="827584" y="4156462"/>
            <a:ext cx="682580" cy="5017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2"/>
            <a:endCxn id="20" idx="0"/>
          </p:cNvCxnSpPr>
          <p:nvPr/>
        </p:nvCxnSpPr>
        <p:spPr>
          <a:xfrm>
            <a:off x="1510164" y="4163740"/>
            <a:ext cx="0" cy="4944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7" idx="2"/>
            <a:endCxn id="20" idx="0"/>
          </p:cNvCxnSpPr>
          <p:nvPr/>
        </p:nvCxnSpPr>
        <p:spPr>
          <a:xfrm flipH="1">
            <a:off x="1510164" y="4156462"/>
            <a:ext cx="685572" cy="5017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4"/>
            <a:endCxn id="19" idx="0"/>
          </p:cNvCxnSpPr>
          <p:nvPr/>
        </p:nvCxnSpPr>
        <p:spPr>
          <a:xfrm>
            <a:off x="1510164" y="4792586"/>
            <a:ext cx="0" cy="41171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1248870" y="2540000"/>
            <a:ext cx="519044" cy="378238"/>
            <a:chOff x="-97758" y="2924944"/>
            <a:chExt cx="519044" cy="378238"/>
          </a:xfrm>
        </p:grpSpPr>
        <p:sp>
          <p:nvSpPr>
            <p:cNvPr id="66" name="Rounded Rectangle 65"/>
            <p:cNvSpPr/>
            <p:nvPr/>
          </p:nvSpPr>
          <p:spPr>
            <a:xfrm>
              <a:off x="-10762" y="2924944"/>
              <a:ext cx="432048" cy="288032"/>
            </a:xfrm>
            <a:prstGeom prst="roundRect">
              <a:avLst/>
            </a:prstGeom>
            <a:ln>
              <a:tailEnd type="triangle" w="lg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-54710" y="2964666"/>
              <a:ext cx="432048" cy="288032"/>
            </a:xfrm>
            <a:prstGeom prst="roundRect">
              <a:avLst/>
            </a:prstGeom>
            <a:ln>
              <a:tailEnd type="triangle" w="lg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-97758" y="3015150"/>
              <a:ext cx="432048" cy="288032"/>
            </a:xfrm>
            <a:prstGeom prst="roundRect">
              <a:avLst/>
            </a:prstGeom>
            <a:ln>
              <a:tailEnd type="triangle" w="lg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779912" y="3167287"/>
            <a:ext cx="1368152" cy="341842"/>
          </a:xfrm>
          <a:prstGeom prst="roundRect">
            <a:avLst/>
          </a:prstGeom>
          <a:ln>
            <a:tailEnd type="triangle" w="lg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Producer Kernel</a:t>
            </a:r>
            <a:endParaRPr lang="en-US" sz="1100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10311" y="1628800"/>
            <a:ext cx="0" cy="20162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510311" y="5506730"/>
            <a:ext cx="0" cy="20162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7868" y="3374212"/>
            <a:ext cx="97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FIFO Queue</a:t>
            </a:r>
            <a:endParaRPr lang="en-US" sz="1100" b="1" dirty="0"/>
          </a:p>
        </p:txBody>
      </p:sp>
      <p:cxnSp>
        <p:nvCxnSpPr>
          <p:cNvPr id="37" name="Straight Arrow Connector 36"/>
          <p:cNvCxnSpPr>
            <a:endCxn id="40" idx="1"/>
          </p:cNvCxnSpPr>
          <p:nvPr/>
        </p:nvCxnSpPr>
        <p:spPr>
          <a:xfrm>
            <a:off x="5148064" y="3329109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228184" y="3158188"/>
            <a:ext cx="1368152" cy="341842"/>
          </a:xfrm>
          <a:prstGeom prst="roundRect">
            <a:avLst/>
          </a:prstGeom>
          <a:ln>
            <a:tailEnd type="triangle" w="lg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Consumer Kernel</a:t>
            </a:r>
            <a:endParaRPr lang="en-US" sz="11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7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95"/>
    </mc:Choice>
    <mc:Fallback xmlns="">
      <p:transition xmlns:p14="http://schemas.microsoft.com/office/powerpoint/2010/main" spd="slow" advTm="4789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783"/>
            <a:ext cx="8229600" cy="1143000"/>
          </a:xfrm>
        </p:spPr>
        <p:txBody>
          <a:bodyPr/>
          <a:lstStyle/>
          <a:p>
            <a:r>
              <a:rPr lang="en-US" dirty="0" smtClean="0"/>
              <a:t>Comparison with StreamIt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80441"/>
            <a:ext cx="8229600" cy="324103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Latest StreamIt code with highest optimization option</a:t>
            </a:r>
          </a:p>
          <a:p>
            <a:pPr lvl="1"/>
            <a:r>
              <a:rPr lang="en-US" dirty="0"/>
              <a:t>Latest MIT SVN Repo. , SMP backend (-O2), </a:t>
            </a:r>
            <a:r>
              <a:rPr lang="en-US" dirty="0" err="1"/>
              <a:t>gcc</a:t>
            </a:r>
            <a:r>
              <a:rPr lang="en-US" dirty="0"/>
              <a:t> (-O3)</a:t>
            </a:r>
          </a:p>
          <a:p>
            <a:r>
              <a:rPr lang="en-US" dirty="0"/>
              <a:t>No runtime scheduling overhead</a:t>
            </a:r>
          </a:p>
          <a:p>
            <a:pPr lvl="1"/>
            <a:r>
              <a:rPr lang="en-US" dirty="0"/>
              <a:t>But, suboptimal schedules incurred by inaccurate performance estimation result in large stall cycles. </a:t>
            </a:r>
          </a:p>
          <a:p>
            <a:r>
              <a:rPr lang="en-US" dirty="0" smtClean="0"/>
              <a:t>Stall </a:t>
            </a:r>
            <a:r>
              <a:rPr lang="en-US" dirty="0"/>
              <a:t>cycle at 40-core</a:t>
            </a:r>
          </a:p>
          <a:p>
            <a:pPr lvl="1"/>
            <a:r>
              <a:rPr lang="en-US" dirty="0"/>
              <a:t>StreamIt vs. DANBI = 55% vs. 2.3%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30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2382" y="916020"/>
            <a:ext cx="9013208" cy="2468017"/>
            <a:chOff x="-1690" y="1412776"/>
            <a:chExt cx="9013208" cy="2468017"/>
          </a:xfrm>
        </p:grpSpPr>
        <p:pic>
          <p:nvPicPr>
            <p:cNvPr id="6" name="Picture 5" descr="fig-danbi-brssm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90" y="1412776"/>
              <a:ext cx="2369820" cy="2263140"/>
            </a:xfrm>
            <a:prstGeom prst="rect">
              <a:avLst/>
            </a:prstGeom>
          </p:spPr>
        </p:pic>
        <p:pic>
          <p:nvPicPr>
            <p:cNvPr id="7" name="Picture 6" descr="fig-danbi-other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412776"/>
              <a:ext cx="2369820" cy="2263140"/>
            </a:xfrm>
            <a:prstGeom prst="rect">
              <a:avLst/>
            </a:prstGeom>
          </p:spPr>
        </p:pic>
        <p:graphicFrame>
          <p:nvGraphicFramePr>
            <p:cNvPr id="8" name="차트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41727628"/>
                </p:ext>
              </p:extLst>
            </p:nvPr>
          </p:nvGraphicFramePr>
          <p:xfrm>
            <a:off x="4644008" y="1412777"/>
            <a:ext cx="4367510" cy="23042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251520" y="3573016"/>
              <a:ext cx="2006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Tahoma"/>
                </a:rPr>
                <a:t>&lt; DANBI: QES+PSS+PRS &gt;</a:t>
              </a:r>
              <a:endParaRPr lang="en-US" sz="1400" dirty="0">
                <a:cs typeface="Tahom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3895" y="3573016"/>
              <a:ext cx="15996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Tahoma"/>
                </a:rPr>
                <a:t>&lt; Other Runtimes &gt;</a:t>
              </a:r>
              <a:endParaRPr lang="en-US" sz="1400" dirty="0">
                <a:cs typeface="Tahoma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4474238" y="1672385"/>
            <a:ext cx="216024" cy="216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Oval 11"/>
          <p:cNvSpPr/>
          <p:nvPr/>
        </p:nvSpPr>
        <p:spPr>
          <a:xfrm>
            <a:off x="2217800" y="988052"/>
            <a:ext cx="216024" cy="216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Oval 12"/>
          <p:cNvSpPr/>
          <p:nvPr/>
        </p:nvSpPr>
        <p:spPr>
          <a:xfrm>
            <a:off x="6202429" y="1132044"/>
            <a:ext cx="251747" cy="50405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Oval 13"/>
          <p:cNvSpPr/>
          <p:nvPr/>
        </p:nvSpPr>
        <p:spPr>
          <a:xfrm>
            <a:off x="4485771" y="1984069"/>
            <a:ext cx="216024" cy="216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Oval 14"/>
          <p:cNvSpPr/>
          <p:nvPr/>
        </p:nvSpPr>
        <p:spPr>
          <a:xfrm rot="19800000">
            <a:off x="2185322" y="1011656"/>
            <a:ext cx="216024" cy="216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5698374" y="1156234"/>
            <a:ext cx="263842" cy="28803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Oval 16"/>
          <p:cNvSpPr/>
          <p:nvPr/>
        </p:nvSpPr>
        <p:spPr>
          <a:xfrm>
            <a:off x="2205705" y="1360163"/>
            <a:ext cx="216024" cy="216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Oval 17"/>
          <p:cNvSpPr/>
          <p:nvPr/>
        </p:nvSpPr>
        <p:spPr>
          <a:xfrm>
            <a:off x="4473676" y="2356204"/>
            <a:ext cx="216024" cy="216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Oval 18"/>
          <p:cNvSpPr/>
          <p:nvPr/>
        </p:nvSpPr>
        <p:spPr>
          <a:xfrm>
            <a:off x="7209980" y="1119949"/>
            <a:ext cx="240214" cy="122413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Oval 19"/>
          <p:cNvSpPr/>
          <p:nvPr/>
        </p:nvSpPr>
        <p:spPr>
          <a:xfrm>
            <a:off x="2200870" y="1167767"/>
            <a:ext cx="216024" cy="216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Oval 20"/>
          <p:cNvSpPr/>
          <p:nvPr/>
        </p:nvSpPr>
        <p:spPr>
          <a:xfrm>
            <a:off x="4473676" y="2644236"/>
            <a:ext cx="216024" cy="216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Oval 21"/>
          <p:cNvSpPr/>
          <p:nvPr/>
        </p:nvSpPr>
        <p:spPr>
          <a:xfrm>
            <a:off x="6718018" y="1132044"/>
            <a:ext cx="252309" cy="129614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TextBox 22"/>
          <p:cNvSpPr txBox="1"/>
          <p:nvPr/>
        </p:nvSpPr>
        <p:spPr>
          <a:xfrm>
            <a:off x="2819172" y="1100809"/>
            <a:ext cx="55656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0" b="1" dirty="0" smtClean="0"/>
              <a:t>12.8x</a:t>
            </a:r>
            <a:endParaRPr lang="en-US" sz="128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4236" y="925377"/>
            <a:ext cx="1223412" cy="640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60" b="1" dirty="0" smtClean="0"/>
              <a:t>35.6x</a:t>
            </a:r>
            <a:endParaRPr lang="en-US" sz="3560" b="1" dirty="0"/>
          </a:p>
        </p:txBody>
      </p:sp>
    </p:spTree>
    <p:extLst>
      <p:ext uri="{BB962C8B-B14F-4D97-AF65-F5344CB8AC3E}">
        <p14:creationId xmlns:p14="http://schemas.microsoft.com/office/powerpoint/2010/main" val="9507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09"/>
    </mc:Choice>
    <mc:Fallback xmlns="">
      <p:transition xmlns:p14="http://schemas.microsoft.com/office/powerpoint/2010/main" spd="slow" advTm="3410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783"/>
            <a:ext cx="8229600" cy="1143000"/>
          </a:xfrm>
        </p:spPr>
        <p:txBody>
          <a:bodyPr/>
          <a:lstStyle/>
          <a:p>
            <a:r>
              <a:rPr lang="en-US" dirty="0" smtClean="0"/>
              <a:t>Comparison with Cilk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80441"/>
            <a:ext cx="8229600" cy="303363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Intel Cilk Plus Runtime</a:t>
            </a:r>
          </a:p>
          <a:p>
            <a:r>
              <a:rPr lang="en-US" dirty="0" smtClean="0"/>
              <a:t>In </a:t>
            </a:r>
            <a:r>
              <a:rPr lang="en-US" dirty="0"/>
              <a:t>small number of cores, Cilk outperforms DANBI. </a:t>
            </a:r>
          </a:p>
          <a:p>
            <a:pPr lvl="1"/>
            <a:r>
              <a:rPr lang="en-US" dirty="0"/>
              <a:t>One additional memory copy in DANBI for rearranging data for parallel merging has the overhead. </a:t>
            </a:r>
          </a:p>
          <a:p>
            <a:r>
              <a:rPr lang="en-US" dirty="0"/>
              <a:t>The scalability is saturated at 10 cores and starts to degrade at 20 cores. </a:t>
            </a:r>
          </a:p>
          <a:p>
            <a:pPr lvl="1"/>
            <a:r>
              <a:rPr lang="en-US" dirty="0"/>
              <a:t>Contention on work stealing causes disproportional growth of OS kernel time since Cilk scheduler voluntarily sleeps when it fails to steal a work  from victim’s queue. </a:t>
            </a:r>
          </a:p>
          <a:p>
            <a:pPr lvl="2"/>
            <a:r>
              <a:rPr lang="en-US" dirty="0"/>
              <a:t>10 : 20 : 30 : 40 cores = 57.7% : 72.8% : 83.1% : 88.7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31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0623" y="963052"/>
            <a:ext cx="9013208" cy="2468017"/>
            <a:chOff x="-1690" y="1412776"/>
            <a:chExt cx="9013208" cy="2468017"/>
          </a:xfrm>
        </p:grpSpPr>
        <p:pic>
          <p:nvPicPr>
            <p:cNvPr id="24" name="Picture 23" descr="fig-danbi-brssm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90" y="1412776"/>
              <a:ext cx="2369820" cy="2263140"/>
            </a:xfrm>
            <a:prstGeom prst="rect">
              <a:avLst/>
            </a:prstGeom>
          </p:spPr>
        </p:pic>
        <p:pic>
          <p:nvPicPr>
            <p:cNvPr id="25" name="Picture 24" descr="fig-danbi-other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412776"/>
              <a:ext cx="2369820" cy="2263140"/>
            </a:xfrm>
            <a:prstGeom prst="rect">
              <a:avLst/>
            </a:prstGeom>
          </p:spPr>
        </p:pic>
        <p:graphicFrame>
          <p:nvGraphicFramePr>
            <p:cNvPr id="26" name="차트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86939090"/>
                </p:ext>
              </p:extLst>
            </p:nvPr>
          </p:nvGraphicFramePr>
          <p:xfrm>
            <a:off x="4644008" y="1412777"/>
            <a:ext cx="4367510" cy="23042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251520" y="3573016"/>
              <a:ext cx="2006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Tahoma"/>
                </a:rPr>
                <a:t>&lt; DANBI: QES+PSS+PRS &gt;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83895" y="3573016"/>
              <a:ext cx="15996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Tahoma"/>
                </a:rPr>
                <a:t>&lt; Other Runtimes &gt;</a:t>
              </a:r>
              <a:endParaRPr lang="en-US" sz="1400" dirty="0">
                <a:cs typeface="Tahoma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4462479" y="2259220"/>
            <a:ext cx="216024" cy="216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2206041" y="1733078"/>
            <a:ext cx="216024" cy="216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1" name="Oval 30"/>
          <p:cNvSpPr/>
          <p:nvPr/>
        </p:nvSpPr>
        <p:spPr>
          <a:xfrm>
            <a:off x="7678649" y="1203266"/>
            <a:ext cx="275375" cy="119994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80718" y="1089989"/>
            <a:ext cx="8515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/>
              <a:t>23.0x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20272" y="1178475"/>
            <a:ext cx="530915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b="1" dirty="0" smtClean="0"/>
              <a:t>11.5x</a:t>
            </a:r>
            <a:endParaRPr lang="en-US" sz="1150" b="1" dirty="0"/>
          </a:p>
        </p:txBody>
      </p:sp>
      <p:sp>
        <p:nvSpPr>
          <p:cNvPr id="16" name="Oval 15"/>
          <p:cNvSpPr/>
          <p:nvPr/>
        </p:nvSpPr>
        <p:spPr>
          <a:xfrm>
            <a:off x="3057054" y="1886170"/>
            <a:ext cx="677976" cy="19636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781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60"/>
    </mc:Choice>
    <mc:Fallback xmlns="">
      <p:transition xmlns:p14="http://schemas.microsoft.com/office/powerpoint/2010/main" spd="slow" advTm="242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783"/>
            <a:ext cx="8229600" cy="1143000"/>
          </a:xfrm>
        </p:spPr>
        <p:txBody>
          <a:bodyPr/>
          <a:lstStyle/>
          <a:p>
            <a:r>
              <a:rPr lang="en-US" dirty="0" smtClean="0"/>
              <a:t>Comparison with OpenCL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5058"/>
            <a:ext cx="8229600" cy="23751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Intel OpenCL Runtime</a:t>
            </a:r>
          </a:p>
          <a:p>
            <a:r>
              <a:rPr lang="en-US" dirty="0" smtClean="0"/>
              <a:t>As </a:t>
            </a:r>
            <a:r>
              <a:rPr lang="en-US" dirty="0"/>
              <a:t>core count increases, the fraction of runtime rapidly increases. </a:t>
            </a:r>
          </a:p>
          <a:p>
            <a:pPr lvl="1"/>
            <a:r>
              <a:rPr lang="en-US" dirty="0"/>
              <a:t>More than 50% of the runtime was spent in the work stealing scheduler of TBB, which is an underlying framework of Intel OpenCL runtime.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32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8864" y="1010084"/>
            <a:ext cx="9013208" cy="2468017"/>
            <a:chOff x="-1690" y="1412776"/>
            <a:chExt cx="9013208" cy="2468017"/>
          </a:xfrm>
        </p:grpSpPr>
        <p:pic>
          <p:nvPicPr>
            <p:cNvPr id="16" name="Picture 15" descr="fig-danbi-brssm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90" y="1412776"/>
              <a:ext cx="2369820" cy="2263140"/>
            </a:xfrm>
            <a:prstGeom prst="rect">
              <a:avLst/>
            </a:prstGeom>
          </p:spPr>
        </p:pic>
        <p:pic>
          <p:nvPicPr>
            <p:cNvPr id="17" name="Picture 16" descr="fig-danbi-other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412776"/>
              <a:ext cx="2369820" cy="2263140"/>
            </a:xfrm>
            <a:prstGeom prst="rect">
              <a:avLst/>
            </a:prstGeom>
          </p:spPr>
        </p:pic>
        <p:graphicFrame>
          <p:nvGraphicFramePr>
            <p:cNvPr id="18" name="차트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99561526"/>
                </p:ext>
              </p:extLst>
            </p:nvPr>
          </p:nvGraphicFramePr>
          <p:xfrm>
            <a:off x="4644008" y="1412777"/>
            <a:ext cx="4367510" cy="23042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251520" y="3573016"/>
              <a:ext cx="2006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Tahoma"/>
                </a:rPr>
                <a:t>&lt; DANBI: QES+PSS+PRS &gt;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83895" y="3573016"/>
              <a:ext cx="15996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Tahoma"/>
                </a:rPr>
                <a:t>&lt; Other Runtimes &gt;</a:t>
              </a:r>
              <a:endParaRPr lang="en-US" sz="1400" dirty="0">
                <a:cs typeface="Tahoma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 rot="19800000">
            <a:off x="4427181" y="2162212"/>
            <a:ext cx="216024" cy="216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94282" y="1298116"/>
            <a:ext cx="216024" cy="216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8195136" y="1250298"/>
            <a:ext cx="263842" cy="83990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450720" y="2186426"/>
            <a:ext cx="216024" cy="216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194282" y="1154124"/>
            <a:ext cx="216024" cy="216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8699192" y="1226108"/>
            <a:ext cx="263842" cy="79208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68959" y="1125263"/>
            <a:ext cx="1210588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50" b="1" dirty="0" smtClean="0"/>
              <a:t>35.5x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20271" y="1287615"/>
            <a:ext cx="60785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" b="1" dirty="0" smtClean="0"/>
              <a:t>14.4x</a:t>
            </a:r>
          </a:p>
        </p:txBody>
      </p:sp>
    </p:spTree>
    <p:extLst>
      <p:ext uri="{BB962C8B-B14F-4D97-AF65-F5344CB8AC3E}">
        <p14:creationId xmlns:p14="http://schemas.microsoft.com/office/powerpoint/2010/main" val="1184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36"/>
    </mc:Choice>
    <mc:Fallback xmlns="">
      <p:transition xmlns:p14="http://schemas.microsoft.com/office/powerpoint/2010/main" spd="slow" advTm="351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DANBI Programming Model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DANBI Runtime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</a:p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0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"/>
    </mc:Choice>
    <mc:Fallback xmlns="">
      <p:transition xmlns:p14="http://schemas.microsoft.com/office/powerpoint/2010/main" spd="slow" advTm="88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DANBI Programming Model </a:t>
            </a:r>
          </a:p>
          <a:p>
            <a:pPr lvl="1"/>
            <a:r>
              <a:rPr lang="en-US" dirty="0"/>
              <a:t>Irregular stream programs</a:t>
            </a:r>
          </a:p>
          <a:p>
            <a:pPr lvl="2"/>
            <a:r>
              <a:rPr lang="en-US" dirty="0"/>
              <a:t>Dynamic input/output rates</a:t>
            </a:r>
          </a:p>
          <a:p>
            <a:pPr lvl="2"/>
            <a:r>
              <a:rPr lang="en-US" dirty="0"/>
              <a:t>A cyclic graph with feedback data queues </a:t>
            </a:r>
          </a:p>
          <a:p>
            <a:pPr lvl="2"/>
            <a:r>
              <a:rPr lang="en-US" dirty="0"/>
              <a:t>Ticket synchronization for data ordering</a:t>
            </a:r>
          </a:p>
          <a:p>
            <a:r>
              <a:rPr lang="en-US" b="1" dirty="0"/>
              <a:t>DANBI Runtime</a:t>
            </a:r>
          </a:p>
          <a:p>
            <a:pPr lvl="1"/>
            <a:r>
              <a:rPr lang="en-US" dirty="0"/>
              <a:t>Dynamic Load-balancing Scheduling</a:t>
            </a:r>
          </a:p>
          <a:p>
            <a:pPr lvl="2"/>
            <a:r>
              <a:rPr lang="en-US" dirty="0"/>
              <a:t>QES: use producer-consumer relationships</a:t>
            </a:r>
          </a:p>
          <a:p>
            <a:pPr lvl="2"/>
            <a:r>
              <a:rPr lang="en-US" dirty="0"/>
              <a:t>PSS: prefer pipeline parallelism than data parallelism to avoid the thundering herd problem</a:t>
            </a:r>
          </a:p>
          <a:p>
            <a:pPr lvl="2"/>
            <a:r>
              <a:rPr lang="en-US" dirty="0"/>
              <a:t>PRS: to cope with fine grained load-imbalance</a:t>
            </a:r>
          </a:p>
          <a:p>
            <a:r>
              <a:rPr lang="en-US" b="1" dirty="0"/>
              <a:t>Evaluation </a:t>
            </a:r>
          </a:p>
          <a:p>
            <a:pPr lvl="1"/>
            <a:r>
              <a:rPr lang="en-US" dirty="0"/>
              <a:t>Almost linear speedup up to 40 cores</a:t>
            </a:r>
          </a:p>
          <a:p>
            <a:pPr lvl="1"/>
            <a:r>
              <a:rPr lang="en-US" dirty="0"/>
              <a:t>Outperforms state-of-the-art parallel runtimes	</a:t>
            </a:r>
          </a:p>
          <a:p>
            <a:pPr lvl="2"/>
            <a:r>
              <a:rPr lang="en-US" dirty="0"/>
              <a:t>StreamIt by 2.8x, Cilk by 2x, Intel OpenCL by 2.5x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61"/>
    </mc:Choice>
    <mc:Fallback xmlns="">
      <p:transition xmlns:p14="http://schemas.microsoft.com/office/powerpoint/2010/main" spd="slow" advTm="4086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0"/>
            <a:ext cx="4644008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ko-KR" dirty="0" smtClean="0"/>
              <a:t>Thank you!</a:t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Questions?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5545088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t>35</a:t>
            </a:fld>
            <a:endParaRPr lang="ko-KR" altLang="en-US"/>
          </a:p>
        </p:txBody>
      </p:sp>
      <p:pic>
        <p:nvPicPr>
          <p:cNvPr id="3" name="Picture 2" descr="IMG_20130516_10131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5816" y="598984"/>
            <a:ext cx="73152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816967"/>
            <a:ext cx="46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solidFill>
                  <a:schemeClr val="bg1"/>
                </a:solidFill>
                <a:latin typeface="Arial"/>
                <a:cs typeface="Arial"/>
              </a:rPr>
              <a:t>DANBI</a:t>
            </a:r>
          </a:p>
          <a:p>
            <a:r>
              <a:rPr lang="en-US" sz="200" b="1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ko-KR" altLang="en-US" sz="200" b="1" dirty="0" smtClean="0">
                <a:solidFill>
                  <a:schemeClr val="bg1"/>
                </a:solidFill>
                <a:latin typeface="Courier"/>
                <a:cs typeface="Courier"/>
              </a:rPr>
              <a:t>   </a:t>
            </a:r>
            <a:r>
              <a:rPr lang="en-US" sz="700" b="1" dirty="0" smtClean="0">
                <a:solidFill>
                  <a:schemeClr val="bg1"/>
                </a:solidFill>
                <a:latin typeface="Courier"/>
                <a:cs typeface="Courier"/>
              </a:rPr>
              <a:t>\</a:t>
            </a:r>
            <a:r>
              <a:rPr lang="en-US" sz="300" b="1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700" b="1" dirty="0" smtClean="0">
                <a:solidFill>
                  <a:schemeClr val="bg1"/>
                </a:solidFill>
                <a:latin typeface="Courier"/>
                <a:cs typeface="Courier"/>
              </a:rPr>
              <a:t>\</a:t>
            </a:r>
            <a:r>
              <a:rPr lang="en-US" sz="300" b="1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700" b="1" dirty="0" smtClean="0">
                <a:solidFill>
                  <a:schemeClr val="bg1"/>
                </a:solidFill>
                <a:latin typeface="Courier"/>
                <a:cs typeface="Courier"/>
              </a:rPr>
              <a:t>\ </a:t>
            </a:r>
            <a:endParaRPr lang="en-US" sz="700" b="1" dirty="0">
              <a:solidFill>
                <a:schemeClr val="bg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9181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8"/>
    </mc:Choice>
    <mc:Fallback xmlns="">
      <p:transition xmlns:p14="http://schemas.microsoft.com/office/powerpoint/2010/main" spd="slow" advTm="56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62 C 0.00365 -0.01412 0.00729 -0.01458 -0.00174 -0.01366 C -0.00695 -0.01204 -0.01285 -0.01389 -0.01789 -0.01435 C -0.02032 -0.01666 -0.02119 -0.01597 -0.02379 -0.01504 C -0.02639 -0.0118 -0.02935 -0.01342 -0.03317 -0.01366 C -0.03629 -0.01435 -0.03838 -0.01481 -0.04098 -0.01551 C -0.04324 -0.01389 -0.04324 -0.01227 -0.04046 -0.01134 C -0.03473 -0.01157 -0.02657 -0.01088 -0.02049 -0.01366 C -0.01841 -0.01481 -0.01719 -0.01597 -0.01493 -0.01666 C -0.01389 -0.01713 -0.01181 -0.01805 -0.01181 -0.01782 C 0.00208 -0.01759 -0.00052 -0.01852 0.00712 -0.0162 C 0.0092 -0.01204 0.01389 -0.01458 0.01754 -0.01551 C 0.02136 -0.02014 0.02327 -0.01944 0.02969 -0.01967 C 0.03664 -0.02106 0.03976 -0.02106 0.04792 -0.02037 C 0.04844 -0.0199 0.05105 -0.01921 0.04897 -0.01736 C 0.04619 -0.01551 0.04237 -0.01643 0.03942 -0.0162 C 0.03299 -0.01597 0.02674 -0.01574 0.02049 -0.01551 C 0.01476 -0.01458 0.01893 -0.01504 0.00885 -0.0162 Z " pathEditMode="relative" rAng="0" ptsTypes="ffffffffffffffffff">
                                      <p:cBhvr>
                                        <p:cTn id="6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Research Focus: </a:t>
            </a:r>
            <a:br>
              <a:rPr lang="en-US" sz="3200" dirty="0" smtClean="0"/>
            </a:br>
            <a:r>
              <a:rPr lang="en-US" sz="3200" dirty="0" smtClean="0"/>
              <a:t>Static Scheduling of Regular Programs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</a:t>
            </a:fld>
            <a:endParaRPr lang="ko-KR" alt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4644008" y="1884899"/>
            <a:ext cx="1296144" cy="1804627"/>
            <a:chOff x="611560" y="2113328"/>
            <a:chExt cx="1800200" cy="2323784"/>
          </a:xfrm>
        </p:grpSpPr>
        <p:sp>
          <p:nvSpPr>
            <p:cNvPr id="11" name="Oval 10"/>
            <p:cNvSpPr/>
            <p:nvPr/>
          </p:nvSpPr>
          <p:spPr>
            <a:xfrm>
              <a:off x="1431808" y="3068960"/>
              <a:ext cx="156712" cy="134368"/>
            </a:xfrm>
            <a:prstGeom prst="ellipse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94140" y="2113328"/>
              <a:ext cx="432048" cy="288032"/>
            </a:xfrm>
            <a:prstGeom prst="roundRect">
              <a:avLst/>
            </a:prstGeom>
            <a:ln>
              <a:tailEnd type="triangle" w="lg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294140" y="3396556"/>
              <a:ext cx="432048" cy="288032"/>
            </a:xfrm>
            <a:prstGeom prst="roundRect">
              <a:avLst/>
            </a:prstGeom>
            <a:ln>
              <a:tailEnd type="triangle" w="lg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79712" y="3389278"/>
              <a:ext cx="432048" cy="288032"/>
            </a:xfrm>
            <a:prstGeom prst="roundRect">
              <a:avLst/>
            </a:prstGeom>
            <a:ln>
              <a:tailEnd type="triangle" w="lg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11560" y="3389278"/>
              <a:ext cx="432048" cy="288032"/>
            </a:xfrm>
            <a:prstGeom prst="roundRect">
              <a:avLst/>
            </a:prstGeom>
            <a:ln>
              <a:tailEnd type="triangle" w="lg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294140" y="4149080"/>
              <a:ext cx="432048" cy="288032"/>
            </a:xfrm>
            <a:prstGeom prst="roundRect">
              <a:avLst/>
            </a:prstGeom>
            <a:ln>
              <a:tailEnd type="triangle" w="lg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431808" y="3891034"/>
              <a:ext cx="156712" cy="134368"/>
            </a:xfrm>
            <a:prstGeom prst="ellipse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cxnSp>
          <p:nvCxnSpPr>
            <p:cNvPr id="18" name="Straight Arrow Connector 17"/>
            <p:cNvCxnSpPr>
              <a:stCxn id="12" idx="2"/>
            </p:cNvCxnSpPr>
            <p:nvPr/>
          </p:nvCxnSpPr>
          <p:spPr>
            <a:xfrm flipH="1">
              <a:off x="1507942" y="2401360"/>
              <a:ext cx="2222" cy="144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1" idx="0"/>
            </p:cNvCxnSpPr>
            <p:nvPr/>
          </p:nvCxnSpPr>
          <p:spPr>
            <a:xfrm>
              <a:off x="1510164" y="2646490"/>
              <a:ext cx="0" cy="4224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1" idx="4"/>
              <a:endCxn id="15" idx="0"/>
            </p:cNvCxnSpPr>
            <p:nvPr/>
          </p:nvCxnSpPr>
          <p:spPr>
            <a:xfrm flipH="1">
              <a:off x="827584" y="3203328"/>
              <a:ext cx="682580" cy="1859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4"/>
              <a:endCxn id="13" idx="0"/>
            </p:cNvCxnSpPr>
            <p:nvPr/>
          </p:nvCxnSpPr>
          <p:spPr>
            <a:xfrm>
              <a:off x="1510164" y="3203328"/>
              <a:ext cx="0" cy="1932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1" idx="4"/>
              <a:endCxn id="14" idx="0"/>
            </p:cNvCxnSpPr>
            <p:nvPr/>
          </p:nvCxnSpPr>
          <p:spPr>
            <a:xfrm>
              <a:off x="1510164" y="3203328"/>
              <a:ext cx="685572" cy="1859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5" idx="2"/>
              <a:endCxn id="17" idx="0"/>
            </p:cNvCxnSpPr>
            <p:nvPr/>
          </p:nvCxnSpPr>
          <p:spPr>
            <a:xfrm>
              <a:off x="827584" y="3677310"/>
              <a:ext cx="682580" cy="2137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3" idx="2"/>
              <a:endCxn id="17" idx="0"/>
            </p:cNvCxnSpPr>
            <p:nvPr/>
          </p:nvCxnSpPr>
          <p:spPr>
            <a:xfrm>
              <a:off x="1510164" y="3684588"/>
              <a:ext cx="0" cy="2064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4" idx="2"/>
              <a:endCxn id="17" idx="0"/>
            </p:cNvCxnSpPr>
            <p:nvPr/>
          </p:nvCxnSpPr>
          <p:spPr>
            <a:xfrm flipH="1">
              <a:off x="1510164" y="3677310"/>
              <a:ext cx="685572" cy="2137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7" idx="4"/>
              <a:endCxn id="16" idx="0"/>
            </p:cNvCxnSpPr>
            <p:nvPr/>
          </p:nvCxnSpPr>
          <p:spPr>
            <a:xfrm>
              <a:off x="1510164" y="4025402"/>
              <a:ext cx="0" cy="1236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1248870" y="2540000"/>
              <a:ext cx="519044" cy="378238"/>
              <a:chOff x="-97758" y="2924944"/>
              <a:chExt cx="519044" cy="378238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-10762" y="2924944"/>
                <a:ext cx="432048" cy="288032"/>
              </a:xfrm>
              <a:prstGeom prst="roundRect">
                <a:avLst/>
              </a:prstGeom>
              <a:ln>
                <a:tailEnd type="triangle" w="lg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-54710" y="2964666"/>
                <a:ext cx="432048" cy="288032"/>
              </a:xfrm>
              <a:prstGeom prst="roundRect">
                <a:avLst/>
              </a:prstGeom>
              <a:ln>
                <a:tailEnd type="triangle" w="lg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-97758" y="3015150"/>
                <a:ext cx="432048" cy="288032"/>
              </a:xfrm>
              <a:prstGeom prst="roundRect">
                <a:avLst/>
              </a:prstGeom>
              <a:ln>
                <a:tailEnd type="triangle" w="lg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</p:grpSp>
      </p:grpSp>
      <p:cxnSp>
        <p:nvCxnSpPr>
          <p:cNvPr id="34" name="Straight Connector 33"/>
          <p:cNvCxnSpPr/>
          <p:nvPr/>
        </p:nvCxnSpPr>
        <p:spPr>
          <a:xfrm flipV="1">
            <a:off x="0" y="1591745"/>
            <a:ext cx="9144000" cy="7200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0" y="1257626"/>
            <a:ext cx="0" cy="576064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4953" y="5071431"/>
            <a:ext cx="9144000" cy="7200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976664" y="1817318"/>
            <a:ext cx="2915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latinLnBrk="0">
              <a:buFont typeface="Arial"/>
              <a:buChar char="•"/>
            </a:pPr>
            <a:r>
              <a:rPr lang="en-US" sz="1600" dirty="0" smtClean="0"/>
              <a:t>Input/output data rates should be known at compile time. </a:t>
            </a:r>
          </a:p>
          <a:p>
            <a:pPr eaLnBrk="0" latinLnBrk="0"/>
            <a:endParaRPr lang="en-US" sz="1600" dirty="0" smtClean="0"/>
          </a:p>
          <a:p>
            <a:pPr marL="342900" indent="-342900" latinLnBrk="0">
              <a:buFont typeface="Arial"/>
              <a:buChar char="•"/>
            </a:pPr>
            <a:r>
              <a:rPr lang="en-US" sz="1600" dirty="0" smtClean="0"/>
              <a:t>Cyclic graphs with feedback loops are not allowed</a:t>
            </a:r>
            <a:endParaRPr lang="en-US" sz="16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5390035" y="2041007"/>
            <a:ext cx="406101" cy="1421462"/>
            <a:chOff x="5608834" y="1765380"/>
            <a:chExt cx="406101" cy="1421462"/>
          </a:xfrm>
        </p:grpSpPr>
        <p:sp>
          <p:nvSpPr>
            <p:cNvPr id="53" name="TextBox 52"/>
            <p:cNvSpPr txBox="1"/>
            <p:nvPr/>
          </p:nvSpPr>
          <p:spPr>
            <a:xfrm>
              <a:off x="5611609" y="1765380"/>
              <a:ext cx="4033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1:3</a:t>
              </a:r>
              <a:endParaRPr lang="en-US" sz="12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08834" y="2261771"/>
              <a:ext cx="4033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1:1</a:t>
              </a:r>
              <a:endParaRPr lang="en-US" sz="12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11609" y="2909843"/>
              <a:ext cx="4033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1:2</a:t>
              </a:r>
              <a:endParaRPr lang="en-US" sz="1200" b="1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508104" y="1242467"/>
            <a:ext cx="215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Programming Model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972392" y="1242467"/>
            <a:ext cx="243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Scheduling &amp; Execution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14492" y="1922177"/>
            <a:ext cx="1914260" cy="1040398"/>
            <a:chOff x="65452" y="1665855"/>
            <a:chExt cx="1914260" cy="1040398"/>
          </a:xfrm>
        </p:grpSpPr>
        <p:grpSp>
          <p:nvGrpSpPr>
            <p:cNvPr id="158" name="Group 157"/>
            <p:cNvGrpSpPr/>
            <p:nvPr/>
          </p:nvGrpSpPr>
          <p:grpSpPr>
            <a:xfrm>
              <a:off x="643846" y="2241919"/>
              <a:ext cx="1008112" cy="464334"/>
              <a:chOff x="179512" y="2604626"/>
              <a:chExt cx="1008112" cy="464334"/>
            </a:xfrm>
          </p:grpSpPr>
          <p:sp>
            <p:nvSpPr>
              <p:cNvPr id="111" name="Rounded Rectangle 110"/>
              <p:cNvSpPr/>
              <p:nvPr/>
            </p:nvSpPr>
            <p:spPr>
              <a:xfrm>
                <a:off x="179512" y="2816629"/>
                <a:ext cx="144016" cy="252331"/>
              </a:xfrm>
              <a:prstGeom prst="roundRect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697969" y="2903420"/>
                <a:ext cx="144016" cy="165540"/>
              </a:xfrm>
              <a:prstGeom prst="roundRect">
                <a:avLst/>
              </a:prstGeom>
              <a:ln>
                <a:tailEnd type="triangle" w="lg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870788" y="2903420"/>
                <a:ext cx="144016" cy="165540"/>
              </a:xfrm>
              <a:prstGeom prst="roundRect">
                <a:avLst/>
              </a:prstGeom>
              <a:ln>
                <a:tailEnd type="triangle" w="lg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/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525150" y="2604626"/>
                <a:ext cx="144016" cy="464334"/>
              </a:xfrm>
              <a:prstGeom prst="roundRect">
                <a:avLst/>
              </a:prstGeom>
              <a:ln>
                <a:tailEnd type="triangle" w="lg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1043608" y="2816629"/>
                <a:ext cx="144016" cy="252331"/>
              </a:xfrm>
              <a:prstGeom prst="roundRect">
                <a:avLst/>
              </a:prstGeom>
              <a:ln>
                <a:tailEnd type="triangle" w="lg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/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352331" y="2636912"/>
                <a:ext cx="144016" cy="432048"/>
              </a:xfrm>
              <a:prstGeom prst="roundRect">
                <a:avLst/>
              </a:prstGeom>
              <a:ln>
                <a:tailEnd type="triangle" w="lg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65452" y="1665855"/>
              <a:ext cx="191426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1. Estimate work for each kernel </a:t>
              </a:r>
              <a:endParaRPr lang="en-US" sz="1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4492" y="2949046"/>
            <a:ext cx="2095667" cy="2072790"/>
            <a:chOff x="28060" y="2820885"/>
            <a:chExt cx="2095667" cy="2072790"/>
          </a:xfrm>
        </p:grpSpPr>
        <p:sp>
          <p:nvSpPr>
            <p:cNvPr id="169" name="TextBox 168"/>
            <p:cNvSpPr txBox="1"/>
            <p:nvPr/>
          </p:nvSpPr>
          <p:spPr>
            <a:xfrm>
              <a:off x="65452" y="2820885"/>
              <a:ext cx="2058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2. Generate optimized schedules based on the estimation</a:t>
              </a:r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28060" y="3682079"/>
              <a:ext cx="1410299" cy="1211596"/>
              <a:chOff x="28060" y="3284983"/>
              <a:chExt cx="1410299" cy="1211596"/>
            </a:xfrm>
          </p:grpSpPr>
          <p:grpSp>
            <p:nvGrpSpPr>
              <p:cNvPr id="159" name="Group 158"/>
              <p:cNvGrpSpPr/>
              <p:nvPr/>
            </p:nvGrpSpPr>
            <p:grpSpPr>
              <a:xfrm>
                <a:off x="647173" y="3284983"/>
                <a:ext cx="756475" cy="936105"/>
                <a:chOff x="1763688" y="2132856"/>
                <a:chExt cx="756475" cy="936105"/>
              </a:xfrm>
            </p:grpSpPr>
            <p:sp>
              <p:nvSpPr>
                <p:cNvPr id="119" name="Rounded Rectangle 118"/>
                <p:cNvSpPr/>
                <p:nvPr/>
              </p:nvSpPr>
              <p:spPr>
                <a:xfrm>
                  <a:off x="1763688" y="2132856"/>
                  <a:ext cx="216024" cy="252331"/>
                </a:xfrm>
                <a:prstGeom prst="roundRect">
                  <a:avLst/>
                </a:prstGeom>
                <a:ln>
                  <a:tailEnd type="triangle" w="lg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20" name="Rounded Rectangle 119"/>
                <p:cNvSpPr/>
                <p:nvPr/>
              </p:nvSpPr>
              <p:spPr>
                <a:xfrm>
                  <a:off x="1763688" y="2903421"/>
                  <a:ext cx="216024" cy="165540"/>
                </a:xfrm>
                <a:prstGeom prst="roundRect">
                  <a:avLst/>
                </a:prstGeom>
                <a:ln>
                  <a:tailEnd type="triangle" w="lg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21" name="Rounded Rectangle 120"/>
                <p:cNvSpPr/>
                <p:nvPr/>
              </p:nvSpPr>
              <p:spPr>
                <a:xfrm>
                  <a:off x="2030195" y="2903421"/>
                  <a:ext cx="216024" cy="165540"/>
                </a:xfrm>
                <a:prstGeom prst="roundRect">
                  <a:avLst/>
                </a:prstGeom>
                <a:ln>
                  <a:tailEnd type="triangle" w="lg" len="med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b="1" dirty="0"/>
                </a:p>
              </p:txBody>
            </p:sp>
            <p:sp>
              <p:nvSpPr>
                <p:cNvPr id="122" name="Rounded Rectangle 121"/>
                <p:cNvSpPr/>
                <p:nvPr/>
              </p:nvSpPr>
              <p:spPr>
                <a:xfrm>
                  <a:off x="2304139" y="2604626"/>
                  <a:ext cx="216024" cy="464334"/>
                </a:xfrm>
                <a:prstGeom prst="roundRect">
                  <a:avLst/>
                </a:prstGeom>
                <a:ln>
                  <a:tailEnd type="triangle" w="lg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23" name="Rounded Rectangle 122"/>
                <p:cNvSpPr/>
                <p:nvPr/>
              </p:nvSpPr>
              <p:spPr>
                <a:xfrm>
                  <a:off x="2030195" y="2132856"/>
                  <a:ext cx="216024" cy="252331"/>
                </a:xfrm>
                <a:prstGeom prst="roundRect">
                  <a:avLst/>
                </a:prstGeom>
                <a:ln>
                  <a:tailEnd type="triangle" w="lg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b="1" dirty="0"/>
                </a:p>
              </p:txBody>
            </p:sp>
            <p:sp>
              <p:nvSpPr>
                <p:cNvPr id="124" name="Rounded Rectangle 123"/>
                <p:cNvSpPr/>
                <p:nvPr/>
              </p:nvSpPr>
              <p:spPr>
                <a:xfrm>
                  <a:off x="2304139" y="2132856"/>
                  <a:ext cx="216024" cy="432048"/>
                </a:xfrm>
                <a:prstGeom prst="roundRect">
                  <a:avLst/>
                </a:prstGeom>
                <a:ln>
                  <a:tailEnd type="triangle" w="lg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25" name="Rounded Rectangle 124"/>
                <p:cNvSpPr/>
                <p:nvPr/>
              </p:nvSpPr>
              <p:spPr>
                <a:xfrm>
                  <a:off x="2030195" y="2420888"/>
                  <a:ext cx="216024" cy="432048"/>
                </a:xfrm>
                <a:prstGeom prst="roundRect">
                  <a:avLst/>
                </a:prstGeom>
                <a:ln>
                  <a:tailEnd type="triangle" w="lg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26" name="Rounded Rectangle 125"/>
                <p:cNvSpPr/>
                <p:nvPr/>
              </p:nvSpPr>
              <p:spPr>
                <a:xfrm>
                  <a:off x="1763688" y="2420888"/>
                  <a:ext cx="216024" cy="432048"/>
                </a:xfrm>
                <a:prstGeom prst="roundRect">
                  <a:avLst/>
                </a:prstGeom>
                <a:ln>
                  <a:tailEnd type="triangle" w="lg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</p:grpSp>
          <p:sp>
            <p:nvSpPr>
              <p:cNvPr id="170" name="TextBox 169"/>
              <p:cNvSpPr txBox="1"/>
              <p:nvPr/>
            </p:nvSpPr>
            <p:spPr>
              <a:xfrm>
                <a:off x="28060" y="4188802"/>
                <a:ext cx="14102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Core |   1    2     3</a:t>
                </a:r>
                <a:endParaRPr lang="en-US" sz="1400" dirty="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335560" y="1909385"/>
            <a:ext cx="2232249" cy="2215005"/>
            <a:chOff x="2195736" y="2154056"/>
            <a:chExt cx="2232249" cy="2215005"/>
          </a:xfrm>
        </p:grpSpPr>
        <p:grpSp>
          <p:nvGrpSpPr>
            <p:cNvPr id="173" name="Group 172"/>
            <p:cNvGrpSpPr/>
            <p:nvPr/>
          </p:nvGrpSpPr>
          <p:grpSpPr>
            <a:xfrm>
              <a:off x="2384318" y="2931199"/>
              <a:ext cx="1827642" cy="1437862"/>
              <a:chOff x="2240302" y="2204864"/>
              <a:chExt cx="1827642" cy="1437862"/>
            </a:xfrm>
          </p:grpSpPr>
          <p:grpSp>
            <p:nvGrpSpPr>
              <p:cNvPr id="167" name="Group 166"/>
              <p:cNvGrpSpPr/>
              <p:nvPr/>
            </p:nvGrpSpPr>
            <p:grpSpPr>
              <a:xfrm>
                <a:off x="2989721" y="2204864"/>
                <a:ext cx="1078223" cy="1437862"/>
                <a:chOff x="3347864" y="1628800"/>
                <a:chExt cx="1078223" cy="1437862"/>
              </a:xfrm>
            </p:grpSpPr>
            <p:sp>
              <p:nvSpPr>
                <p:cNvPr id="161" name="Freeform 160"/>
                <p:cNvSpPr/>
                <p:nvPr/>
              </p:nvSpPr>
              <p:spPr>
                <a:xfrm>
                  <a:off x="4003611" y="1628800"/>
                  <a:ext cx="422476" cy="1437862"/>
                </a:xfrm>
                <a:custGeom>
                  <a:avLst/>
                  <a:gdLst>
                    <a:gd name="connsiteX0" fmla="*/ 0 w 422476"/>
                    <a:gd name="connsiteY0" fmla="*/ 1352478 h 1529867"/>
                    <a:gd name="connsiteX1" fmla="*/ 204486 w 422476"/>
                    <a:gd name="connsiteY1" fmla="*/ 1524668 h 1529867"/>
                    <a:gd name="connsiteX2" fmla="*/ 398209 w 422476"/>
                    <a:gd name="connsiteY2" fmla="*/ 1341716 h 1529867"/>
                    <a:gd name="connsiteX3" fmla="*/ 376684 w 422476"/>
                    <a:gd name="connsiteY3" fmla="*/ 82577 h 1529867"/>
                    <a:gd name="connsiteX4" fmla="*/ 10762 w 422476"/>
                    <a:gd name="connsiteY4" fmla="*/ 168672 h 1529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476" h="1529867">
                      <a:moveTo>
                        <a:pt x="0" y="1352478"/>
                      </a:moveTo>
                      <a:cubicBezTo>
                        <a:pt x="69059" y="1439470"/>
                        <a:pt x="138118" y="1526462"/>
                        <a:pt x="204486" y="1524668"/>
                      </a:cubicBezTo>
                      <a:cubicBezTo>
                        <a:pt x="270854" y="1522874"/>
                        <a:pt x="369509" y="1582064"/>
                        <a:pt x="398209" y="1341716"/>
                      </a:cubicBezTo>
                      <a:cubicBezTo>
                        <a:pt x="426909" y="1101368"/>
                        <a:pt x="441258" y="278084"/>
                        <a:pt x="376684" y="82577"/>
                      </a:cubicBezTo>
                      <a:cubicBezTo>
                        <a:pt x="312110" y="-112930"/>
                        <a:pt x="84305" y="89752"/>
                        <a:pt x="10762" y="168672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0" name="Group 159"/>
                <p:cNvGrpSpPr/>
                <p:nvPr/>
              </p:nvGrpSpPr>
              <p:grpSpPr>
                <a:xfrm>
                  <a:off x="3347864" y="1824328"/>
                  <a:ext cx="792088" cy="1152128"/>
                  <a:chOff x="3203848" y="2132856"/>
                  <a:chExt cx="792088" cy="1152128"/>
                </a:xfrm>
              </p:grpSpPr>
              <p:sp>
                <p:nvSpPr>
                  <p:cNvPr id="143" name="Rounded Rectangle 142"/>
                  <p:cNvSpPr/>
                  <p:nvPr/>
                </p:nvSpPr>
                <p:spPr>
                  <a:xfrm>
                    <a:off x="3239461" y="2132856"/>
                    <a:ext cx="216024" cy="252331"/>
                  </a:xfrm>
                  <a:prstGeom prst="roundRect">
                    <a:avLst/>
                  </a:prstGeom>
                  <a:ln>
                    <a:tailEnd type="triangle" w="lg" len="med"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/>
                  </a:p>
                </p:txBody>
              </p:sp>
              <p:sp>
                <p:nvSpPr>
                  <p:cNvPr id="144" name="Rounded Rectangle 143"/>
                  <p:cNvSpPr/>
                  <p:nvPr/>
                </p:nvSpPr>
                <p:spPr>
                  <a:xfrm>
                    <a:off x="3239461" y="2903421"/>
                    <a:ext cx="216024" cy="165540"/>
                  </a:xfrm>
                  <a:prstGeom prst="roundRect">
                    <a:avLst/>
                  </a:prstGeom>
                  <a:ln>
                    <a:tailEnd type="triangle" w="lg" len="med"/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/>
                  </a:p>
                </p:txBody>
              </p:sp>
              <p:sp>
                <p:nvSpPr>
                  <p:cNvPr id="145" name="Rounded Rectangle 144"/>
                  <p:cNvSpPr/>
                  <p:nvPr/>
                </p:nvSpPr>
                <p:spPr>
                  <a:xfrm>
                    <a:off x="3505968" y="2903421"/>
                    <a:ext cx="216024" cy="165540"/>
                  </a:xfrm>
                  <a:prstGeom prst="roundRect">
                    <a:avLst/>
                  </a:prstGeom>
                  <a:ln>
                    <a:tailEnd type="triangle" w="lg" len="med"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b="1" dirty="0"/>
                  </a:p>
                </p:txBody>
              </p:sp>
              <p:sp>
                <p:nvSpPr>
                  <p:cNvPr id="146" name="Rounded Rectangle 145"/>
                  <p:cNvSpPr/>
                  <p:nvPr/>
                </p:nvSpPr>
                <p:spPr>
                  <a:xfrm>
                    <a:off x="3779912" y="2604626"/>
                    <a:ext cx="216024" cy="464334"/>
                  </a:xfrm>
                  <a:prstGeom prst="roundRect">
                    <a:avLst/>
                  </a:prstGeom>
                  <a:ln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/>
                  </a:p>
                </p:txBody>
              </p:sp>
              <p:sp>
                <p:nvSpPr>
                  <p:cNvPr id="147" name="Rounded Rectangle 146"/>
                  <p:cNvSpPr/>
                  <p:nvPr/>
                </p:nvSpPr>
                <p:spPr>
                  <a:xfrm>
                    <a:off x="3505968" y="2132856"/>
                    <a:ext cx="216024" cy="252331"/>
                  </a:xfrm>
                  <a:prstGeom prst="roundRect">
                    <a:avLst/>
                  </a:prstGeom>
                  <a:ln>
                    <a:tailEnd type="triangle" w="lg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b="1" dirty="0"/>
                  </a:p>
                </p:txBody>
              </p:sp>
              <p:sp>
                <p:nvSpPr>
                  <p:cNvPr id="148" name="Rounded Rectangle 147"/>
                  <p:cNvSpPr/>
                  <p:nvPr/>
                </p:nvSpPr>
                <p:spPr>
                  <a:xfrm>
                    <a:off x="3779912" y="2132856"/>
                    <a:ext cx="216024" cy="432048"/>
                  </a:xfrm>
                  <a:prstGeom prst="roundRect">
                    <a:avLst/>
                  </a:prstGeom>
                  <a:ln>
                    <a:tailEnd type="triangle" w="lg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/>
                  </a:p>
                </p:txBody>
              </p:sp>
              <p:sp>
                <p:nvSpPr>
                  <p:cNvPr id="149" name="Rounded Rectangle 148"/>
                  <p:cNvSpPr/>
                  <p:nvPr/>
                </p:nvSpPr>
                <p:spPr>
                  <a:xfrm>
                    <a:off x="3505968" y="2420888"/>
                    <a:ext cx="216024" cy="432048"/>
                  </a:xfrm>
                  <a:prstGeom prst="roundRect">
                    <a:avLst/>
                  </a:prstGeom>
                  <a:ln>
                    <a:tailEnd type="triangle" w="lg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/>
                  </a:p>
                </p:txBody>
              </p:sp>
              <p:sp>
                <p:nvSpPr>
                  <p:cNvPr id="150" name="Rounded Rectangle 149"/>
                  <p:cNvSpPr/>
                  <p:nvPr/>
                </p:nvSpPr>
                <p:spPr>
                  <a:xfrm>
                    <a:off x="3239461" y="2420888"/>
                    <a:ext cx="216024" cy="432048"/>
                  </a:xfrm>
                  <a:prstGeom prst="roundRect">
                    <a:avLst/>
                  </a:prstGeom>
                  <a:ln>
                    <a:tailEnd type="triangle" w="lg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/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3203848" y="3140968"/>
                    <a:ext cx="792088" cy="144016"/>
                  </a:xfrm>
                  <a:prstGeom prst="rect">
                    <a:avLst/>
                  </a:prstGeom>
                  <a:pattFill prst="horzBrick">
                    <a:fgClr>
                      <a:schemeClr val="tx1"/>
                    </a:fgClr>
                    <a:bgClr>
                      <a:prstClr val="white"/>
                    </a:bgClr>
                  </a:pattFill>
                  <a:ln w="1270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72" name="TextBox 171"/>
              <p:cNvSpPr txBox="1"/>
              <p:nvPr/>
            </p:nvSpPr>
            <p:spPr>
              <a:xfrm>
                <a:off x="2240302" y="3306508"/>
                <a:ext cx="8195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Barrier | </a:t>
                </a:r>
                <a:endParaRPr lang="en-US" sz="1400" dirty="0"/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2195736" y="2154056"/>
              <a:ext cx="22322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altLang="ja-JP" sz="1600" dirty="0" smtClean="0"/>
                <a:t>3. Iteratively execute the schedules with barrier synchronization </a:t>
              </a:r>
              <a:endParaRPr lang="ja-JP" altLang="en-US" sz="16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4585748" y="52144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BUT</a:t>
            </a:r>
            <a:r>
              <a:rPr lang="en-US" dirty="0"/>
              <a:t>, many interesting problem domains are </a:t>
            </a:r>
            <a:r>
              <a:rPr lang="en-US" i="1" dirty="0">
                <a:solidFill>
                  <a:srgbClr val="0000FF"/>
                </a:solidFill>
              </a:rPr>
              <a:t>irregular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with dynamic input/output rates and feedback </a:t>
            </a:r>
            <a:r>
              <a:rPr lang="en-US" dirty="0" smtClean="0"/>
              <a:t>loops.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Computer </a:t>
            </a:r>
            <a:r>
              <a:rPr lang="en-US" dirty="0"/>
              <a:t>graphics, big data analysis, etc. </a:t>
            </a:r>
            <a:endParaRPr lang="en-US" sz="2300" dirty="0"/>
          </a:p>
        </p:txBody>
      </p:sp>
      <p:sp>
        <p:nvSpPr>
          <p:cNvPr id="5" name="Rectangle 4"/>
          <p:cNvSpPr/>
          <p:nvPr/>
        </p:nvSpPr>
        <p:spPr>
          <a:xfrm>
            <a:off x="0" y="52144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BUT</a:t>
            </a:r>
            <a:r>
              <a:rPr lang="en-US" dirty="0" smtClean="0"/>
              <a:t>, replying </a:t>
            </a:r>
            <a:r>
              <a:rPr lang="en-US" dirty="0"/>
              <a:t>on the accuracy of the performance estimation </a:t>
            </a:r>
            <a:r>
              <a:rPr lang="en-US" dirty="0">
                <a:sym typeface="Wingdings"/>
              </a:rPr>
              <a:t> </a:t>
            </a:r>
            <a:r>
              <a:rPr lang="en-US" b="1" i="1" dirty="0">
                <a:solidFill>
                  <a:srgbClr val="FF0000"/>
                </a:solidFill>
                <a:sym typeface="Wingdings"/>
              </a:rPr>
              <a:t>load 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imbalance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Accurate work estimation is difficult or barely possible in many architectures.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23304" y="1648041"/>
            <a:ext cx="4585748" cy="3495398"/>
            <a:chOff x="-23304" y="1578135"/>
            <a:chExt cx="4585748" cy="3495398"/>
          </a:xfrm>
        </p:grpSpPr>
        <p:sp>
          <p:nvSpPr>
            <p:cNvPr id="9" name="TextBox 8"/>
            <p:cNvSpPr txBox="1"/>
            <p:nvPr/>
          </p:nvSpPr>
          <p:spPr>
            <a:xfrm>
              <a:off x="664346" y="1593847"/>
              <a:ext cx="995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Compiler</a:t>
              </a:r>
              <a:endParaRPr lang="en-US" sz="1600" b="1" i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811963" y="1578135"/>
              <a:ext cx="951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Runtime</a:t>
              </a:r>
              <a:endParaRPr lang="en-US" sz="1600" b="1" i="1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-23304" y="1908201"/>
              <a:ext cx="45857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300580" y="1591982"/>
              <a:ext cx="9579" cy="3481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31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58"/>
    </mc:Choice>
    <mc:Fallback xmlns="">
      <p:transition xmlns:p14="http://schemas.microsoft.com/office/powerpoint/2010/main" spd="slow" advTm="7335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allAtOnce"/>
      <p:bldP spid="57" grpId="0"/>
      <p:bldP spid="58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54461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Scalability of StreamIt programs on a 40-core systems</a:t>
            </a:r>
          </a:p>
          <a:p>
            <a:pPr lvl="1"/>
            <a:r>
              <a:rPr lang="en-US" dirty="0" smtClean="0"/>
              <a:t>40-core x86 server</a:t>
            </a:r>
          </a:p>
          <a:p>
            <a:pPr lvl="1"/>
            <a:r>
              <a:rPr lang="en-US" dirty="0" smtClean="0"/>
              <a:t>Two StreamIt applications: TDE and </a:t>
            </a:r>
            <a:r>
              <a:rPr lang="en-US" dirty="0" err="1" smtClean="0"/>
              <a:t>FMRadio</a:t>
            </a:r>
            <a:endParaRPr lang="en-US" dirty="0" smtClean="0"/>
          </a:p>
          <a:p>
            <a:pPr lvl="2"/>
            <a:r>
              <a:rPr lang="en-US" dirty="0" smtClean="0"/>
              <a:t>No data-dependent control flow </a:t>
            </a:r>
          </a:p>
          <a:p>
            <a:pPr lvl="2">
              <a:buFont typeface="Wingdings" charset="0"/>
              <a:buChar char="à"/>
            </a:pPr>
            <a:r>
              <a:rPr lang="en-US" altLang="ko-KR" dirty="0" smtClean="0">
                <a:sym typeface="Wingdings"/>
              </a:rPr>
              <a:t>Perfectly balanced static schedule </a:t>
            </a:r>
          </a:p>
          <a:p>
            <a:pPr marL="914400" lvl="2" indent="0">
              <a:buNone/>
            </a:pPr>
            <a:r>
              <a:rPr lang="en-US" altLang="ko-KR" dirty="0" smtClean="0">
                <a:sym typeface="Wingdings"/>
              </a:rPr>
              <a:t> Ideal speedup!</a:t>
            </a:r>
            <a:r>
              <a:rPr lang="en-US" altLang="ko-KR" b="1" dirty="0" smtClean="0">
                <a:sym typeface="Wingdings"/>
              </a:rPr>
              <a:t>?</a:t>
            </a:r>
            <a:endParaRPr lang="en-US" b="1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Load imbalance does matter even on the perfectly balanced schedules. </a:t>
            </a:r>
          </a:p>
          <a:p>
            <a:pPr lvl="1"/>
            <a:r>
              <a:rPr lang="en-US" dirty="0" smtClean="0"/>
              <a:t>Performance variability of an architecture</a:t>
            </a:r>
          </a:p>
          <a:p>
            <a:pPr lvl="2"/>
            <a:r>
              <a:rPr lang="en-US" dirty="0" smtClean="0"/>
              <a:t>Cache miss, memory location, SMT, DVFS, etc. </a:t>
            </a:r>
          </a:p>
          <a:p>
            <a:pPr lvl="1"/>
            <a:r>
              <a:rPr lang="en-US" dirty="0" smtClean="0"/>
              <a:t>For example, core-to-core memory bandwidth shows 1.5 ~ 4.3x difference even in commodity x86 servers. </a:t>
            </a:r>
            <a:r>
              <a:rPr lang="en-US" sz="2200" dirty="0" smtClean="0"/>
              <a:t>[Hager et al., ISC’12]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1331640" y="2924944"/>
            <a:ext cx="6437198" cy="2313809"/>
            <a:chOff x="1376544" y="312533"/>
            <a:chExt cx="6437198" cy="2313809"/>
          </a:xfrm>
        </p:grpSpPr>
        <p:pic>
          <p:nvPicPr>
            <p:cNvPr id="19" name="Picture 6" descr="fig-streamit-td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544" y="312533"/>
              <a:ext cx="2764790" cy="203581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350154" y="2318565"/>
              <a:ext cx="753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&lt;TDE&gt; </a:t>
              </a:r>
              <a:endParaRPr lang="en-US" sz="1400" dirty="0"/>
            </a:p>
          </p:txBody>
        </p:sp>
        <p:pic>
          <p:nvPicPr>
            <p:cNvPr id="21" name="Picture 7" descr="fig-streamit-fmradio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952" y="312533"/>
              <a:ext cx="2764790" cy="203581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864075" y="2297745"/>
              <a:ext cx="11530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&lt;</a:t>
              </a:r>
              <a:r>
                <a:rPr lang="en-US" sz="1400" dirty="0" err="1" smtClean="0"/>
                <a:t>FMRadio</a:t>
              </a:r>
              <a:r>
                <a:rPr lang="en-US" sz="1400" dirty="0" smtClean="0"/>
                <a:t>&gt; 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the </a:t>
            </a:r>
            <a:r>
              <a:rPr lang="en-US" i="1" dirty="0" smtClean="0">
                <a:solidFill>
                  <a:srgbClr val="FF0000"/>
                </a:solidFill>
              </a:rPr>
              <a:t>load imbalance</a:t>
            </a:r>
            <a:r>
              <a:rPr lang="en-US" dirty="0" smtClean="0"/>
              <a:t> matter?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14" name="Up Arrow 13"/>
          <p:cNvSpPr/>
          <p:nvPr/>
        </p:nvSpPr>
        <p:spPr>
          <a:xfrm>
            <a:off x="3149108" y="3254619"/>
            <a:ext cx="360000" cy="1368152"/>
          </a:xfrm>
          <a:prstGeom prst="upArrow">
            <a:avLst>
              <a:gd name="adj1" fmla="val 50000"/>
              <a:gd name="adj2" fmla="val 10473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6821516" y="4190723"/>
            <a:ext cx="360000" cy="432048"/>
          </a:xfrm>
          <a:prstGeom prst="upArrow">
            <a:avLst>
              <a:gd name="adj1" fmla="val 50000"/>
              <a:gd name="adj2" fmla="val 5608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804248" y="2966587"/>
            <a:ext cx="360000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153736" y="2966587"/>
            <a:ext cx="360000" cy="1368152"/>
          </a:xfrm>
          <a:prstGeom prst="downArrow">
            <a:avLst>
              <a:gd name="adj1" fmla="val 50000"/>
              <a:gd name="adj2" fmla="val 7737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8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6"/>
    </mc:Choice>
    <mc:Fallback xmlns="">
      <p:transition xmlns:p14="http://schemas.microsoft.com/office/powerpoint/2010/main" spd="slow" advTm="4874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Any dynamic scheduling mechanisms?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7711"/>
            <a:ext cx="8229600" cy="516494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Yes, but they are insufficient:</a:t>
            </a:r>
          </a:p>
          <a:p>
            <a:pPr lvl="1"/>
            <a:r>
              <a:rPr lang="en-US" dirty="0"/>
              <a:t>Restrictions on the supported types of stream programs</a:t>
            </a:r>
          </a:p>
          <a:p>
            <a:pPr lvl="2"/>
            <a:r>
              <a:rPr lang="en-US" dirty="0"/>
              <a:t>SKIR </a:t>
            </a:r>
            <a:r>
              <a:rPr lang="en-US" sz="2000" dirty="0"/>
              <a:t>[</a:t>
            </a:r>
            <a:r>
              <a:rPr lang="en-US" sz="2000" dirty="0" err="1"/>
              <a:t>Fifield</a:t>
            </a:r>
            <a:r>
              <a:rPr lang="en-US" sz="2000" dirty="0"/>
              <a:t>, U. of Colorado dissertation]</a:t>
            </a:r>
            <a:endParaRPr lang="en-US" dirty="0"/>
          </a:p>
          <a:p>
            <a:pPr lvl="2"/>
            <a:r>
              <a:rPr lang="en-US" dirty="0" err="1"/>
              <a:t>FlexibleFilters</a:t>
            </a:r>
            <a:r>
              <a:rPr lang="en-US" dirty="0"/>
              <a:t> </a:t>
            </a:r>
            <a:r>
              <a:rPr lang="en-US" sz="2000" dirty="0"/>
              <a:t>[Collins et al., EMSOFT’09]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Partially perform dynamic scheduling</a:t>
            </a:r>
          </a:p>
          <a:p>
            <a:pPr lvl="2"/>
            <a:r>
              <a:rPr lang="en-US" dirty="0"/>
              <a:t>Borealis </a:t>
            </a:r>
            <a:r>
              <a:rPr lang="en-US" sz="2000" dirty="0"/>
              <a:t>[</a:t>
            </a:r>
            <a:r>
              <a:rPr lang="en-US" sz="2000" dirty="0" err="1"/>
              <a:t>Abadi</a:t>
            </a:r>
            <a:r>
              <a:rPr lang="en-US" sz="2000" dirty="0"/>
              <a:t> et al., CIDR’09]</a:t>
            </a:r>
          </a:p>
          <a:p>
            <a:pPr lvl="2"/>
            <a:r>
              <a:rPr lang="en-US" dirty="0"/>
              <a:t>Elastic Operators </a:t>
            </a:r>
            <a:r>
              <a:rPr lang="en-US" sz="2000" dirty="0"/>
              <a:t>[Schneider et al., IPDPS’09]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Limit the expressive power by giving up the sequential semantics</a:t>
            </a:r>
          </a:p>
          <a:p>
            <a:pPr lvl="2"/>
            <a:r>
              <a:rPr lang="en-US" dirty="0"/>
              <a:t>GRAMPS </a:t>
            </a:r>
            <a:r>
              <a:rPr lang="en-US" sz="2000" dirty="0"/>
              <a:t>[</a:t>
            </a:r>
            <a:r>
              <a:rPr lang="en-US" sz="2000" dirty="0" err="1"/>
              <a:t>Sugerman</a:t>
            </a:r>
            <a:r>
              <a:rPr lang="en-US" sz="2000" dirty="0"/>
              <a:t> et al., TOG’09] [Sanchez et al., PACT’11]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b="1" i="1" dirty="0"/>
              <a:t>See the details on the paper.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20"/>
    </mc:Choice>
    <mc:Fallback xmlns="">
      <p:transition xmlns:p14="http://schemas.microsoft.com/office/powerpoint/2010/main" spd="slow" advTm="245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DANBI Research Goal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576" y="4509120"/>
            <a:ext cx="7632848" cy="15121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Broaden the supported application domain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Scalable runtime to cope with the load imbalance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3568" y="1628800"/>
            <a:ext cx="7704856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Static Scheduling of Regular Streaming Applications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683568" y="3140968"/>
            <a:ext cx="7704856" cy="122413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Dynamic Scheduling of Irregular Streaming Applications</a:t>
            </a:r>
            <a:endParaRPr lang="en-US" sz="2400" b="1" dirty="0"/>
          </a:p>
        </p:txBody>
      </p:sp>
      <p:sp>
        <p:nvSpPr>
          <p:cNvPr id="7" name="Down Arrow 6"/>
          <p:cNvSpPr/>
          <p:nvPr/>
        </p:nvSpPr>
        <p:spPr>
          <a:xfrm>
            <a:off x="4031940" y="2492896"/>
            <a:ext cx="1008112" cy="50405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3568" y="3148642"/>
            <a:ext cx="7704856" cy="122413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</a:rPr>
              <a:t>Dynamic Scheduling</a:t>
            </a:r>
            <a:r>
              <a:rPr lang="en-US" sz="2400" b="1" dirty="0" smtClean="0"/>
              <a:t> of Irregular Streaming Applications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8350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73"/>
    </mc:Choice>
    <mc:Fallback xmlns="">
      <p:transition xmlns:p14="http://schemas.microsoft.com/office/powerpoint/2010/main" spd="slow" advTm="165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animBg="1"/>
      <p:bldP spid="7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</a:t>
            </a:r>
          </a:p>
          <a:p>
            <a:r>
              <a:rPr lang="en-US" b="1" dirty="0" smtClean="0"/>
              <a:t>DANBI Programming Model </a:t>
            </a:r>
          </a:p>
          <a:p>
            <a:r>
              <a:rPr lang="en-US" dirty="0" smtClean="0"/>
              <a:t>DANBI Runtime 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2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41"/>
    </mc:Choice>
    <mc:Fallback xmlns="">
      <p:transition xmlns:p14="http://schemas.microsoft.com/office/powerpoint/2010/main" spd="slow" advTm="148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" y="-195711"/>
            <a:ext cx="91439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DANBI Programming Model in a</a:t>
            </a:r>
            <a:r>
              <a:rPr lang="ko-KR" altLang="en-US" dirty="0" smtClean="0"/>
              <a:t> </a:t>
            </a:r>
            <a:r>
              <a:rPr lang="en-US" altLang="ko-KR" dirty="0" smtClean="0"/>
              <a:t>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5472" y="906220"/>
            <a:ext cx="6217992" cy="595178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100" b="1" dirty="0" smtClean="0"/>
              <a:t>Computation Kernel</a:t>
            </a:r>
          </a:p>
          <a:p>
            <a:pPr lvl="1">
              <a:lnSpc>
                <a:spcPct val="70000"/>
              </a:lnSpc>
            </a:pPr>
            <a:r>
              <a:rPr lang="en-US" altLang="ko-KR" sz="2000" i="1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Sequential</a:t>
            </a:r>
            <a:r>
              <a:rPr lang="en-US" altLang="ko-KR" sz="20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or </a:t>
            </a:r>
            <a:r>
              <a:rPr lang="en-US" altLang="ko-KR" sz="2000" i="1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Parallel</a:t>
            </a:r>
            <a:r>
              <a:rPr lang="en-US" altLang="ko-KR" sz="20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 Kernel </a:t>
            </a:r>
          </a:p>
          <a:p>
            <a:pPr>
              <a:lnSpc>
                <a:spcPct val="70000"/>
              </a:lnSpc>
            </a:pPr>
            <a:r>
              <a:rPr lang="en-US" altLang="ko-KR" sz="2100" b="1" dirty="0" smtClean="0">
                <a:ea typeface="Tahoma" pitchFamily="34" charset="0"/>
                <a:cs typeface="Tahoma" pitchFamily="34" charset="0"/>
              </a:rPr>
              <a:t>Data Queues with reserve-commit semantics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>
                <a:latin typeface="Courier"/>
                <a:cs typeface="Courier"/>
              </a:rPr>
              <a:t>push</a:t>
            </a:r>
            <a:r>
              <a:rPr lang="en-US" sz="2000" dirty="0" smtClean="0">
                <a:latin typeface="Courier"/>
                <a:cs typeface="Courier"/>
              </a:rPr>
              <a:t>/pop/</a:t>
            </a:r>
            <a:r>
              <a:rPr lang="en-US" sz="2000" dirty="0" smtClean="0">
                <a:latin typeface="Courier"/>
                <a:cs typeface="Courier"/>
              </a:rPr>
              <a:t>peek</a:t>
            </a:r>
            <a:r>
              <a:rPr lang="en-US" sz="2000" dirty="0" smtClean="0">
                <a:cs typeface="Courier"/>
              </a:rPr>
              <a:t> operations</a:t>
            </a:r>
            <a:endParaRPr lang="en-US" sz="2000" dirty="0" smtClean="0">
              <a:cs typeface="Courier"/>
            </a:endParaRP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part of the data queue is first </a:t>
            </a:r>
            <a:r>
              <a:rPr lang="en-US" sz="2000" i="1" dirty="0"/>
              <a:t>reserved </a:t>
            </a:r>
            <a:r>
              <a:rPr lang="en-US" sz="2000" dirty="0"/>
              <a:t>for exclusive access, and then </a:t>
            </a:r>
            <a:r>
              <a:rPr lang="en-US" sz="2000" i="1" dirty="0"/>
              <a:t>committed </a:t>
            </a:r>
            <a:r>
              <a:rPr lang="en-US" sz="2000" dirty="0"/>
              <a:t>to notify when exclusive use </a:t>
            </a:r>
            <a:r>
              <a:rPr lang="en-US" sz="2000" dirty="0" smtClean="0"/>
              <a:t>ends.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Commit operations are totally ordered according to the reserve operations. </a:t>
            </a:r>
          </a:p>
          <a:p>
            <a:pPr>
              <a:lnSpc>
                <a:spcPct val="70000"/>
              </a:lnSpc>
            </a:pPr>
            <a:r>
              <a:rPr lang="en-US" altLang="ko-KR" sz="2100" b="1" dirty="0">
                <a:ea typeface="Tahoma" pitchFamily="34" charset="0"/>
                <a:cs typeface="Tahoma" pitchFamily="34" charset="0"/>
              </a:rPr>
              <a:t>Supporting Irregular Stream Programs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Dynamic </a:t>
            </a:r>
            <a:r>
              <a:rPr lang="en-US" altLang="ko-KR" sz="2000" dirty="0">
                <a:ea typeface="Tahoma" pitchFamily="34" charset="0"/>
                <a:cs typeface="Tahoma" pitchFamily="34" charset="0"/>
              </a:rPr>
              <a:t>input/output ratio </a:t>
            </a:r>
          </a:p>
          <a:p>
            <a:pPr lvl="1">
              <a:lnSpc>
                <a:spcPct val="70000"/>
              </a:lnSpc>
            </a:pPr>
            <a:r>
              <a:rPr lang="en-US" altLang="ko-KR" sz="2000" dirty="0" smtClean="0">
                <a:ea typeface="Tahoma" pitchFamily="34" charset="0"/>
                <a:cs typeface="Tahoma" pitchFamily="34" charset="0"/>
              </a:rPr>
              <a:t>Cyclic </a:t>
            </a:r>
            <a:r>
              <a:rPr lang="en-US" altLang="ko-KR" sz="2000" dirty="0">
                <a:ea typeface="Tahoma" pitchFamily="34" charset="0"/>
                <a:cs typeface="Tahoma" pitchFamily="34" charset="0"/>
              </a:rPr>
              <a:t>graph with feedback loop</a:t>
            </a:r>
          </a:p>
          <a:p>
            <a:pPr>
              <a:lnSpc>
                <a:spcPct val="70000"/>
              </a:lnSpc>
            </a:pPr>
            <a:r>
              <a:rPr lang="en-US" altLang="ko-KR" sz="2100" b="1" dirty="0" smtClean="0">
                <a:ea typeface="Tahoma" pitchFamily="34" charset="0"/>
                <a:cs typeface="Tahoma" pitchFamily="34" charset="0"/>
              </a:rPr>
              <a:t>Ticket Synchronization for Data Ordering</a:t>
            </a:r>
            <a:endParaRPr lang="en-US" altLang="ko-KR" sz="2100" b="1" dirty="0"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Enforcing </a:t>
            </a:r>
            <a:r>
              <a:rPr lang="en-US" sz="2000" dirty="0"/>
              <a:t>the ordering of the queue operations for a parallel </a:t>
            </a:r>
            <a:r>
              <a:rPr lang="en-US" sz="2000" dirty="0" smtClean="0"/>
              <a:t>kernel in accordance with DANBI scheduler.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For example, a </a:t>
            </a:r>
            <a:r>
              <a:rPr lang="en-US" sz="2000" i="1" dirty="0" smtClean="0"/>
              <a:t>ticket</a:t>
            </a:r>
            <a:r>
              <a:rPr lang="en-US" sz="2000" dirty="0" smtClean="0"/>
              <a:t> is </a:t>
            </a:r>
            <a:r>
              <a:rPr lang="en-US" sz="2000" i="1" dirty="0" smtClean="0"/>
              <a:t>issued</a:t>
            </a:r>
            <a:r>
              <a:rPr lang="en-US" sz="2000" dirty="0" smtClean="0"/>
              <a:t> at </a:t>
            </a:r>
            <a:r>
              <a:rPr lang="en-US" sz="2000" dirty="0" smtClean="0">
                <a:latin typeface="Courier"/>
                <a:cs typeface="Courier"/>
              </a:rPr>
              <a:t>pop</a:t>
            </a:r>
            <a:r>
              <a:rPr lang="en-US" sz="2000" dirty="0" smtClean="0"/>
              <a:t> and only thread with the matching ticket is </a:t>
            </a:r>
            <a:r>
              <a:rPr lang="en-US" sz="2000" i="1" dirty="0" smtClean="0"/>
              <a:t>served</a:t>
            </a:r>
            <a:r>
              <a:rPr lang="en-US" sz="2000" dirty="0" smtClean="0"/>
              <a:t> for </a:t>
            </a:r>
            <a:r>
              <a:rPr lang="en-US" sz="2000" dirty="0" smtClean="0">
                <a:latin typeface="Courier"/>
                <a:cs typeface="Courier"/>
              </a:rPr>
              <a:t>push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40E-9B3D-4D46-A962-323DE030228E}" type="slidenum">
              <a:rPr lang="en-US" smtClean="0"/>
              <a:t>9</a:t>
            </a:fld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702954" y="2262639"/>
            <a:ext cx="1358900" cy="711200"/>
          </a:xfrm>
          <a:prstGeom prst="cube">
            <a:avLst>
              <a:gd name="adj" fmla="val 13553"/>
            </a:avLst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Times New Roman"/>
              </a:rPr>
              <a:t>Sequential</a:t>
            </a:r>
          </a:p>
          <a:p>
            <a:pPr algn="ctr"/>
            <a:r>
              <a:rPr lang="en-US" dirty="0" smtClean="0">
                <a:cs typeface="Times New Roman"/>
              </a:rPr>
              <a:t>Sort</a:t>
            </a:r>
            <a:endParaRPr lang="en-US" dirty="0">
              <a:cs typeface="Times New Rom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2954" y="5474945"/>
            <a:ext cx="1358900" cy="711200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Times New Roman"/>
              </a:rPr>
              <a:t>Test Sink</a:t>
            </a:r>
            <a:endParaRPr lang="en-US" dirty="0">
              <a:cs typeface="Times New Roman"/>
            </a:endParaRPr>
          </a:p>
        </p:txBody>
      </p:sp>
      <p:sp>
        <p:nvSpPr>
          <p:cNvPr id="52" name="Cube 51"/>
          <p:cNvSpPr/>
          <p:nvPr/>
        </p:nvSpPr>
        <p:spPr>
          <a:xfrm>
            <a:off x="702954" y="3333408"/>
            <a:ext cx="1358900" cy="711200"/>
          </a:xfrm>
          <a:prstGeom prst="cube">
            <a:avLst>
              <a:gd name="adj" fmla="val 13553"/>
            </a:avLst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Times New Roman"/>
              </a:rPr>
              <a:t>Split</a:t>
            </a:r>
            <a:endParaRPr lang="en-US" dirty="0">
              <a:cs typeface="Times New Roman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05867" y="2262639"/>
            <a:ext cx="1358900" cy="2245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02954" y="4895313"/>
            <a:ext cx="1358900" cy="2245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1385317" y="1903070"/>
            <a:ext cx="0" cy="3595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1082464" y="1903070"/>
            <a:ext cx="0" cy="3595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1079124" y="2978084"/>
            <a:ext cx="0" cy="3595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1243504" y="4053098"/>
            <a:ext cx="0" cy="3595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1503737" y="4053098"/>
            <a:ext cx="0" cy="3595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1240164" y="5116130"/>
            <a:ext cx="0" cy="3595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1385317" y="1855142"/>
            <a:ext cx="843024" cy="1482511"/>
            <a:chOff x="1133737" y="2034872"/>
            <a:chExt cx="843024" cy="1482511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1438537" y="2034872"/>
              <a:ext cx="0" cy="240625"/>
            </a:xfrm>
            <a:prstGeom prst="straightConnector1">
              <a:avLst/>
            </a:prstGeom>
            <a:ln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H="1">
              <a:off x="1135697" y="3234931"/>
              <a:ext cx="3340" cy="28245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438537" y="2275497"/>
              <a:ext cx="53822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133737" y="3234931"/>
              <a:ext cx="84302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1976761" y="2275497"/>
              <a:ext cx="0" cy="95943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ounded Rectangle 50"/>
          <p:cNvSpPr/>
          <p:nvPr/>
        </p:nvSpPr>
        <p:spPr>
          <a:xfrm>
            <a:off x="705867" y="1191870"/>
            <a:ext cx="1358900" cy="711200"/>
          </a:xfrm>
          <a:prstGeom prst="round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Times New Roman"/>
              </a:rPr>
              <a:t>Test Source</a:t>
            </a:r>
            <a:endParaRPr lang="en-US" dirty="0">
              <a:cs typeface="Times New Roman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500397" y="3151170"/>
            <a:ext cx="727944" cy="2144799"/>
            <a:chOff x="1248817" y="3330900"/>
            <a:chExt cx="727944" cy="2144799"/>
          </a:xfrm>
        </p:grpSpPr>
        <p:cxnSp>
          <p:nvCxnSpPr>
            <p:cNvPr id="134" name="Straight Arrow Connector 133"/>
            <p:cNvCxnSpPr/>
            <p:nvPr/>
          </p:nvCxnSpPr>
          <p:spPr>
            <a:xfrm>
              <a:off x="1248817" y="5116130"/>
              <a:ext cx="0" cy="359569"/>
            </a:xfrm>
            <a:prstGeom prst="straightConnector1">
              <a:avLst/>
            </a:prstGeom>
            <a:ln>
              <a:prstDash val="dash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>
              <a:off x="1438537" y="3330900"/>
              <a:ext cx="0" cy="186483"/>
            </a:xfrm>
            <a:prstGeom prst="straightConnector1">
              <a:avLst/>
            </a:prstGeom>
            <a:ln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>
              <a:off x="1248817" y="5475699"/>
              <a:ext cx="727944" cy="0"/>
            </a:xfrm>
            <a:prstGeom prst="straightConnector1">
              <a:avLst/>
            </a:prstGeom>
            <a:ln>
              <a:prstDash val="dash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>
              <a:off x="1449215" y="3330900"/>
              <a:ext cx="527546" cy="0"/>
            </a:xfrm>
            <a:prstGeom prst="straightConnector1">
              <a:avLst/>
            </a:prstGeom>
            <a:ln>
              <a:prstDash val="dash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1976761" y="3330900"/>
              <a:ext cx="0" cy="2144799"/>
            </a:xfrm>
            <a:prstGeom prst="straightConnector1">
              <a:avLst/>
            </a:prstGeom>
            <a:ln>
              <a:prstDash val="dash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Cube 52"/>
          <p:cNvSpPr/>
          <p:nvPr/>
        </p:nvSpPr>
        <p:spPr>
          <a:xfrm>
            <a:off x="702954" y="4404177"/>
            <a:ext cx="1358900" cy="711200"/>
          </a:xfrm>
          <a:prstGeom prst="cube">
            <a:avLst>
              <a:gd name="adj" fmla="val 13553"/>
            </a:avLst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cs typeface="Times New Roman"/>
              </a:rPr>
              <a:t>Merge</a:t>
            </a:r>
            <a:endParaRPr lang="en-US" dirty="0">
              <a:cs typeface="Times New Roman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35948" y="6194267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DANBI Merge Sort Graph &gt; </a:t>
            </a:r>
            <a:endParaRPr lang="en-US" dirty="0"/>
          </a:p>
        </p:txBody>
      </p:sp>
      <p:sp>
        <p:nvSpPr>
          <p:cNvPr id="226" name="Cube 225"/>
          <p:cNvSpPr/>
          <p:nvPr/>
        </p:nvSpPr>
        <p:spPr>
          <a:xfrm>
            <a:off x="5036505" y="5738099"/>
            <a:ext cx="929717" cy="402414"/>
          </a:xfrm>
          <a:prstGeom prst="cube">
            <a:avLst>
              <a:gd name="adj" fmla="val 22485"/>
            </a:avLst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cs typeface="Times New Roman"/>
            </a:endParaRPr>
          </a:p>
        </p:txBody>
      </p:sp>
      <p:cxnSp>
        <p:nvCxnSpPr>
          <p:cNvPr id="227" name="Straight Arrow Connector 226"/>
          <p:cNvCxnSpPr/>
          <p:nvPr/>
        </p:nvCxnSpPr>
        <p:spPr>
          <a:xfrm flipV="1">
            <a:off x="4288973" y="5973878"/>
            <a:ext cx="747532" cy="27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5911679" y="5973878"/>
            <a:ext cx="677729" cy="27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3504143" y="5619983"/>
            <a:ext cx="1628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Issuing a ticket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at pop()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5911679" y="5619983"/>
            <a:ext cx="1668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Serving a ticket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at push()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43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62"/>
    </mc:Choice>
    <mc:Fallback xmlns="">
      <p:transition xmlns:p14="http://schemas.microsoft.com/office/powerpoint/2010/main" spd="slow" advTm="7606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 animBg="1"/>
      <p:bldP spid="51" grpId="0" animBg="1"/>
      <p:bldP spid="53" grpId="0" animBg="1"/>
      <p:bldP spid="226" grpId="0" animBg="1"/>
      <p:bldP spid="235" grpId="0"/>
      <p:bldP spid="235" grpId="1"/>
      <p:bldP spid="236" grpId="0"/>
      <p:bldP spid="23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2.4|0.8|0.7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6.8|8|8.5|6.7|9|4.6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1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8|9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5.1|4.8|4.1|12.6|3.3|3.7|3.6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.3|1.3|22.7|6.5|2.1|15.1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1|4.9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5.4|4.8|6.6|3.6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|2.6|1.6|6|4.1|9.8|1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4.2|5.8|7.8|1.9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7.7|5.3|6.3|11.7|6.5|2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3558</TotalTime>
  <Words>6132</Words>
  <Application>Microsoft Macintosh PowerPoint</Application>
  <PresentationFormat>On-screen Show (4:3)</PresentationFormat>
  <Paragraphs>988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Acrobat Document</vt:lpstr>
      <vt:lpstr>DANBI:  Dynamic Scheduling of Irregular Stream Programs for Many-Core Systems</vt:lpstr>
      <vt:lpstr>What does Multi-Cores  mean to Average Programmers?</vt:lpstr>
      <vt:lpstr>Stream Programming Model</vt:lpstr>
      <vt:lpstr>Research Focus:  Static Scheduling of Regular Programs</vt:lpstr>
      <vt:lpstr>How does the load imbalance matter?</vt:lpstr>
      <vt:lpstr>Any dynamic scheduling mechanisms?</vt:lpstr>
      <vt:lpstr>DANBI Research Goal</vt:lpstr>
      <vt:lpstr>Outline</vt:lpstr>
      <vt:lpstr>DANBI Programming Model in a Nutshell</vt:lpstr>
      <vt:lpstr>Calculating Moving Averages  in DANBI</vt:lpstr>
      <vt:lpstr>Outline</vt:lpstr>
      <vt:lpstr>Overall Architecture of DANBI Runtime</vt:lpstr>
      <vt:lpstr>Dynamic Load-Balancing Scheduling</vt:lpstr>
      <vt:lpstr>Queue Event-based Scheduling (QES)</vt:lpstr>
      <vt:lpstr>Thundering-Herd Problem in QES</vt:lpstr>
      <vt:lpstr>Probabilistic Speculative Scheduling (PSS)</vt:lpstr>
      <vt:lpstr>Ticket Synchronization and Stall Cycles</vt:lpstr>
      <vt:lpstr>Probabilistic Random Scheduling (PRS)</vt:lpstr>
      <vt:lpstr>Summary of  Dynamic Load-balancing Scheduling</vt:lpstr>
      <vt:lpstr>Outline</vt:lpstr>
      <vt:lpstr>Evaluation Environment</vt:lpstr>
      <vt:lpstr>DANBI Benchmark Graphs</vt:lpstr>
      <vt:lpstr>DANBI Scalability</vt:lpstr>
      <vt:lpstr>Random Work Stealing vs. QES</vt:lpstr>
      <vt:lpstr>PowerPoint Presentation</vt:lpstr>
      <vt:lpstr>QES vs. QES + PSS</vt:lpstr>
      <vt:lpstr>PowerPoint Presentation</vt:lpstr>
      <vt:lpstr>QES + PSS vs. QES + PSS + PRS</vt:lpstr>
      <vt:lpstr>PowerPoint Presentation</vt:lpstr>
      <vt:lpstr>Comparison with StreamIt</vt:lpstr>
      <vt:lpstr>Comparison with Cilk</vt:lpstr>
      <vt:lpstr>Comparison with OpenCL</vt:lpstr>
      <vt:lpstr>Outline</vt:lpstr>
      <vt:lpstr>Conclusion</vt:lpstr>
      <vt:lpstr>Thank you!  Questions?</vt:lpstr>
    </vt:vector>
  </TitlesOfParts>
  <Company>multics69@gmail.com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DANBI:  Dynamic Scheduling of Irregular Stream Programs for Many-Core Systems</dc:title>
  <dc:creator>Changwoo Min</dc:creator>
  <cp:lastModifiedBy>Changwoo Min</cp:lastModifiedBy>
  <cp:revision>528</cp:revision>
  <cp:lastPrinted>2013-09-03T11:00:38Z</cp:lastPrinted>
  <dcterms:created xsi:type="dcterms:W3CDTF">2013-08-26T13:13:58Z</dcterms:created>
  <dcterms:modified xsi:type="dcterms:W3CDTF">2013-09-11T08:17:55Z</dcterms:modified>
</cp:coreProperties>
</file>